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8" r:id="rId3"/>
    <p:sldId id="259" r:id="rId4"/>
    <p:sldId id="280" r:id="rId5"/>
    <p:sldId id="282" r:id="rId6"/>
    <p:sldId id="265" r:id="rId7"/>
    <p:sldId id="27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99FF"/>
    <a:srgbClr val="FF33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100" d="100"/>
          <a:sy n="100" d="100"/>
        </p:scale>
        <p:origin x="816"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2A1DE-8A69-43CA-8D0C-78B9ECE8117B}" type="datetimeFigureOut">
              <a:rPr lang="fr-FR" smtClean="0"/>
              <a:t>26/09/2022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76C78-5B1F-4380-BE3E-0C05394B3DE8}" type="slidenum">
              <a:rPr lang="fr-FR" smtClean="0"/>
              <a:t>‹N°›</a:t>
            </a:fld>
            <a:endParaRPr lang="fr-FR"/>
          </a:p>
        </p:txBody>
      </p:sp>
    </p:spTree>
    <p:extLst>
      <p:ext uri="{BB962C8B-B14F-4D97-AF65-F5344CB8AC3E}">
        <p14:creationId xmlns:p14="http://schemas.microsoft.com/office/powerpoint/2010/main" val="259448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fr-FR" sz="2000" b="0" i="0" u="none" strike="noStrike" kern="1200" cap="none" spc="0" normalizeH="0" baseline="0" noProof="0" dirty="0">
                <a:ln>
                  <a:noFill/>
                </a:ln>
                <a:solidFill>
                  <a:prstClr val="black">
                    <a:lumMod val="75000"/>
                    <a:lumOff val="25000"/>
                  </a:prstClr>
                </a:solidFill>
                <a:effectLst/>
                <a:uLnTx/>
                <a:uFillTx/>
                <a:latin typeface="Garamond" panose="02020404030301010803"/>
                <a:ea typeface="+mn-ea"/>
                <a:cs typeface="+mn-cs"/>
              </a:rPr>
              <a:t>Un dépistage est dit organisé lorsqu’il répond à l’ensemble des dix critères de l’Organisation mondiale de la santé (OMS)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Le dépistage doit répondre à un certain nombre de critères définis par l’O.M.S. comme les 10 principes servant au choix d’un programme de dépistage. </a:t>
            </a:r>
          </a:p>
          <a:p>
            <a:endParaRPr lang="x-none" dirty="0"/>
          </a:p>
        </p:txBody>
      </p:sp>
      <p:sp>
        <p:nvSpPr>
          <p:cNvPr id="4" name="Espace réservé du numéro de diapositive 3"/>
          <p:cNvSpPr>
            <a:spLocks noGrp="1"/>
          </p:cNvSpPr>
          <p:nvPr>
            <p:ph type="sldNum" sz="quarter" idx="5"/>
          </p:nvPr>
        </p:nvSpPr>
        <p:spPr/>
        <p:txBody>
          <a:bodyPr/>
          <a:lstStyle/>
          <a:p>
            <a:fld id="{768D3528-B0E2-4411-8454-4054220DA442}" type="slidenum">
              <a:rPr lang="x-none" smtClean="0"/>
              <a:t>6</a:t>
            </a:fld>
            <a:endParaRPr lang="x-none"/>
          </a:p>
        </p:txBody>
      </p:sp>
    </p:spTree>
    <p:extLst>
      <p:ext uri="{BB962C8B-B14F-4D97-AF65-F5344CB8AC3E}">
        <p14:creationId xmlns:p14="http://schemas.microsoft.com/office/powerpoint/2010/main" val="264602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x-none" dirty="0"/>
          </a:p>
        </p:txBody>
      </p:sp>
      <p:sp>
        <p:nvSpPr>
          <p:cNvPr id="4" name="Espace réservé du numéro de diapositive 3"/>
          <p:cNvSpPr>
            <a:spLocks noGrp="1"/>
          </p:cNvSpPr>
          <p:nvPr>
            <p:ph type="sldNum" sz="quarter" idx="5"/>
          </p:nvPr>
        </p:nvSpPr>
        <p:spPr/>
        <p:txBody>
          <a:bodyPr/>
          <a:lstStyle/>
          <a:p>
            <a:fld id="{768D3528-B0E2-4411-8454-4054220DA442}" type="slidenum">
              <a:rPr lang="x-none" smtClean="0"/>
              <a:t>7</a:t>
            </a:fld>
            <a:endParaRPr lang="x-none"/>
          </a:p>
        </p:txBody>
      </p:sp>
    </p:spTree>
    <p:extLst>
      <p:ext uri="{BB962C8B-B14F-4D97-AF65-F5344CB8AC3E}">
        <p14:creationId xmlns:p14="http://schemas.microsoft.com/office/powerpoint/2010/main" val="1942382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70000">
              <a:srgbClr val="B2B6E5"/>
            </a:gs>
            <a:gs pos="100000">
              <a:srgbClr val="FF99CC"/>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9/26/2022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01FB0B3-4386-4D23-AC1D-8410CBA55E76}"/>
              </a:ext>
            </a:extLst>
          </p:cNvPr>
          <p:cNvSpPr txBox="1">
            <a:spLocks/>
          </p:cNvSpPr>
          <p:nvPr/>
        </p:nvSpPr>
        <p:spPr>
          <a:xfrm>
            <a:off x="383780" y="2199293"/>
            <a:ext cx="11424440" cy="22955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r>
              <a:rPr lang="fr-FR" sz="3600" dirty="0">
                <a:solidFill>
                  <a:schemeClr val="accent1">
                    <a:lumMod val="50000"/>
                  </a:schemeClr>
                </a:solidFill>
              </a:rPr>
              <a:t>Mise en œuvre du dépistage organisé des cancers </a:t>
            </a:r>
            <a:endParaRPr lang="x-none" sz="3600" dirty="0">
              <a:solidFill>
                <a:schemeClr val="accent1">
                  <a:lumMod val="50000"/>
                </a:schemeClr>
              </a:solidFill>
            </a:endParaRPr>
          </a:p>
        </p:txBody>
      </p:sp>
      <p:sp>
        <p:nvSpPr>
          <p:cNvPr id="5" name="Espace réservé du texte 2">
            <a:extLst>
              <a:ext uri="{FF2B5EF4-FFF2-40B4-BE49-F238E27FC236}">
                <a16:creationId xmlns:a16="http://schemas.microsoft.com/office/drawing/2014/main" id="{C5E8CFA7-0897-4E97-8F8E-89E52ECB7B8D}"/>
              </a:ext>
            </a:extLst>
          </p:cNvPr>
          <p:cNvSpPr txBox="1">
            <a:spLocks/>
          </p:cNvSpPr>
          <p:nvPr/>
        </p:nvSpPr>
        <p:spPr>
          <a:xfrm>
            <a:off x="0" y="1381976"/>
            <a:ext cx="12192000" cy="1218898"/>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endParaRPr lang="fr-FR" sz="2600" b="1" i="1" dirty="0">
              <a:solidFill>
                <a:srgbClr val="002060"/>
              </a:solidFill>
              <a:latin typeface="Century Gothic"/>
              <a:ea typeface="+mj-ea"/>
              <a:cs typeface="+mj-cs"/>
            </a:endParaRPr>
          </a:p>
          <a:p>
            <a:r>
              <a:rPr lang="fr-FR" sz="12800" b="1" i="1" dirty="0">
                <a:solidFill>
                  <a:srgbClr val="002060"/>
                </a:solidFill>
                <a:latin typeface="Century Gothic"/>
                <a:ea typeface="+mj-ea"/>
                <a:cs typeface="+mj-cs"/>
              </a:rPr>
              <a:t>Centre Régional de Coordination </a:t>
            </a:r>
          </a:p>
          <a:p>
            <a:r>
              <a:rPr lang="fr-FR" sz="12800" b="1" i="1" dirty="0">
                <a:solidFill>
                  <a:srgbClr val="002060"/>
                </a:solidFill>
                <a:latin typeface="Century Gothic"/>
                <a:ea typeface="+mj-ea"/>
                <a:cs typeface="+mj-cs"/>
              </a:rPr>
              <a:t>des Dépistages des Cancers</a:t>
            </a:r>
            <a:br>
              <a:rPr lang="fr-FR" sz="12800" b="1" i="1" dirty="0">
                <a:solidFill>
                  <a:srgbClr val="002060"/>
                </a:solidFill>
                <a:latin typeface="Century Gothic"/>
                <a:ea typeface="+mj-ea"/>
                <a:cs typeface="+mj-cs"/>
              </a:rPr>
            </a:br>
            <a:r>
              <a:rPr lang="fr-FR" sz="12800" b="1" i="1" dirty="0">
                <a:solidFill>
                  <a:srgbClr val="002060"/>
                </a:solidFill>
                <a:latin typeface="Century Gothic"/>
                <a:ea typeface="+mj-ea"/>
                <a:cs typeface="+mj-cs"/>
              </a:rPr>
              <a:t>CRCDC Guyane</a:t>
            </a:r>
            <a:endParaRPr lang="fr-FR" sz="12800" dirty="0"/>
          </a:p>
          <a:p>
            <a:endParaRPr lang="fr-FR" sz="6200" dirty="0"/>
          </a:p>
          <a:p>
            <a:pPr algn="r"/>
            <a:r>
              <a:rPr lang="fr-FR" sz="8000" dirty="0"/>
              <a:t> </a:t>
            </a:r>
          </a:p>
        </p:txBody>
      </p:sp>
      <p:pic>
        <p:nvPicPr>
          <p:cNvPr id="6" name="Image 5">
            <a:extLst>
              <a:ext uri="{FF2B5EF4-FFF2-40B4-BE49-F238E27FC236}">
                <a16:creationId xmlns:a16="http://schemas.microsoft.com/office/drawing/2014/main" id="{72678146-92C1-439A-BB20-EDBA44970D79}"/>
              </a:ext>
            </a:extLst>
          </p:cNvPr>
          <p:cNvPicPr>
            <a:picLocks noChangeAspect="1"/>
          </p:cNvPicPr>
          <p:nvPr/>
        </p:nvPicPr>
        <p:blipFill>
          <a:blip r:embed="rId2"/>
          <a:stretch>
            <a:fillRect/>
          </a:stretch>
        </p:blipFill>
        <p:spPr>
          <a:xfrm>
            <a:off x="0" y="0"/>
            <a:ext cx="2077453" cy="1114286"/>
          </a:xfrm>
          <a:prstGeom prst="rect">
            <a:avLst/>
          </a:prstGeom>
        </p:spPr>
      </p:pic>
      <p:sp>
        <p:nvSpPr>
          <p:cNvPr id="8" name="ZoneTexte 7"/>
          <p:cNvSpPr txBox="1"/>
          <p:nvPr/>
        </p:nvSpPr>
        <p:spPr>
          <a:xfrm>
            <a:off x="3464935" y="5002421"/>
            <a:ext cx="4455772" cy="400110"/>
          </a:xfrm>
          <a:prstGeom prst="rect">
            <a:avLst/>
          </a:prstGeom>
          <a:noFill/>
        </p:spPr>
        <p:txBody>
          <a:bodyPr wrap="none" rtlCol="0">
            <a:spAutoFit/>
          </a:bodyPr>
          <a:lstStyle/>
          <a:p>
            <a:r>
              <a:rPr lang="fr-FR" sz="2000" b="1" i="1" dirty="0">
                <a:solidFill>
                  <a:schemeClr val="tx2">
                    <a:lumMod val="75000"/>
                  </a:schemeClr>
                </a:solidFill>
              </a:rPr>
              <a:t>Docteur Michèle Sandra MONLOUIS-DEVA </a:t>
            </a:r>
          </a:p>
        </p:txBody>
      </p:sp>
    </p:spTree>
    <p:extLst>
      <p:ext uri="{BB962C8B-B14F-4D97-AF65-F5344CB8AC3E}">
        <p14:creationId xmlns:p14="http://schemas.microsoft.com/office/powerpoint/2010/main" val="3620120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oneTexte 20">
            <a:extLst>
              <a:ext uri="{FF2B5EF4-FFF2-40B4-BE49-F238E27FC236}">
                <a16:creationId xmlns:a16="http://schemas.microsoft.com/office/drawing/2014/main" id="{B84EA89E-561A-4BBE-AE1E-CBD777C52E9F}"/>
              </a:ext>
            </a:extLst>
          </p:cNvPr>
          <p:cNvSpPr txBox="1"/>
          <p:nvPr/>
        </p:nvSpPr>
        <p:spPr>
          <a:xfrm>
            <a:off x="3753235" y="600653"/>
            <a:ext cx="6849451" cy="523220"/>
          </a:xfrm>
          <a:prstGeom prst="rect">
            <a:avLst/>
          </a:prstGeom>
          <a:noFill/>
        </p:spPr>
        <p:txBody>
          <a:bodyPr wrap="square" rtlCol="0">
            <a:spAutoFit/>
          </a:bodyPr>
          <a:lstStyle/>
          <a:p>
            <a:r>
              <a:rPr lang="fr-FR" sz="2800" dirty="0">
                <a:latin typeface="+mj-lt"/>
              </a:rPr>
              <a:t>             1. Les acteurs du dépistage</a:t>
            </a:r>
            <a:endParaRPr lang="x-none" sz="2800" dirty="0">
              <a:latin typeface="+mj-lt"/>
            </a:endParaRPr>
          </a:p>
        </p:txBody>
      </p:sp>
      <p:pic>
        <p:nvPicPr>
          <p:cNvPr id="22" name="Image 21">
            <a:extLst>
              <a:ext uri="{FF2B5EF4-FFF2-40B4-BE49-F238E27FC236}">
                <a16:creationId xmlns:a16="http://schemas.microsoft.com/office/drawing/2014/main" id="{7312AE6C-0AFD-4922-9619-F34997B48472}"/>
              </a:ext>
            </a:extLst>
          </p:cNvPr>
          <p:cNvPicPr>
            <a:picLocks noChangeAspect="1"/>
          </p:cNvPicPr>
          <p:nvPr/>
        </p:nvPicPr>
        <p:blipFill>
          <a:blip r:embed="rId2"/>
          <a:stretch>
            <a:fillRect/>
          </a:stretch>
        </p:blipFill>
        <p:spPr>
          <a:xfrm>
            <a:off x="-29188" y="0"/>
            <a:ext cx="2123810" cy="1114286"/>
          </a:xfrm>
          <a:prstGeom prst="rect">
            <a:avLst/>
          </a:prstGeom>
        </p:spPr>
      </p:pic>
      <p:grpSp>
        <p:nvGrpSpPr>
          <p:cNvPr id="23" name="Groupe 22"/>
          <p:cNvGrpSpPr/>
          <p:nvPr/>
        </p:nvGrpSpPr>
        <p:grpSpPr>
          <a:xfrm>
            <a:off x="4426552" y="1320277"/>
            <a:ext cx="3265673" cy="946860"/>
            <a:chOff x="4546868" y="1442432"/>
            <a:chExt cx="3265673" cy="946860"/>
          </a:xfrm>
        </p:grpSpPr>
        <p:grpSp>
          <p:nvGrpSpPr>
            <p:cNvPr id="24" name="Groupe 23"/>
            <p:cNvGrpSpPr/>
            <p:nvPr/>
          </p:nvGrpSpPr>
          <p:grpSpPr>
            <a:xfrm>
              <a:off x="4546868" y="1442432"/>
              <a:ext cx="1462324" cy="757126"/>
              <a:chOff x="3495641" y="1593721"/>
              <a:chExt cx="1462324" cy="757126"/>
            </a:xfrm>
          </p:grpSpPr>
          <p:sp>
            <p:nvSpPr>
              <p:cNvPr id="28" name="Rectangle 27"/>
              <p:cNvSpPr/>
              <p:nvPr/>
            </p:nvSpPr>
            <p:spPr>
              <a:xfrm>
                <a:off x="3495641" y="1593721"/>
                <a:ext cx="1462324" cy="757126"/>
              </a:xfrm>
              <a:prstGeom prst="rect">
                <a:avLst/>
              </a:prstGeom>
              <a:solidFill>
                <a:schemeClr val="accent6">
                  <a:lumMod val="75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Rectangle 28"/>
              <p:cNvSpPr/>
              <p:nvPr/>
            </p:nvSpPr>
            <p:spPr>
              <a:xfrm>
                <a:off x="3495641" y="1593721"/>
                <a:ext cx="1462324" cy="7571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06839" numCol="1" spcCol="1270" anchor="ctr" anchorCtr="0">
                <a:noAutofit/>
              </a:bodyPr>
              <a:lstStyle/>
              <a:p>
                <a:pPr lvl="0" algn="ctr" defTabSz="844550">
                  <a:lnSpc>
                    <a:spcPct val="90000"/>
                  </a:lnSpc>
                  <a:spcBef>
                    <a:spcPct val="0"/>
                  </a:spcBef>
                  <a:spcAft>
                    <a:spcPct val="35000"/>
                  </a:spcAft>
                </a:pPr>
                <a:r>
                  <a:rPr lang="fr-FR" sz="1900" kern="1200" dirty="0"/>
                  <a:t>Ministère de la santé</a:t>
                </a:r>
                <a:endParaRPr lang="x-none" sz="1900" kern="1200" dirty="0"/>
              </a:p>
            </p:txBody>
          </p:sp>
        </p:grpSp>
        <p:grpSp>
          <p:nvGrpSpPr>
            <p:cNvPr id="25" name="Groupe 24"/>
            <p:cNvGrpSpPr/>
            <p:nvPr/>
          </p:nvGrpSpPr>
          <p:grpSpPr>
            <a:xfrm>
              <a:off x="5696515" y="1755928"/>
              <a:ext cx="2116026" cy="633364"/>
              <a:chOff x="4571398" y="1907217"/>
              <a:chExt cx="2116026" cy="633364"/>
            </a:xfrm>
          </p:grpSpPr>
          <p:sp>
            <p:nvSpPr>
              <p:cNvPr id="26" name="Rectangle 25"/>
              <p:cNvSpPr/>
              <p:nvPr/>
            </p:nvSpPr>
            <p:spPr>
              <a:xfrm>
                <a:off x="4571398" y="1907217"/>
                <a:ext cx="2116026" cy="633364"/>
              </a:xfrm>
              <a:prstGeom prst="rect">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Rectangle 26"/>
              <p:cNvSpPr/>
              <p:nvPr/>
            </p:nvSpPr>
            <p:spPr>
              <a:xfrm>
                <a:off x="4571398" y="1907217"/>
                <a:ext cx="2116026" cy="6333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5080" rIns="20320" bIns="5080" numCol="1" spcCol="1270" anchor="ctr" anchorCtr="0">
                <a:noAutofit/>
              </a:bodyPr>
              <a:lstStyle/>
              <a:p>
                <a:pPr lvl="0" algn="l" defTabSz="355600">
                  <a:lnSpc>
                    <a:spcPct val="90000"/>
                  </a:lnSpc>
                  <a:spcBef>
                    <a:spcPct val="0"/>
                  </a:spcBef>
                  <a:spcAft>
                    <a:spcPct val="35000"/>
                  </a:spcAft>
                </a:pPr>
                <a:r>
                  <a:rPr lang="fr-FR" sz="800" b="1" kern="1200" dirty="0"/>
                  <a:t>MISE EN ŒUVRE DE LA POLITIQUE ET  ORGANISATION DU SYSTÈME DE SANTE</a:t>
                </a:r>
                <a:endParaRPr lang="x-none" sz="800" b="1" kern="1200" dirty="0"/>
              </a:p>
            </p:txBody>
          </p:sp>
        </p:grpSp>
      </p:grpSp>
      <p:grpSp>
        <p:nvGrpSpPr>
          <p:cNvPr id="30" name="Groupe 29"/>
          <p:cNvGrpSpPr/>
          <p:nvPr/>
        </p:nvGrpSpPr>
        <p:grpSpPr>
          <a:xfrm>
            <a:off x="1092062" y="2669292"/>
            <a:ext cx="2133836" cy="1449680"/>
            <a:chOff x="1212378" y="2819339"/>
            <a:chExt cx="2133836" cy="1449680"/>
          </a:xfrm>
        </p:grpSpPr>
        <p:grpSp>
          <p:nvGrpSpPr>
            <p:cNvPr id="31" name="Groupe 30"/>
            <p:cNvGrpSpPr/>
            <p:nvPr/>
          </p:nvGrpSpPr>
          <p:grpSpPr>
            <a:xfrm>
              <a:off x="1212378" y="2819339"/>
              <a:ext cx="1462324" cy="757126"/>
              <a:chOff x="87089" y="2978793"/>
              <a:chExt cx="1462324" cy="757126"/>
            </a:xfrm>
          </p:grpSpPr>
          <p:sp>
            <p:nvSpPr>
              <p:cNvPr id="35" name="Rectangle 34"/>
              <p:cNvSpPr/>
              <p:nvPr/>
            </p:nvSpPr>
            <p:spPr>
              <a:xfrm>
                <a:off x="87089" y="2978793"/>
                <a:ext cx="1462324" cy="757126"/>
              </a:xfrm>
              <a:prstGeom prst="rect">
                <a:avLst/>
              </a:prstGeom>
              <a:solidFill>
                <a:schemeClr val="accent6">
                  <a:lumMod val="75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6" name="Rectangle 35"/>
              <p:cNvSpPr/>
              <p:nvPr/>
            </p:nvSpPr>
            <p:spPr>
              <a:xfrm>
                <a:off x="87089" y="2978793"/>
                <a:ext cx="1462324" cy="7571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06839" numCol="1" spcCol="1270" anchor="ctr" anchorCtr="0">
                <a:noAutofit/>
              </a:bodyPr>
              <a:lstStyle/>
              <a:p>
                <a:pPr lvl="0" algn="ctr" defTabSz="844550">
                  <a:lnSpc>
                    <a:spcPct val="90000"/>
                  </a:lnSpc>
                  <a:spcBef>
                    <a:spcPct val="0"/>
                  </a:spcBef>
                  <a:spcAft>
                    <a:spcPct val="35000"/>
                  </a:spcAft>
                </a:pPr>
                <a:r>
                  <a:rPr lang="fr-FR" sz="1900" kern="1200" dirty="0"/>
                  <a:t>CNAM </a:t>
                </a:r>
                <a:endParaRPr lang="x-none" sz="1900" kern="1200" dirty="0"/>
              </a:p>
            </p:txBody>
          </p:sp>
        </p:grpSp>
        <p:grpSp>
          <p:nvGrpSpPr>
            <p:cNvPr id="32" name="Groupe 31"/>
            <p:cNvGrpSpPr/>
            <p:nvPr/>
          </p:nvGrpSpPr>
          <p:grpSpPr>
            <a:xfrm>
              <a:off x="1535824" y="3406145"/>
              <a:ext cx="1810390" cy="862874"/>
              <a:chOff x="410535" y="3565599"/>
              <a:chExt cx="1810390" cy="862874"/>
            </a:xfrm>
          </p:grpSpPr>
          <p:sp>
            <p:nvSpPr>
              <p:cNvPr id="33" name="Rectangle 32"/>
              <p:cNvSpPr/>
              <p:nvPr/>
            </p:nvSpPr>
            <p:spPr>
              <a:xfrm>
                <a:off x="410535" y="3565599"/>
                <a:ext cx="1810390" cy="862874"/>
              </a:xfrm>
              <a:prstGeom prst="rect">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410535" y="3565599"/>
                <a:ext cx="1810390" cy="862874"/>
              </a:xfrm>
              <a:prstGeom prst="rect">
                <a:avLst/>
              </a:prstGeom>
              <a:ln>
                <a:solidFill>
                  <a:schemeClr val="accent5">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5715" rIns="22860" bIns="5715" numCol="1" spcCol="1270" anchor="ctr" anchorCtr="0">
                <a:noAutofit/>
              </a:bodyPr>
              <a:lstStyle/>
              <a:p>
                <a:pPr lvl="0" algn="l" defTabSz="400050">
                  <a:lnSpc>
                    <a:spcPct val="90000"/>
                  </a:lnSpc>
                  <a:spcBef>
                    <a:spcPct val="0"/>
                  </a:spcBef>
                  <a:spcAft>
                    <a:spcPct val="35000"/>
                  </a:spcAft>
                </a:pPr>
                <a:r>
                  <a:rPr lang="fr-FR" sz="900" b="1" kern="1200" dirty="0"/>
                  <a:t>ORGANISME DASSURANCE MALADIE CPAM, MSA, SSI </a:t>
                </a:r>
              </a:p>
              <a:p>
                <a:pPr lvl="0" algn="l" defTabSz="400050">
                  <a:lnSpc>
                    <a:spcPct val="90000"/>
                  </a:lnSpc>
                  <a:spcBef>
                    <a:spcPct val="0"/>
                  </a:spcBef>
                  <a:spcAft>
                    <a:spcPct val="35000"/>
                  </a:spcAft>
                </a:pPr>
                <a:endParaRPr lang="fr-FR" sz="900" b="1" kern="1200" dirty="0"/>
              </a:p>
              <a:p>
                <a:pPr lvl="0" algn="ctr" defTabSz="400050">
                  <a:lnSpc>
                    <a:spcPct val="90000"/>
                  </a:lnSpc>
                  <a:spcBef>
                    <a:spcPct val="0"/>
                  </a:spcBef>
                  <a:spcAft>
                    <a:spcPct val="35000"/>
                  </a:spcAft>
                </a:pPr>
                <a:r>
                  <a:rPr lang="fr-FR" sz="900" b="1" kern="1200" dirty="0"/>
                  <a:t>CGSS Guyane</a:t>
                </a:r>
                <a:endParaRPr lang="x-none" sz="900" b="1" kern="1200" dirty="0"/>
              </a:p>
            </p:txBody>
          </p:sp>
        </p:grpSp>
      </p:grpSp>
      <p:grpSp>
        <p:nvGrpSpPr>
          <p:cNvPr id="37" name="Groupe 36"/>
          <p:cNvGrpSpPr/>
          <p:nvPr/>
        </p:nvGrpSpPr>
        <p:grpSpPr>
          <a:xfrm>
            <a:off x="3459921" y="2665814"/>
            <a:ext cx="1759828" cy="1416500"/>
            <a:chOff x="3580237" y="2825097"/>
            <a:chExt cx="1759828" cy="1416500"/>
          </a:xfrm>
          <a:solidFill>
            <a:srgbClr val="7030A0"/>
          </a:solidFill>
        </p:grpSpPr>
        <p:grpSp>
          <p:nvGrpSpPr>
            <p:cNvPr id="38" name="Groupe 37"/>
            <p:cNvGrpSpPr/>
            <p:nvPr/>
          </p:nvGrpSpPr>
          <p:grpSpPr>
            <a:xfrm>
              <a:off x="3580237" y="2825097"/>
              <a:ext cx="1462324" cy="757126"/>
              <a:chOff x="2296121" y="2978793"/>
              <a:chExt cx="1462324" cy="757126"/>
            </a:xfrm>
            <a:grpFill/>
          </p:grpSpPr>
          <p:sp>
            <p:nvSpPr>
              <p:cNvPr id="42" name="Rectangle 41"/>
              <p:cNvSpPr/>
              <p:nvPr/>
            </p:nvSpPr>
            <p:spPr>
              <a:xfrm>
                <a:off x="2296121" y="2978793"/>
                <a:ext cx="1462324" cy="757126"/>
              </a:xfrm>
              <a:prstGeom prst="rect">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3" name="Rectangle 42"/>
              <p:cNvSpPr/>
              <p:nvPr/>
            </p:nvSpPr>
            <p:spPr>
              <a:xfrm>
                <a:off x="2296121" y="2978793"/>
                <a:ext cx="1462324" cy="7571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06839" numCol="1" spcCol="1270" anchor="ctr" anchorCtr="0">
                <a:noAutofit/>
              </a:bodyPr>
              <a:lstStyle/>
              <a:p>
                <a:pPr lvl="0" algn="ctr" defTabSz="844550">
                  <a:lnSpc>
                    <a:spcPct val="90000"/>
                  </a:lnSpc>
                  <a:spcBef>
                    <a:spcPct val="0"/>
                  </a:spcBef>
                  <a:spcAft>
                    <a:spcPct val="35000"/>
                  </a:spcAft>
                </a:pPr>
                <a:r>
                  <a:rPr lang="fr-FR" sz="1900" kern="1200" dirty="0"/>
                  <a:t>DGS </a:t>
                </a:r>
                <a:endParaRPr lang="x-none" sz="1900" kern="1200" dirty="0"/>
              </a:p>
            </p:txBody>
          </p:sp>
        </p:grpSp>
        <p:grpSp>
          <p:nvGrpSpPr>
            <p:cNvPr id="39" name="Groupe 38"/>
            <p:cNvGrpSpPr/>
            <p:nvPr/>
          </p:nvGrpSpPr>
          <p:grpSpPr>
            <a:xfrm>
              <a:off x="3799343" y="3482424"/>
              <a:ext cx="1540722" cy="759173"/>
              <a:chOff x="2515227" y="3636120"/>
              <a:chExt cx="1540722" cy="759173"/>
            </a:xfrm>
            <a:grpFill/>
          </p:grpSpPr>
          <p:sp>
            <p:nvSpPr>
              <p:cNvPr id="40" name="Rectangle 39"/>
              <p:cNvSpPr/>
              <p:nvPr/>
            </p:nvSpPr>
            <p:spPr>
              <a:xfrm>
                <a:off x="2515227" y="3636120"/>
                <a:ext cx="1540722" cy="759173"/>
              </a:xfrm>
              <a:prstGeom prst="rect">
                <a:avLst/>
              </a:prstGeom>
              <a:grpFill/>
              <a:ln w="28575">
                <a:solidFill>
                  <a:schemeClr val="accent5">
                    <a:lumMod val="75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1" name="Rectangle 40"/>
              <p:cNvSpPr/>
              <p:nvPr/>
            </p:nvSpPr>
            <p:spPr>
              <a:xfrm>
                <a:off x="2515227" y="3636121"/>
                <a:ext cx="1540722" cy="629944"/>
              </a:xfrm>
              <a:prstGeom prst="rect">
                <a:avLst/>
              </a:prstGeom>
              <a:solidFill>
                <a:schemeClr val="bg1"/>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5715" rIns="22860" bIns="5715" numCol="1" spcCol="1270" anchor="ctr" anchorCtr="0">
                <a:noAutofit/>
              </a:bodyPr>
              <a:lstStyle/>
              <a:p>
                <a:pPr lvl="0" algn="l" defTabSz="400050">
                  <a:lnSpc>
                    <a:spcPct val="90000"/>
                  </a:lnSpc>
                  <a:spcBef>
                    <a:spcPct val="0"/>
                  </a:spcBef>
                  <a:spcAft>
                    <a:spcPct val="35000"/>
                  </a:spcAft>
                </a:pPr>
                <a:r>
                  <a:rPr lang="fr-FR" sz="900" b="1" kern="1200" dirty="0">
                    <a:solidFill>
                      <a:schemeClr val="tx1"/>
                    </a:solidFill>
                  </a:rPr>
                  <a:t>RESPONSABLE DU PILOTAGE STRATEGIQUE DES PROGRAMMES</a:t>
                </a:r>
                <a:endParaRPr lang="x-none" sz="900" b="1" kern="1200" dirty="0">
                  <a:solidFill>
                    <a:schemeClr val="tx1"/>
                  </a:solidFill>
                </a:endParaRPr>
              </a:p>
            </p:txBody>
          </p:sp>
        </p:grpSp>
      </p:grpSp>
      <p:grpSp>
        <p:nvGrpSpPr>
          <p:cNvPr id="44" name="Groupe 43"/>
          <p:cNvGrpSpPr/>
          <p:nvPr/>
        </p:nvGrpSpPr>
        <p:grpSpPr>
          <a:xfrm>
            <a:off x="5601268" y="2663368"/>
            <a:ext cx="2280040" cy="1394629"/>
            <a:chOff x="4955980" y="2731686"/>
            <a:chExt cx="2280040" cy="1394629"/>
          </a:xfrm>
        </p:grpSpPr>
        <p:grpSp>
          <p:nvGrpSpPr>
            <p:cNvPr id="45" name="Groupe 44"/>
            <p:cNvGrpSpPr/>
            <p:nvPr/>
          </p:nvGrpSpPr>
          <p:grpSpPr>
            <a:xfrm>
              <a:off x="4955980" y="2731686"/>
              <a:ext cx="1462324" cy="757126"/>
              <a:chOff x="4486317" y="2978793"/>
              <a:chExt cx="1462324" cy="757126"/>
            </a:xfrm>
          </p:grpSpPr>
          <p:sp>
            <p:nvSpPr>
              <p:cNvPr id="49" name="Rectangle 48"/>
              <p:cNvSpPr/>
              <p:nvPr/>
            </p:nvSpPr>
            <p:spPr>
              <a:xfrm>
                <a:off x="4486317" y="2978793"/>
                <a:ext cx="1462324" cy="757126"/>
              </a:xfrm>
              <a:prstGeom prst="rect">
                <a:avLst/>
              </a:prstGeom>
              <a:solidFill>
                <a:srgbClr val="7030A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0" name="Rectangle 49"/>
              <p:cNvSpPr/>
              <p:nvPr/>
            </p:nvSpPr>
            <p:spPr>
              <a:xfrm>
                <a:off x="4486317" y="2978793"/>
                <a:ext cx="1462324" cy="7571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06839" numCol="1" spcCol="1270" anchor="ctr" anchorCtr="0">
                <a:noAutofit/>
              </a:bodyPr>
              <a:lstStyle/>
              <a:p>
                <a:pPr lvl="0" algn="ctr" defTabSz="844550">
                  <a:lnSpc>
                    <a:spcPct val="90000"/>
                  </a:lnSpc>
                  <a:spcBef>
                    <a:spcPct val="0"/>
                  </a:spcBef>
                  <a:spcAft>
                    <a:spcPct val="35000"/>
                  </a:spcAft>
                </a:pPr>
                <a:r>
                  <a:rPr lang="fr-FR" sz="1900" kern="1200" dirty="0"/>
                  <a:t>INCa</a:t>
                </a:r>
                <a:endParaRPr lang="x-none" sz="1900" kern="1200" dirty="0"/>
              </a:p>
            </p:txBody>
          </p:sp>
        </p:grpSp>
        <p:grpSp>
          <p:nvGrpSpPr>
            <p:cNvPr id="46" name="Groupe 45"/>
            <p:cNvGrpSpPr/>
            <p:nvPr/>
          </p:nvGrpSpPr>
          <p:grpSpPr>
            <a:xfrm>
              <a:off x="5103004" y="3340917"/>
              <a:ext cx="2133016" cy="785398"/>
              <a:chOff x="4633341" y="3588024"/>
              <a:chExt cx="2133016" cy="785398"/>
            </a:xfrm>
          </p:grpSpPr>
          <p:sp>
            <p:nvSpPr>
              <p:cNvPr id="47" name="Rectangle 46"/>
              <p:cNvSpPr/>
              <p:nvPr/>
            </p:nvSpPr>
            <p:spPr>
              <a:xfrm>
                <a:off x="4633341" y="3588024"/>
                <a:ext cx="2133016" cy="785398"/>
              </a:xfrm>
              <a:prstGeom prst="rect">
                <a:avLst/>
              </a:pr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8" name="Rectangle 47"/>
              <p:cNvSpPr/>
              <p:nvPr/>
            </p:nvSpPr>
            <p:spPr>
              <a:xfrm>
                <a:off x="4633341" y="3588024"/>
                <a:ext cx="2133016" cy="785398"/>
              </a:xfrm>
              <a:prstGeom prst="rect">
                <a:avLst/>
              </a:prstGeom>
              <a:ln>
                <a:solidFill>
                  <a:schemeClr val="accent5">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5080" rIns="20320" bIns="5080" numCol="1" spcCol="1270" anchor="ctr" anchorCtr="0">
                <a:noAutofit/>
              </a:bodyPr>
              <a:lstStyle/>
              <a:p>
                <a:pPr lvl="0" algn="l" defTabSz="355600">
                  <a:lnSpc>
                    <a:spcPct val="90000"/>
                  </a:lnSpc>
                  <a:spcBef>
                    <a:spcPct val="0"/>
                  </a:spcBef>
                  <a:spcAft>
                    <a:spcPct val="35000"/>
                  </a:spcAft>
                </a:pPr>
                <a:r>
                  <a:rPr lang="fr-FR" sz="800" b="1" kern="1200" dirty="0"/>
                  <a:t>PILOTAGE OPERATIONNEL ET TECHNIQUE DES PROGRAMMES</a:t>
                </a:r>
              </a:p>
              <a:p>
                <a:pPr lvl="0" algn="l" defTabSz="355600">
                  <a:lnSpc>
                    <a:spcPct val="90000"/>
                  </a:lnSpc>
                  <a:spcBef>
                    <a:spcPct val="0"/>
                  </a:spcBef>
                  <a:spcAft>
                    <a:spcPct val="35000"/>
                  </a:spcAft>
                </a:pPr>
                <a:r>
                  <a:rPr lang="fr-FR" sz="800" b="1" kern="1200" dirty="0"/>
                  <a:t>LABELISATION DES CENTRES DE COORDINATION</a:t>
                </a:r>
              </a:p>
              <a:p>
                <a:pPr lvl="0" algn="l" defTabSz="355600">
                  <a:lnSpc>
                    <a:spcPct val="90000"/>
                  </a:lnSpc>
                  <a:spcBef>
                    <a:spcPct val="0"/>
                  </a:spcBef>
                  <a:spcAft>
                    <a:spcPct val="35000"/>
                  </a:spcAft>
                </a:pPr>
                <a:r>
                  <a:rPr lang="fr-FR" sz="800" b="1" kern="1200" dirty="0"/>
                  <a:t>EVALUATION ORGANISATIONNELLES DES PROGRAMMES</a:t>
                </a:r>
                <a:endParaRPr lang="x-none" sz="800" b="1" kern="1200" dirty="0"/>
              </a:p>
            </p:txBody>
          </p:sp>
        </p:grpSp>
      </p:grpSp>
      <p:grpSp>
        <p:nvGrpSpPr>
          <p:cNvPr id="74" name="Groupe 73"/>
          <p:cNvGrpSpPr/>
          <p:nvPr/>
        </p:nvGrpSpPr>
        <p:grpSpPr>
          <a:xfrm>
            <a:off x="8042352" y="2665432"/>
            <a:ext cx="2011878" cy="1449679"/>
            <a:chOff x="8042352" y="2729440"/>
            <a:chExt cx="2011878" cy="1449679"/>
          </a:xfrm>
        </p:grpSpPr>
        <p:grpSp>
          <p:nvGrpSpPr>
            <p:cNvPr id="52" name="Groupe 51"/>
            <p:cNvGrpSpPr/>
            <p:nvPr/>
          </p:nvGrpSpPr>
          <p:grpSpPr>
            <a:xfrm>
              <a:off x="8042352" y="2729440"/>
              <a:ext cx="1663121" cy="757126"/>
              <a:chOff x="6880428" y="2978793"/>
              <a:chExt cx="1462324" cy="757126"/>
            </a:xfrm>
          </p:grpSpPr>
          <p:sp>
            <p:nvSpPr>
              <p:cNvPr id="56" name="Rectangle 55"/>
              <p:cNvSpPr/>
              <p:nvPr/>
            </p:nvSpPr>
            <p:spPr>
              <a:xfrm>
                <a:off x="6880428" y="2978793"/>
                <a:ext cx="1462324" cy="757126"/>
              </a:xfrm>
              <a:prstGeom prst="rect">
                <a:avLst/>
              </a:prstGeom>
              <a:solidFill>
                <a:srgbClr val="7030A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7" name="Rectangle 56"/>
              <p:cNvSpPr/>
              <p:nvPr/>
            </p:nvSpPr>
            <p:spPr>
              <a:xfrm>
                <a:off x="6880428" y="2978793"/>
                <a:ext cx="1462324" cy="7571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06839" numCol="1" spcCol="1270" anchor="ctr" anchorCtr="0">
                <a:noAutofit/>
              </a:bodyPr>
              <a:lstStyle/>
              <a:p>
                <a:pPr lvl="0" algn="ctr" defTabSz="844550">
                  <a:lnSpc>
                    <a:spcPct val="90000"/>
                  </a:lnSpc>
                  <a:spcBef>
                    <a:spcPct val="0"/>
                  </a:spcBef>
                  <a:spcAft>
                    <a:spcPct val="35000"/>
                  </a:spcAft>
                </a:pPr>
                <a:r>
                  <a:rPr lang="fr-FR" sz="1900" kern="1200" dirty="0"/>
                  <a:t>Santé Publique France </a:t>
                </a:r>
                <a:endParaRPr lang="x-none" sz="1900" kern="1200" dirty="0"/>
              </a:p>
            </p:txBody>
          </p:sp>
        </p:grpSp>
        <p:grpSp>
          <p:nvGrpSpPr>
            <p:cNvPr id="53" name="Groupe 52"/>
            <p:cNvGrpSpPr/>
            <p:nvPr/>
          </p:nvGrpSpPr>
          <p:grpSpPr>
            <a:xfrm>
              <a:off x="8105677" y="3346245"/>
              <a:ext cx="1948553" cy="832874"/>
              <a:chOff x="6943752" y="3595598"/>
              <a:chExt cx="1948553" cy="832874"/>
            </a:xfrm>
          </p:grpSpPr>
          <p:sp>
            <p:nvSpPr>
              <p:cNvPr id="54" name="Rectangle 53"/>
              <p:cNvSpPr/>
              <p:nvPr/>
            </p:nvSpPr>
            <p:spPr>
              <a:xfrm>
                <a:off x="6943752" y="3595598"/>
                <a:ext cx="1948553" cy="832874"/>
              </a:xfrm>
              <a:prstGeom prst="rect">
                <a:avLst/>
              </a:prstGeom>
              <a:ln>
                <a:solidFill>
                  <a:schemeClr val="accent5">
                    <a:lumMod val="75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5" name="Rectangle 54"/>
              <p:cNvSpPr/>
              <p:nvPr/>
            </p:nvSpPr>
            <p:spPr>
              <a:xfrm>
                <a:off x="6943752" y="3595598"/>
                <a:ext cx="1948553" cy="8328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5080" rIns="20320" bIns="5080" numCol="1" spcCol="1270" anchor="ctr" anchorCtr="0">
                <a:noAutofit/>
              </a:bodyPr>
              <a:lstStyle/>
              <a:p>
                <a:pPr lvl="0" algn="l" defTabSz="355600">
                  <a:lnSpc>
                    <a:spcPct val="90000"/>
                  </a:lnSpc>
                  <a:spcBef>
                    <a:spcPct val="0"/>
                  </a:spcBef>
                  <a:spcAft>
                    <a:spcPct val="35000"/>
                  </a:spcAft>
                </a:pPr>
                <a:r>
                  <a:rPr lang="fr-FR" sz="800" b="1" kern="1200" dirty="0"/>
                  <a:t>EVALUATION EPIDEMIOLOGIQUE DES PROGRAMMES</a:t>
                </a:r>
                <a:endParaRPr lang="x-none" sz="800" b="1" kern="1200" dirty="0"/>
              </a:p>
            </p:txBody>
          </p:sp>
        </p:grpSp>
      </p:grpSp>
      <p:grpSp>
        <p:nvGrpSpPr>
          <p:cNvPr id="73" name="Groupe 72"/>
          <p:cNvGrpSpPr/>
          <p:nvPr/>
        </p:nvGrpSpPr>
        <p:grpSpPr>
          <a:xfrm>
            <a:off x="3413088" y="5961163"/>
            <a:ext cx="3724908" cy="696441"/>
            <a:chOff x="2000112" y="5364592"/>
            <a:chExt cx="7030752" cy="696441"/>
          </a:xfrm>
        </p:grpSpPr>
        <p:sp>
          <p:nvSpPr>
            <p:cNvPr id="60" name="ZoneTexte 59">
              <a:extLst>
                <a:ext uri="{FF2B5EF4-FFF2-40B4-BE49-F238E27FC236}">
                  <a16:creationId xmlns:a16="http://schemas.microsoft.com/office/drawing/2014/main" id="{C3EA5F12-B6BF-4B2B-BA5C-F18F9E26A951}"/>
                </a:ext>
              </a:extLst>
            </p:cNvPr>
            <p:cNvSpPr txBox="1"/>
            <p:nvPr/>
          </p:nvSpPr>
          <p:spPr>
            <a:xfrm>
              <a:off x="2000112" y="5364592"/>
              <a:ext cx="7017790" cy="381141"/>
            </a:xfrm>
            <a:prstGeom prst="rect">
              <a:avLst/>
            </a:prstGeom>
            <a:solidFill>
              <a:srgbClr val="7030A0"/>
            </a:solidFill>
          </p:spPr>
          <p:txBody>
            <a:bodyPr wrap="square" rtlCol="0">
              <a:spAutoFit/>
            </a:bodyPr>
            <a:lstStyle/>
            <a:p>
              <a:pPr algn="ctr"/>
              <a:r>
                <a:rPr lang="fr-FR" dirty="0">
                  <a:solidFill>
                    <a:schemeClr val="bg1"/>
                  </a:solidFill>
                </a:rPr>
                <a:t>CRCDC</a:t>
              </a:r>
              <a:endParaRPr lang="x-none" dirty="0">
                <a:solidFill>
                  <a:schemeClr val="bg1"/>
                </a:solidFill>
              </a:endParaRPr>
            </a:p>
          </p:txBody>
        </p:sp>
        <p:sp>
          <p:nvSpPr>
            <p:cNvPr id="61" name="ZoneTexte 60">
              <a:extLst>
                <a:ext uri="{FF2B5EF4-FFF2-40B4-BE49-F238E27FC236}">
                  <a16:creationId xmlns:a16="http://schemas.microsoft.com/office/drawing/2014/main" id="{B4937A14-5856-4396-8B7A-DC8C2874243E}"/>
                </a:ext>
              </a:extLst>
            </p:cNvPr>
            <p:cNvSpPr txBox="1"/>
            <p:nvPr/>
          </p:nvSpPr>
          <p:spPr>
            <a:xfrm>
              <a:off x="3357009" y="5722479"/>
              <a:ext cx="5673855" cy="338554"/>
            </a:xfrm>
            <a:prstGeom prst="rect">
              <a:avLst/>
            </a:prstGeom>
            <a:solidFill>
              <a:schemeClr val="bg1"/>
            </a:solidFill>
            <a:ln w="19050">
              <a:solidFill>
                <a:schemeClr val="accent5"/>
              </a:solidFill>
            </a:ln>
          </p:spPr>
          <p:txBody>
            <a:bodyPr wrap="square" rtlCol="0">
              <a:spAutoFit/>
            </a:bodyPr>
            <a:lstStyle/>
            <a:p>
              <a:r>
                <a:rPr lang="fr-FR" sz="800" b="1" dirty="0"/>
                <a:t>MISE EN ŒUVRE</a:t>
              </a:r>
            </a:p>
            <a:p>
              <a:r>
                <a:rPr lang="fr-FR" sz="800" b="1" dirty="0"/>
                <a:t>ORGANISATION ET COORDINATION DE DÉPISTAGE RÉGIONAL </a:t>
              </a:r>
              <a:endParaRPr lang="x-none" sz="800" b="1" dirty="0"/>
            </a:p>
          </p:txBody>
        </p:sp>
      </p:grpSp>
      <p:grpSp>
        <p:nvGrpSpPr>
          <p:cNvPr id="62" name="Groupe 61"/>
          <p:cNvGrpSpPr/>
          <p:nvPr/>
        </p:nvGrpSpPr>
        <p:grpSpPr>
          <a:xfrm>
            <a:off x="2094622" y="2066180"/>
            <a:ext cx="6321254" cy="584308"/>
            <a:chOff x="2214938" y="2231677"/>
            <a:chExt cx="6321254" cy="584308"/>
          </a:xfrm>
        </p:grpSpPr>
        <p:sp>
          <p:nvSpPr>
            <p:cNvPr id="63" name="Connecteur droit 3"/>
            <p:cNvSpPr/>
            <p:nvPr/>
          </p:nvSpPr>
          <p:spPr>
            <a:xfrm>
              <a:off x="5386622" y="2231677"/>
              <a:ext cx="3149570" cy="584308"/>
            </a:xfrm>
            <a:custGeom>
              <a:avLst/>
              <a:gdLst/>
              <a:ahLst/>
              <a:cxnLst/>
              <a:rect l="0" t="0" r="0" b="0"/>
              <a:pathLst>
                <a:path>
                  <a:moveTo>
                    <a:pt x="0" y="0"/>
                  </a:moveTo>
                  <a:lnTo>
                    <a:pt x="0" y="419921"/>
                  </a:lnTo>
                  <a:lnTo>
                    <a:pt x="3149570" y="419921"/>
                  </a:lnTo>
                  <a:lnTo>
                    <a:pt x="3149570" y="584308"/>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64" name="Connecteur droit 4"/>
            <p:cNvSpPr/>
            <p:nvPr/>
          </p:nvSpPr>
          <p:spPr>
            <a:xfrm>
              <a:off x="5386622" y="2231677"/>
              <a:ext cx="921831" cy="584308"/>
            </a:xfrm>
            <a:custGeom>
              <a:avLst/>
              <a:gdLst/>
              <a:ahLst/>
              <a:cxnLst/>
              <a:rect l="0" t="0" r="0" b="0"/>
              <a:pathLst>
                <a:path>
                  <a:moveTo>
                    <a:pt x="0" y="0"/>
                  </a:moveTo>
                  <a:lnTo>
                    <a:pt x="0" y="419921"/>
                  </a:lnTo>
                  <a:lnTo>
                    <a:pt x="921831" y="419921"/>
                  </a:lnTo>
                  <a:lnTo>
                    <a:pt x="921831" y="584308"/>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65" name="Connecteur droit 5"/>
            <p:cNvSpPr/>
            <p:nvPr/>
          </p:nvSpPr>
          <p:spPr>
            <a:xfrm>
              <a:off x="4270459" y="2231677"/>
              <a:ext cx="1116163" cy="584308"/>
            </a:xfrm>
            <a:custGeom>
              <a:avLst/>
              <a:gdLst/>
              <a:ahLst/>
              <a:cxnLst/>
              <a:rect l="0" t="0" r="0" b="0"/>
              <a:pathLst>
                <a:path>
                  <a:moveTo>
                    <a:pt x="1116163" y="0"/>
                  </a:moveTo>
                  <a:lnTo>
                    <a:pt x="1116163" y="419921"/>
                  </a:lnTo>
                  <a:lnTo>
                    <a:pt x="0" y="419921"/>
                  </a:lnTo>
                  <a:lnTo>
                    <a:pt x="0" y="584308"/>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sp>
          <p:nvSpPr>
            <p:cNvPr id="66" name="Connecteur droit 6"/>
            <p:cNvSpPr/>
            <p:nvPr/>
          </p:nvSpPr>
          <p:spPr>
            <a:xfrm>
              <a:off x="2214938" y="2231677"/>
              <a:ext cx="3171684" cy="584308"/>
            </a:xfrm>
            <a:custGeom>
              <a:avLst/>
              <a:gdLst/>
              <a:ahLst/>
              <a:cxnLst/>
              <a:rect l="0" t="0" r="0" b="0"/>
              <a:pathLst>
                <a:path>
                  <a:moveTo>
                    <a:pt x="3171684" y="0"/>
                  </a:moveTo>
                  <a:lnTo>
                    <a:pt x="3171684" y="419921"/>
                  </a:lnTo>
                  <a:lnTo>
                    <a:pt x="0" y="419921"/>
                  </a:lnTo>
                  <a:lnTo>
                    <a:pt x="0" y="584308"/>
                  </a:lnTo>
                </a:path>
              </a:pathLst>
            </a:custGeom>
            <a:noFill/>
          </p:spPr>
          <p:style>
            <a:lnRef idx="2">
              <a:schemeClr val="accent5">
                <a:shade val="60000"/>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sp>
      </p:grpSp>
      <p:grpSp>
        <p:nvGrpSpPr>
          <p:cNvPr id="80" name="Groupe 79"/>
          <p:cNvGrpSpPr/>
          <p:nvPr/>
        </p:nvGrpSpPr>
        <p:grpSpPr>
          <a:xfrm>
            <a:off x="3386769" y="4269870"/>
            <a:ext cx="3718041" cy="1418590"/>
            <a:chOff x="3459921" y="4251582"/>
            <a:chExt cx="3718041" cy="1418590"/>
          </a:xfrm>
        </p:grpSpPr>
        <p:sp>
          <p:nvSpPr>
            <p:cNvPr id="79" name="ZoneTexte 78"/>
            <p:cNvSpPr txBox="1"/>
            <p:nvPr/>
          </p:nvSpPr>
          <p:spPr>
            <a:xfrm>
              <a:off x="3459921" y="4251582"/>
              <a:ext cx="3603671" cy="388696"/>
            </a:xfrm>
            <a:prstGeom prst="rect">
              <a:avLst/>
            </a:prstGeom>
            <a:solidFill>
              <a:schemeClr val="accent6">
                <a:lumMod val="75000"/>
              </a:schemeClr>
            </a:solidFill>
            <a:ln w="19050">
              <a:solidFill>
                <a:schemeClr val="bg1"/>
              </a:solidFill>
            </a:ln>
          </p:spPr>
          <p:txBody>
            <a:bodyPr wrap="square" rtlCol="0">
              <a:spAutoFit/>
            </a:bodyPr>
            <a:lstStyle/>
            <a:p>
              <a:pPr marL="270510" indent="-180340" algn="ctr">
                <a:lnSpc>
                  <a:spcPct val="107000"/>
                </a:lnSpc>
                <a:spcAft>
                  <a:spcPts val="800"/>
                </a:spcAft>
              </a:pPr>
              <a:r>
                <a:rPr lang="fr-FR" dirty="0">
                  <a:solidFill>
                    <a:schemeClr val="bg1"/>
                  </a:solidFill>
                  <a:latin typeface="+mj-lt"/>
                </a:rPr>
                <a:t>ARS </a:t>
              </a:r>
              <a:endParaRPr lang="fr-FR" b="1" dirty="0">
                <a:latin typeface="+mj-lt"/>
                <a:ea typeface="Calibri" panose="020F0502020204030204" pitchFamily="34" charset="0"/>
                <a:cs typeface="Times New Roman" panose="02020603050405020304" pitchFamily="18" charset="0"/>
              </a:endParaRPr>
            </a:p>
          </p:txBody>
        </p:sp>
        <p:sp>
          <p:nvSpPr>
            <p:cNvPr id="78" name="ZoneTexte 77"/>
            <p:cNvSpPr txBox="1"/>
            <p:nvPr/>
          </p:nvSpPr>
          <p:spPr>
            <a:xfrm>
              <a:off x="3574291" y="4582438"/>
              <a:ext cx="3603671" cy="1087734"/>
            </a:xfrm>
            <a:prstGeom prst="rect">
              <a:avLst/>
            </a:prstGeom>
            <a:solidFill>
              <a:schemeClr val="bg1"/>
            </a:solidFill>
            <a:ln w="19050">
              <a:solidFill>
                <a:schemeClr val="accent5">
                  <a:lumMod val="75000"/>
                </a:schemeClr>
              </a:solidFill>
            </a:ln>
          </p:spPr>
          <p:txBody>
            <a:bodyPr wrap="square" rtlCol="0">
              <a:spAutoFit/>
            </a:bodyPr>
            <a:lstStyle/>
            <a:p>
              <a:pPr marL="270510" indent="-180340" algn="ctr">
                <a:lnSpc>
                  <a:spcPct val="107000"/>
                </a:lnSpc>
                <a:spcAft>
                  <a:spcPts val="800"/>
                </a:spcAft>
              </a:pPr>
              <a:r>
                <a:rPr lang="fr-FR" sz="800" b="1" dirty="0">
                  <a:latin typeface="+mj-lt"/>
                  <a:ea typeface="Calibri" panose="020F0502020204030204" pitchFamily="34" charset="0"/>
                  <a:cs typeface="Times New Roman" panose="02020603050405020304" pitchFamily="18" charset="0"/>
                </a:rPr>
                <a:t>Directeur général de l’agence régionale de santé </a:t>
              </a:r>
            </a:p>
            <a:p>
              <a:pPr marL="270510" indent="-180340" algn="ctr">
                <a:lnSpc>
                  <a:spcPct val="107000"/>
                </a:lnSpc>
                <a:spcAft>
                  <a:spcPts val="800"/>
                </a:spcAft>
              </a:pPr>
              <a:r>
                <a:rPr lang="fr-FR" sz="800" b="1" dirty="0">
                  <a:latin typeface="+mj-lt"/>
                  <a:ea typeface="Calibri" panose="020F0502020204030204" pitchFamily="34" charset="0"/>
                  <a:cs typeface="Times New Roman" panose="02020603050405020304" pitchFamily="18" charset="0"/>
                </a:rPr>
                <a:t> Pilote régional de la politique de santé</a:t>
              </a:r>
              <a:endParaRPr lang="x-none" sz="800" b="1" dirty="0">
                <a:latin typeface="+mj-lt"/>
                <a:ea typeface="Calibri" panose="020F0502020204030204" pitchFamily="34" charset="0"/>
                <a:cs typeface="Times New Roman" panose="02020603050405020304" pitchFamily="18" charset="0"/>
              </a:endParaRPr>
            </a:p>
            <a:p>
              <a:pPr marL="90170" algn="just">
                <a:lnSpc>
                  <a:spcPct val="107000"/>
                </a:lnSpc>
                <a:spcAft>
                  <a:spcPts val="800"/>
                </a:spcAft>
              </a:pPr>
              <a:r>
                <a:rPr lang="fr-FR" sz="800" b="1" dirty="0">
                  <a:latin typeface="+mj-lt"/>
                  <a:ea typeface="Calibri" panose="020F0502020204030204" pitchFamily="34" charset="0"/>
                  <a:cs typeface="Times New Roman" panose="02020603050405020304" pitchFamily="18" charset="0"/>
                </a:rPr>
                <a:t>En lien avec le directeur coordonnateur régional de la gestion du risque de l’assurance maladie (DCGDR) et le directeur de l’association régionale des caisses de mutualité sociale agricole (ARCMSA) pilote les programmes de dépistage organisé des cancers dans chaque région</a:t>
              </a:r>
              <a:endParaRPr lang="x-none" sz="800" b="1" dirty="0">
                <a:latin typeface="+mj-l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989543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1000"/>
                                        <p:tgtEl>
                                          <p:spTgt spid="37"/>
                                        </p:tgtEl>
                                      </p:cBhvr>
                                    </p:animEffect>
                                    <p:anim calcmode="lin" valueType="num">
                                      <p:cBhvr>
                                        <p:cTn id="20" dur="1000" fill="hold"/>
                                        <p:tgtEl>
                                          <p:spTgt spid="37"/>
                                        </p:tgtEl>
                                        <p:attrNameLst>
                                          <p:attrName>ppt_x</p:attrName>
                                        </p:attrNameLst>
                                      </p:cBhvr>
                                      <p:tavLst>
                                        <p:tav tm="0">
                                          <p:val>
                                            <p:strVal val="#ppt_x"/>
                                          </p:val>
                                        </p:tav>
                                        <p:tav tm="100000">
                                          <p:val>
                                            <p:strVal val="#ppt_x"/>
                                          </p:val>
                                        </p:tav>
                                      </p:tavLst>
                                    </p:anim>
                                    <p:anim calcmode="lin" valueType="num">
                                      <p:cBhvr>
                                        <p:cTn id="21" dur="1000" fill="hold"/>
                                        <p:tgtEl>
                                          <p:spTgt spid="37"/>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1000" fill="hold"/>
                                        <p:tgtEl>
                                          <p:spTgt spid="4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4"/>
                                        </p:tgtEl>
                                        <p:attrNameLst>
                                          <p:attrName>style.visibility</p:attrName>
                                        </p:attrNameLst>
                                      </p:cBhvr>
                                      <p:to>
                                        <p:strVal val="visible"/>
                                      </p:to>
                                    </p:set>
                                    <p:animEffect transition="in" filter="fade">
                                      <p:cBhvr>
                                        <p:cTn id="36" dur="1000"/>
                                        <p:tgtEl>
                                          <p:spTgt spid="74"/>
                                        </p:tgtEl>
                                      </p:cBhvr>
                                    </p:animEffect>
                                    <p:anim calcmode="lin" valueType="num">
                                      <p:cBhvr>
                                        <p:cTn id="37" dur="1000" fill="hold"/>
                                        <p:tgtEl>
                                          <p:spTgt spid="74"/>
                                        </p:tgtEl>
                                        <p:attrNameLst>
                                          <p:attrName>ppt_x</p:attrName>
                                        </p:attrNameLst>
                                      </p:cBhvr>
                                      <p:tavLst>
                                        <p:tav tm="0">
                                          <p:val>
                                            <p:strVal val="#ppt_x"/>
                                          </p:val>
                                        </p:tav>
                                        <p:tav tm="100000">
                                          <p:val>
                                            <p:strVal val="#ppt_x"/>
                                          </p:val>
                                        </p:tav>
                                      </p:tavLst>
                                    </p:anim>
                                    <p:anim calcmode="lin" valueType="num">
                                      <p:cBhvr>
                                        <p:cTn id="3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fade">
                                      <p:cBhvr>
                                        <p:cTn id="43" dur="1000"/>
                                        <p:tgtEl>
                                          <p:spTgt spid="80"/>
                                        </p:tgtEl>
                                      </p:cBhvr>
                                    </p:animEffect>
                                    <p:anim calcmode="lin" valueType="num">
                                      <p:cBhvr>
                                        <p:cTn id="44" dur="1000" fill="hold"/>
                                        <p:tgtEl>
                                          <p:spTgt spid="80"/>
                                        </p:tgtEl>
                                        <p:attrNameLst>
                                          <p:attrName>ppt_x</p:attrName>
                                        </p:attrNameLst>
                                      </p:cBhvr>
                                      <p:tavLst>
                                        <p:tav tm="0">
                                          <p:val>
                                            <p:strVal val="#ppt_x"/>
                                          </p:val>
                                        </p:tav>
                                        <p:tav tm="100000">
                                          <p:val>
                                            <p:strVal val="#ppt_x"/>
                                          </p:val>
                                        </p:tav>
                                      </p:tavLst>
                                    </p:anim>
                                    <p:anim calcmode="lin" valueType="num">
                                      <p:cBhvr>
                                        <p:cTn id="45"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A1A6922-3851-402A-9C8A-1D8AFA17BC82}"/>
              </a:ext>
            </a:extLst>
          </p:cNvPr>
          <p:cNvSpPr txBox="1"/>
          <p:nvPr/>
        </p:nvSpPr>
        <p:spPr>
          <a:xfrm>
            <a:off x="2295144" y="0"/>
            <a:ext cx="9612749" cy="830997"/>
          </a:xfrm>
          <a:prstGeom prst="rect">
            <a:avLst/>
          </a:prstGeom>
          <a:noFill/>
        </p:spPr>
        <p:txBody>
          <a:bodyPr wrap="square" rtlCol="0">
            <a:spAutoFit/>
          </a:bodyPr>
          <a:lstStyle/>
          <a:p>
            <a:r>
              <a:rPr lang="fr-FR" sz="2400" dirty="0">
                <a:latin typeface="+mj-lt"/>
              </a:rPr>
              <a:t>2. Centre Régional de Coordination des Dépistages des Cancers</a:t>
            </a:r>
          </a:p>
          <a:p>
            <a:r>
              <a:rPr lang="fr-FR" sz="2400" dirty="0">
                <a:latin typeface="+mj-lt"/>
              </a:rPr>
              <a:t>                                  Le Conseil d’Administration</a:t>
            </a:r>
            <a:endParaRPr lang="x-none" sz="2400" dirty="0">
              <a:latin typeface="+mj-lt"/>
            </a:endParaRPr>
          </a:p>
        </p:txBody>
      </p:sp>
      <p:graphicFrame>
        <p:nvGraphicFramePr>
          <p:cNvPr id="5" name="Tableau 4"/>
          <p:cNvGraphicFramePr>
            <a:graphicFrameLocks noGrp="1"/>
          </p:cNvGraphicFramePr>
          <p:nvPr>
            <p:extLst>
              <p:ext uri="{D42A27DB-BD31-4B8C-83A1-F6EECF244321}">
                <p14:modId xmlns:p14="http://schemas.microsoft.com/office/powerpoint/2010/main" val="2015846882"/>
              </p:ext>
            </p:extLst>
          </p:nvPr>
        </p:nvGraphicFramePr>
        <p:xfrm>
          <a:off x="224445" y="823658"/>
          <a:ext cx="11575384" cy="5938316"/>
        </p:xfrm>
        <a:graphic>
          <a:graphicData uri="http://schemas.openxmlformats.org/drawingml/2006/table">
            <a:tbl>
              <a:tblPr firstRow="1" firstCol="1" bandRow="1"/>
              <a:tblGrid>
                <a:gridCol w="5731500">
                  <a:extLst>
                    <a:ext uri="{9D8B030D-6E8A-4147-A177-3AD203B41FA5}">
                      <a16:colId xmlns:a16="http://schemas.microsoft.com/office/drawing/2014/main" val="20000"/>
                    </a:ext>
                  </a:extLst>
                </a:gridCol>
                <a:gridCol w="2921942">
                  <a:extLst>
                    <a:ext uri="{9D8B030D-6E8A-4147-A177-3AD203B41FA5}">
                      <a16:colId xmlns:a16="http://schemas.microsoft.com/office/drawing/2014/main" val="20001"/>
                    </a:ext>
                  </a:extLst>
                </a:gridCol>
                <a:gridCol w="2921942">
                  <a:extLst>
                    <a:ext uri="{9D8B030D-6E8A-4147-A177-3AD203B41FA5}">
                      <a16:colId xmlns:a16="http://schemas.microsoft.com/office/drawing/2014/main" val="20002"/>
                    </a:ext>
                  </a:extLst>
                </a:gridCol>
              </a:tblGrid>
              <a:tr h="179456">
                <a:tc>
                  <a:txBody>
                    <a:bodyPr/>
                    <a:lstStyle/>
                    <a:p>
                      <a:pPr algn="ctr" rtl="0" fontAlgn="ctr"/>
                      <a:r>
                        <a:rPr lang="fr-FR" sz="1200" b="1" i="0" u="none" strike="noStrike" dirty="0">
                          <a:solidFill>
                            <a:srgbClr val="000000"/>
                          </a:solidFill>
                          <a:effectLst/>
                          <a:latin typeface="Tw Cen MT" panose="020B0602020104020603" pitchFamily="34" charset="0"/>
                        </a:rPr>
                        <a:t>PREMIER COLLEGE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66FF"/>
                    </a:solidFill>
                  </a:tcPr>
                </a:tc>
                <a:tc>
                  <a:txBody>
                    <a:bodyPr/>
                    <a:lstStyle/>
                    <a:p>
                      <a:pPr algn="ctr" rtl="0" fontAlgn="ctr"/>
                      <a:r>
                        <a:rPr lang="fr-FR" sz="1200" b="1" i="0" u="none" strike="noStrike" dirty="0">
                          <a:solidFill>
                            <a:srgbClr val="000000"/>
                          </a:solidFill>
                          <a:effectLst/>
                          <a:latin typeface="Tw Cen MT" panose="020B0602020104020603" pitchFamily="34" charset="0"/>
                        </a:rPr>
                        <a:t>ADMINISTRATEURS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66FF"/>
                    </a:solidFill>
                  </a:tcPr>
                </a:tc>
                <a:tc>
                  <a:txBody>
                    <a:bodyPr/>
                    <a:lstStyle/>
                    <a:p>
                      <a:pPr algn="ctr" rtl="0" fontAlgn="ctr"/>
                      <a:r>
                        <a:rPr lang="fr-FR" sz="1200" b="1" i="0" u="none" strike="noStrike" dirty="0">
                          <a:solidFill>
                            <a:srgbClr val="000000"/>
                          </a:solidFill>
                          <a:effectLst/>
                          <a:latin typeface="Tw Cen MT" panose="020B0602020104020603" pitchFamily="34" charset="0"/>
                        </a:rPr>
                        <a:t>BUREAU</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00"/>
                  </a:ext>
                </a:extLst>
              </a:tr>
              <a:tr h="241525">
                <a:tc>
                  <a:txBody>
                    <a:bodyPr/>
                    <a:lstStyle/>
                    <a:p>
                      <a:pPr algn="ctr" rtl="0" fontAlgn="ctr"/>
                      <a:r>
                        <a:rPr lang="fr-FR" sz="1200" b="1" i="0" u="none" strike="noStrike" dirty="0">
                          <a:solidFill>
                            <a:srgbClr val="000000"/>
                          </a:solidFill>
                          <a:effectLst/>
                          <a:latin typeface="Tw Cen MT" panose="020B0602020104020603" pitchFamily="34" charset="0"/>
                        </a:rPr>
                        <a:t>INSTITUTIONS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AACB"/>
                    </a:solidFill>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9456">
                <a:tc>
                  <a:txBody>
                    <a:bodyPr/>
                    <a:lstStyle/>
                    <a:p>
                      <a:pPr algn="l" rtl="0" fontAlgn="ctr"/>
                      <a:r>
                        <a:rPr lang="fr-FR" sz="1200" b="1" i="0" u="none" strike="noStrike">
                          <a:solidFill>
                            <a:srgbClr val="000000"/>
                          </a:solidFill>
                          <a:effectLst/>
                          <a:latin typeface="Tw Cen MT" panose="020B0602020104020603" pitchFamily="34" charset="0"/>
                        </a:rPr>
                        <a:t>CTG</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Mme Patricia SAÏD</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9456">
                <a:tc>
                  <a:txBody>
                    <a:bodyPr/>
                    <a:lstStyle/>
                    <a:p>
                      <a:pPr algn="l" rtl="0" fontAlgn="ctr"/>
                      <a:r>
                        <a:rPr lang="fr-FR" sz="1200" b="1" i="0" u="none" strike="noStrike" dirty="0">
                          <a:solidFill>
                            <a:srgbClr val="000000"/>
                          </a:solidFill>
                          <a:effectLst/>
                          <a:latin typeface="Tw Cen MT" panose="020B0602020104020603" pitchFamily="34" charset="0"/>
                        </a:rPr>
                        <a:t>CGSS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Direction</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9456">
                <a:tc>
                  <a:txBody>
                    <a:bodyPr/>
                    <a:lstStyle/>
                    <a:p>
                      <a:pPr algn="l" rtl="0" fontAlgn="ctr"/>
                      <a:r>
                        <a:rPr lang="fr-FR" sz="1200" b="1" i="0" u="none" strike="noStrike">
                          <a:solidFill>
                            <a:srgbClr val="000000"/>
                          </a:solidFill>
                          <a:effectLst/>
                          <a:latin typeface="Tw Cen MT" panose="020B0602020104020603" pitchFamily="34" charset="0"/>
                        </a:rPr>
                        <a:t>Section locale mutualiste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Mme Lina CHONG WING</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rtl="0" fontAlgn="ctr"/>
                      <a:r>
                        <a:rPr lang="fr-FR" sz="1200" b="1" i="0" u="none" strike="noStrike">
                          <a:solidFill>
                            <a:srgbClr val="000000"/>
                          </a:solidFill>
                          <a:effectLst/>
                          <a:latin typeface="Tw Cen MT" panose="020B0602020104020603" pitchFamily="34" charset="0"/>
                        </a:rPr>
                        <a:t> Secrétaire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04"/>
                  </a:ext>
                </a:extLst>
              </a:tr>
              <a:tr h="179456">
                <a:tc>
                  <a:txBody>
                    <a:bodyPr/>
                    <a:lstStyle/>
                    <a:p>
                      <a:pPr algn="l" rtl="0" fontAlgn="ctr"/>
                      <a:r>
                        <a:rPr lang="fr-FR" sz="1200" b="1" i="0" u="none" strike="noStrike">
                          <a:solidFill>
                            <a:srgbClr val="000000"/>
                          </a:solidFill>
                          <a:effectLst/>
                          <a:latin typeface="Tw Cen MT" panose="020B0602020104020603" pitchFamily="34" charset="0"/>
                        </a:rPr>
                        <a:t>Direction Régionale aux Droits des Femmes et à l'Egalité</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Mme Isabelle HIDAIR KRIVSKY</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9456">
                <a:tc>
                  <a:txBody>
                    <a:bodyPr/>
                    <a:lstStyle/>
                    <a:p>
                      <a:pPr algn="l" rtl="0" fontAlgn="ctr"/>
                      <a:r>
                        <a:rPr lang="fr-FR" sz="1200" b="1" i="0" u="none" strike="noStrike">
                          <a:solidFill>
                            <a:srgbClr val="000000"/>
                          </a:solidFill>
                          <a:effectLst/>
                          <a:latin typeface="Tw Cen MT" panose="020B0602020104020603" pitchFamily="34" charset="0"/>
                        </a:rPr>
                        <a:t>ARS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Direction</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6386">
                <a:tc>
                  <a:txBody>
                    <a:bodyPr/>
                    <a:lstStyle/>
                    <a:p>
                      <a:pPr algn="l" rtl="0" fontAlgn="ctr"/>
                      <a:r>
                        <a:rPr lang="fr-FR" sz="1200" b="1" i="0" u="none" strike="noStrike" dirty="0">
                          <a:solidFill>
                            <a:srgbClr val="000000"/>
                          </a:solidFill>
                          <a:effectLst/>
                          <a:latin typeface="Tw Cen MT" panose="020B0602020104020603" pitchFamily="34" charset="0"/>
                        </a:rPr>
                        <a:t>ORSG</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6386">
                <a:tc>
                  <a:txBody>
                    <a:bodyPr/>
                    <a:lstStyle/>
                    <a:p>
                      <a:pPr algn="ctr" rtl="0" fontAlgn="ctr"/>
                      <a:r>
                        <a:rPr lang="fr-FR" sz="1200" b="1" i="0" u="none" strike="noStrike" dirty="0">
                          <a:solidFill>
                            <a:srgbClr val="000000"/>
                          </a:solidFill>
                          <a:effectLst/>
                          <a:latin typeface="Tw Cen MT" panose="020B0602020104020603" pitchFamily="34" charset="0"/>
                        </a:rPr>
                        <a:t>DEUXIEME COLLEGE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6386">
                <a:tc>
                  <a:txBody>
                    <a:bodyPr/>
                    <a:lstStyle/>
                    <a:p>
                      <a:pPr algn="ctr" rtl="0" fontAlgn="ctr"/>
                      <a:r>
                        <a:rPr lang="fr-FR" sz="1200" b="1" i="0" u="none" strike="noStrike">
                          <a:solidFill>
                            <a:srgbClr val="000000"/>
                          </a:solidFill>
                          <a:effectLst/>
                          <a:latin typeface="Tw Cen MT" panose="020B0602020104020603" pitchFamily="34" charset="0"/>
                        </a:rPr>
                        <a:t>PROFESSIONNELS DE SANTE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0AACB"/>
                    </a:solidFill>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9456">
                <a:tc>
                  <a:txBody>
                    <a:bodyPr/>
                    <a:lstStyle/>
                    <a:p>
                      <a:pPr algn="l" rtl="0" fontAlgn="ctr"/>
                      <a:r>
                        <a:rPr lang="fr-FR" sz="1200" b="1" i="0" u="none" strike="noStrike">
                          <a:solidFill>
                            <a:srgbClr val="000000"/>
                          </a:solidFill>
                          <a:effectLst/>
                          <a:latin typeface="Tw Cen MT" panose="020B0602020104020603" pitchFamily="34" charset="0"/>
                        </a:rPr>
                        <a:t>Conseil de l'Odre des Médecins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Liliane THELUSME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79456">
                <a:tc>
                  <a:txBody>
                    <a:bodyPr/>
                    <a:lstStyle/>
                    <a:p>
                      <a:pPr algn="l" rtl="0" fontAlgn="ctr"/>
                      <a:r>
                        <a:rPr lang="fr-FR" sz="1200" b="1" i="0" u="none" strike="noStrike">
                          <a:solidFill>
                            <a:srgbClr val="000000"/>
                          </a:solidFill>
                          <a:effectLst/>
                          <a:latin typeface="Tw Cen MT" panose="020B0602020104020603" pitchFamily="34" charset="0"/>
                        </a:rPr>
                        <a:t>URPS Médecins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Miryam Michelle GOLDZAK</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6386">
                <a:tc>
                  <a:txBody>
                    <a:bodyPr/>
                    <a:lstStyle/>
                    <a:p>
                      <a:pPr algn="l" rtl="0" fontAlgn="ctr"/>
                      <a:r>
                        <a:rPr lang="fr-FR" sz="1200" b="1" i="0" u="none" strike="noStrike">
                          <a:solidFill>
                            <a:srgbClr val="000000"/>
                          </a:solidFill>
                          <a:effectLst/>
                          <a:latin typeface="Tw Cen MT" panose="020B0602020104020603" pitchFamily="34" charset="0"/>
                        </a:rPr>
                        <a:t>Ordre des Sage-Femmes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200" b="0" i="0" u="none" strike="noStrike" dirty="0">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fr-FR" sz="1200" b="0" i="0" u="none" strike="noStrike" dirty="0">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355829">
                <a:tc>
                  <a:txBody>
                    <a:bodyPr/>
                    <a:lstStyle/>
                    <a:p>
                      <a:pPr algn="l" rtl="0" fontAlgn="ctr"/>
                      <a:r>
                        <a:rPr lang="fr-FR" sz="1200" b="1" i="0" u="none" strike="noStrike">
                          <a:solidFill>
                            <a:srgbClr val="000000"/>
                          </a:solidFill>
                          <a:effectLst/>
                          <a:latin typeface="Tw Cen MT" panose="020B0602020104020603" pitchFamily="34" charset="0"/>
                        </a:rPr>
                        <a:t>Médecin agissant dans le champ de la Cancérologie et désigné par son établissement en concertation avec les présidents de CME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Bill N'</a:t>
                      </a:r>
                      <a:r>
                        <a:rPr lang="fr-FR" sz="1200" b="1" i="0" u="none" strike="noStrike" dirty="0" err="1">
                          <a:solidFill>
                            <a:srgbClr val="000000"/>
                          </a:solidFill>
                          <a:effectLst/>
                          <a:latin typeface="Tw Cen MT" panose="020B0602020104020603" pitchFamily="34" charset="0"/>
                        </a:rPr>
                        <a:t>Détodji</a:t>
                      </a:r>
                      <a:r>
                        <a:rPr lang="fr-FR" sz="1200" b="1" i="0" u="none" strike="noStrike" dirty="0">
                          <a:solidFill>
                            <a:srgbClr val="000000"/>
                          </a:solidFill>
                          <a:effectLst/>
                          <a:latin typeface="Tw Cen MT" panose="020B0602020104020603" pitchFamily="34" charset="0"/>
                        </a:rPr>
                        <a:t> WANKPO</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rtl="0" fontAlgn="ctr"/>
                      <a:r>
                        <a:rPr lang="fr-FR" sz="1200" b="1" i="0" u="none" strike="noStrike" dirty="0">
                          <a:solidFill>
                            <a:srgbClr val="000000"/>
                          </a:solidFill>
                          <a:effectLst/>
                          <a:latin typeface="Tw Cen MT" panose="020B0602020104020603" pitchFamily="34" charset="0"/>
                        </a:rPr>
                        <a:t> 1</a:t>
                      </a:r>
                      <a:r>
                        <a:rPr lang="fr-FR" sz="1200" b="1" i="0" u="none" strike="noStrike" baseline="30000" dirty="0">
                          <a:solidFill>
                            <a:srgbClr val="000000"/>
                          </a:solidFill>
                          <a:effectLst/>
                          <a:latin typeface="Tw Cen MT" panose="020B0602020104020603" pitchFamily="34" charset="0"/>
                        </a:rPr>
                        <a:t>er</a:t>
                      </a:r>
                      <a:r>
                        <a:rPr lang="fr-FR" sz="1200" b="1" i="0" u="none" strike="noStrike" dirty="0">
                          <a:solidFill>
                            <a:srgbClr val="000000"/>
                          </a:solidFill>
                          <a:effectLst/>
                          <a:latin typeface="Tw Cen MT" panose="020B0602020104020603" pitchFamily="34" charset="0"/>
                        </a:rPr>
                        <a:t> Vice-Président</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13"/>
                  </a:ext>
                </a:extLst>
              </a:tr>
              <a:tr h="179456">
                <a:tc>
                  <a:txBody>
                    <a:bodyPr/>
                    <a:lstStyle/>
                    <a:p>
                      <a:pPr algn="l" rtl="0" fontAlgn="ctr"/>
                      <a:r>
                        <a:rPr lang="fr-FR" sz="1200" b="1" i="0" u="none" strike="noStrike">
                          <a:solidFill>
                            <a:srgbClr val="000000"/>
                          </a:solidFill>
                          <a:effectLst/>
                          <a:latin typeface="Tw Cen MT" panose="020B0602020104020603" pitchFamily="34" charset="0"/>
                        </a:rPr>
                        <a:t>Conseil de l’ordre des Pharmaciens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Marc LEDY</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rtl="0" fontAlgn="ctr"/>
                      <a:r>
                        <a:rPr lang="fr-FR" sz="1200" b="1" i="0" u="none" strike="noStrike" dirty="0">
                          <a:solidFill>
                            <a:srgbClr val="000000"/>
                          </a:solidFill>
                          <a:effectLst/>
                          <a:latin typeface="Tw Cen MT" panose="020B0602020104020603" pitchFamily="34" charset="0"/>
                        </a:rPr>
                        <a:t> 2</a:t>
                      </a:r>
                      <a:r>
                        <a:rPr lang="fr-FR" sz="1200" b="1" i="0" u="none" strike="noStrike" baseline="30000" dirty="0">
                          <a:solidFill>
                            <a:srgbClr val="000000"/>
                          </a:solidFill>
                          <a:effectLst/>
                          <a:latin typeface="Tw Cen MT" panose="020B0602020104020603" pitchFamily="34" charset="0"/>
                        </a:rPr>
                        <a:t>ème</a:t>
                      </a:r>
                      <a:r>
                        <a:rPr lang="fr-FR" sz="1200" b="1" i="0" u="none" strike="noStrike" dirty="0">
                          <a:solidFill>
                            <a:srgbClr val="000000"/>
                          </a:solidFill>
                          <a:effectLst/>
                          <a:latin typeface="Tw Cen MT" panose="020B0602020104020603" pitchFamily="34" charset="0"/>
                        </a:rPr>
                        <a:t> Vice-Président</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14"/>
                  </a:ext>
                </a:extLst>
              </a:tr>
              <a:tr h="179456">
                <a:tc>
                  <a:txBody>
                    <a:bodyPr/>
                    <a:lstStyle/>
                    <a:p>
                      <a:pPr algn="l" rtl="0" fontAlgn="ctr"/>
                      <a:r>
                        <a:rPr lang="fr-FR" sz="1200" b="1" i="0" u="none" strike="noStrike">
                          <a:solidFill>
                            <a:srgbClr val="000000"/>
                          </a:solidFill>
                          <a:effectLst/>
                          <a:latin typeface="Tw Cen MT" panose="020B0602020104020603" pitchFamily="34" charset="0"/>
                        </a:rPr>
                        <a:t>URPS Pharmaciens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José MANANTSARA</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200" b="1" i="0" u="none" strike="noStrike" dirty="0">
                          <a:solidFill>
                            <a:srgbClr val="000000"/>
                          </a:solidFill>
                          <a:effectLst/>
                          <a:latin typeface="Tw Cen MT" panose="020B0602020104020603" pitchFamily="34" charset="0"/>
                        </a:rPr>
                        <a:t> Trésorier</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15"/>
                  </a:ext>
                </a:extLst>
              </a:tr>
              <a:tr h="179456">
                <a:tc>
                  <a:txBody>
                    <a:bodyPr/>
                    <a:lstStyle/>
                    <a:p>
                      <a:pPr algn="l" rtl="0" fontAlgn="ctr"/>
                      <a:r>
                        <a:rPr lang="fr-FR" sz="1200" b="1" i="0" u="none" strike="noStrike">
                          <a:solidFill>
                            <a:srgbClr val="000000"/>
                          </a:solidFill>
                          <a:effectLst/>
                          <a:latin typeface="Tw Cen MT" panose="020B0602020104020603" pitchFamily="34" charset="0"/>
                        </a:rPr>
                        <a:t>Conseil de l'Ordre des Infirmiers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Mme Christiane MAYEN</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endParaRPr lang="fr-FR" sz="1200" b="1" i="0" u="none" strike="noStrike" dirty="0">
                        <a:solidFill>
                          <a:srgbClr val="000000"/>
                        </a:solidFill>
                        <a:effectLst/>
                        <a:latin typeface="Tw Cen MT" panose="020B0602020104020603" pitchFamily="34" charset="0"/>
                      </a:endParaRP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179456">
                <a:tc>
                  <a:txBody>
                    <a:bodyPr/>
                    <a:lstStyle/>
                    <a:p>
                      <a:pPr algn="l" rtl="0" fontAlgn="ctr"/>
                      <a:r>
                        <a:rPr lang="fr-FR" sz="1200" b="1" i="0" u="none" strike="noStrike">
                          <a:solidFill>
                            <a:srgbClr val="000000"/>
                          </a:solidFill>
                          <a:effectLst/>
                          <a:latin typeface="Tw Cen MT" panose="020B0602020104020603" pitchFamily="34" charset="0"/>
                        </a:rPr>
                        <a:t>URPS Infirmiers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200" b="1" i="0" u="none" strike="noStrike" dirty="0">
                          <a:solidFill>
                            <a:srgbClr val="000000"/>
                          </a:solidFill>
                          <a:effectLst/>
                          <a:latin typeface="Tw Cen MT" panose="020B0602020104020603" pitchFamily="34" charset="0"/>
                        </a:rPr>
                        <a:t>M. Ulysse MAGNY</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200" b="1" i="0" u="none" strike="noStrike" dirty="0">
                          <a:solidFill>
                            <a:srgbClr val="000000"/>
                          </a:solidFill>
                          <a:effectLst/>
                          <a:latin typeface="Tw Cen MT" panose="020B0602020104020603" pitchFamily="34" charset="0"/>
                        </a:rPr>
                        <a:t> Trésorier Adjoint</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17"/>
                  </a:ext>
                </a:extLst>
              </a:tr>
              <a:tr h="236386">
                <a:tc>
                  <a:txBody>
                    <a:bodyPr/>
                    <a:lstStyle/>
                    <a:p>
                      <a:pPr algn="l" rtl="0" fontAlgn="ctr"/>
                      <a:r>
                        <a:rPr lang="fr-FR" sz="1200" b="1" i="0" u="none" strike="noStrike">
                          <a:solidFill>
                            <a:srgbClr val="000000"/>
                          </a:solidFill>
                          <a:effectLst/>
                          <a:latin typeface="Tw Cen MT" panose="020B0602020104020603" pitchFamily="34" charset="0"/>
                        </a:rPr>
                        <a:t>Réseau de Cancerologie de Guyane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Laurent DEJAULT</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200" b="0" i="0" u="none" strike="noStrike" dirty="0">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36386">
                <a:tc>
                  <a:txBody>
                    <a:bodyPr/>
                    <a:lstStyle/>
                    <a:p>
                      <a:pPr algn="ctr" rtl="0" fontAlgn="ctr"/>
                      <a:r>
                        <a:rPr lang="fr-FR" sz="1200" b="1" i="0" u="none" strike="noStrike" dirty="0">
                          <a:solidFill>
                            <a:srgbClr val="000000"/>
                          </a:solidFill>
                          <a:effectLst/>
                          <a:latin typeface="Tw Cen MT" panose="020B0602020104020603" pitchFamily="34" charset="0"/>
                        </a:rPr>
                        <a:t>TROISIEME COLLEGE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36386">
                <a:tc>
                  <a:txBody>
                    <a:bodyPr/>
                    <a:lstStyle/>
                    <a:p>
                      <a:pPr algn="ctr" rtl="0" fontAlgn="ctr"/>
                      <a:r>
                        <a:rPr lang="fr-FR" sz="1200" b="1" i="0" u="none" strike="noStrike">
                          <a:solidFill>
                            <a:srgbClr val="000000"/>
                          </a:solidFill>
                          <a:effectLst/>
                          <a:latin typeface="Tw Cen MT" panose="020B0602020104020603" pitchFamily="34" charset="0"/>
                        </a:rPr>
                        <a:t>SECTEURS ASSOCIATIFS ET PERSONNES QUALIFIEES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BED7"/>
                    </a:solidFill>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200" b="0" i="0" u="none" strike="noStrike">
                          <a:solidFill>
                            <a:srgbClr val="000000"/>
                          </a:solidFill>
                          <a:effectLst/>
                          <a:latin typeface="Arial" panose="020B0604020202020204" pitchFamily="34" charset="0"/>
                        </a:rPr>
                        <a:t> </a:t>
                      </a:r>
                    </a:p>
                  </a:txBody>
                  <a:tcPr marL="3197" marR="3197" marT="319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79456">
                <a:tc>
                  <a:txBody>
                    <a:bodyPr/>
                    <a:lstStyle/>
                    <a:p>
                      <a:pPr algn="l" rtl="0" fontAlgn="ctr"/>
                      <a:r>
                        <a:rPr lang="fr-FR" sz="1200" b="1" i="0" u="none" strike="noStrike">
                          <a:solidFill>
                            <a:srgbClr val="000000"/>
                          </a:solidFill>
                          <a:effectLst/>
                          <a:latin typeface="Tw Cen MT" panose="020B0602020104020603" pitchFamily="34" charset="0"/>
                        </a:rPr>
                        <a:t>Ligue contre le cancer</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Mme Rosine MAROUDY</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23746">
                <a:tc>
                  <a:txBody>
                    <a:bodyPr/>
                    <a:lstStyle/>
                    <a:p>
                      <a:pPr algn="l" rtl="0" fontAlgn="ctr"/>
                      <a:r>
                        <a:rPr lang="fr-FR" sz="1200" b="1" i="0" u="none" strike="noStrike">
                          <a:solidFill>
                            <a:srgbClr val="000000"/>
                          </a:solidFill>
                          <a:effectLst/>
                          <a:latin typeface="Tw Cen MT" panose="020B0602020104020603" pitchFamily="34" charset="0"/>
                        </a:rPr>
                        <a:t>Club Soroptimist de Cayenne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Dr Michèle Sandra MONLOUIS-DEVA</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rtl="0" fontAlgn="ctr"/>
                      <a:r>
                        <a:rPr lang="fr-FR" sz="1200" b="1" i="0" u="none" strike="noStrike" dirty="0">
                          <a:solidFill>
                            <a:srgbClr val="000000"/>
                          </a:solidFill>
                          <a:effectLst/>
                          <a:latin typeface="Tw Cen MT" panose="020B0602020104020603" pitchFamily="34" charset="0"/>
                        </a:rPr>
                        <a:t>Présidente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22"/>
                  </a:ext>
                </a:extLst>
              </a:tr>
              <a:tr h="179456">
                <a:tc>
                  <a:txBody>
                    <a:bodyPr/>
                    <a:lstStyle/>
                    <a:p>
                      <a:pPr algn="l" rtl="0" fontAlgn="ctr"/>
                      <a:r>
                        <a:rPr lang="fr-FR" sz="1200" b="1" i="0" u="none" strike="noStrike">
                          <a:solidFill>
                            <a:srgbClr val="000000"/>
                          </a:solidFill>
                          <a:effectLst/>
                          <a:latin typeface="Tw Cen MT" panose="020B0602020104020603" pitchFamily="34" charset="0"/>
                        </a:rPr>
                        <a:t>Mutualité Française de Guyane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M. </a:t>
                      </a:r>
                      <a:r>
                        <a:rPr lang="fr-FR" sz="1200" b="1" i="0" u="none" strike="noStrike" dirty="0">
                          <a:solidFill>
                            <a:srgbClr val="000000"/>
                          </a:solidFill>
                          <a:effectLst/>
                          <a:latin typeface="Tw Cen MT" panose="020B0602020104020603" pitchFamily="34" charset="0"/>
                        </a:rPr>
                        <a:t>Didier DEDE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79456">
                <a:tc>
                  <a:txBody>
                    <a:bodyPr/>
                    <a:lstStyle/>
                    <a:p>
                      <a:pPr algn="l" rtl="0" fontAlgn="ctr"/>
                      <a:r>
                        <a:rPr lang="fr-FR" sz="1200" b="1" i="0" u="none" strike="noStrike">
                          <a:solidFill>
                            <a:srgbClr val="000000"/>
                          </a:solidFill>
                          <a:effectLst/>
                          <a:latin typeface="Tw Cen MT" panose="020B0602020104020603" pitchFamily="34" charset="0"/>
                        </a:rPr>
                        <a:t>Association des usagers du sytème de santé</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dirty="0">
                          <a:solidFill>
                            <a:srgbClr val="000000"/>
                          </a:solidFill>
                          <a:effectLst/>
                          <a:latin typeface="Tw Cen MT" panose="020B0602020104020603" pitchFamily="34" charset="0"/>
                        </a:rPr>
                        <a:t>Mme Catherine FATACCY</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79456">
                <a:tc>
                  <a:txBody>
                    <a:bodyPr/>
                    <a:lstStyle/>
                    <a:p>
                      <a:pPr algn="l" rtl="0" fontAlgn="ctr"/>
                      <a:r>
                        <a:rPr lang="fr-FR" sz="1200" b="1" i="0" u="none" strike="noStrike">
                          <a:solidFill>
                            <a:srgbClr val="000000"/>
                          </a:solidFill>
                          <a:effectLst/>
                          <a:latin typeface="Tw Cen MT" panose="020B0602020104020603" pitchFamily="34" charset="0"/>
                        </a:rPr>
                        <a:t>Membres adhérents, bienfaiteurs ou honoraires</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Cornélia BIRBA</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79456">
                <a:tc>
                  <a:txBody>
                    <a:bodyPr/>
                    <a:lstStyle/>
                    <a:p>
                      <a:pPr algn="l" rtl="0" fontAlgn="ctr"/>
                      <a:r>
                        <a:rPr lang="fr-FR" sz="1200" b="1" i="0" u="none" strike="noStrike">
                          <a:solidFill>
                            <a:srgbClr val="000000"/>
                          </a:solidFill>
                          <a:effectLst/>
                          <a:latin typeface="Tw Cen MT" panose="020B0602020104020603" pitchFamily="34" charset="0"/>
                        </a:rPr>
                        <a:t>Réseau PERINAT</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Stéphanie BERNARD</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 </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79456">
                <a:tc>
                  <a:txBody>
                    <a:bodyPr/>
                    <a:lstStyle/>
                    <a:p>
                      <a:pPr algn="l" rtl="0" fontAlgn="ctr"/>
                      <a:r>
                        <a:rPr lang="fr-FR" sz="1200" b="1" i="0" u="none" strike="noStrike">
                          <a:solidFill>
                            <a:srgbClr val="000000"/>
                          </a:solidFill>
                          <a:effectLst/>
                          <a:latin typeface="Tw Cen MT" panose="020B0602020104020603" pitchFamily="34" charset="0"/>
                        </a:rPr>
                        <a:t>Personne qualifiée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fr-FR" sz="1200" b="1" i="0" u="none" strike="noStrike">
                          <a:solidFill>
                            <a:srgbClr val="000000"/>
                          </a:solidFill>
                          <a:effectLst/>
                          <a:latin typeface="Tw Cen MT" panose="020B0602020104020603" pitchFamily="34" charset="0"/>
                        </a:rPr>
                        <a:t>Mme Geneviève EUZET</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l" rtl="0" fontAlgn="ctr"/>
                      <a:r>
                        <a:rPr lang="fr-FR" sz="1200" b="1" i="0" u="none" strike="noStrike" dirty="0">
                          <a:solidFill>
                            <a:srgbClr val="000000"/>
                          </a:solidFill>
                          <a:effectLst/>
                          <a:latin typeface="Tw Cen MT" panose="020B0602020104020603" pitchFamily="34" charset="0"/>
                        </a:rPr>
                        <a:t> Secrétaire adjointe</a:t>
                      </a:r>
                    </a:p>
                  </a:txBody>
                  <a:tcPr marL="3197" marR="3197" marT="31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extLst>
                  <a:ext uri="{0D108BD9-81ED-4DB2-BD59-A6C34878D82A}">
                    <a16:rowId xmlns:a16="http://schemas.microsoft.com/office/drawing/2014/main" val="10027"/>
                  </a:ext>
                </a:extLst>
              </a:tr>
            </a:tbl>
          </a:graphicData>
        </a:graphic>
      </p:graphicFrame>
      <p:pic>
        <p:nvPicPr>
          <p:cNvPr id="2" name="Image 1">
            <a:extLst>
              <a:ext uri="{FF2B5EF4-FFF2-40B4-BE49-F238E27FC236}">
                <a16:creationId xmlns:a16="http://schemas.microsoft.com/office/drawing/2014/main" id="{F82A85A1-A461-267D-C274-132F204ECB4E}"/>
              </a:ext>
            </a:extLst>
          </p:cNvPr>
          <p:cNvPicPr>
            <a:picLocks noChangeAspect="1"/>
          </p:cNvPicPr>
          <p:nvPr/>
        </p:nvPicPr>
        <p:blipFill>
          <a:blip r:embed="rId2"/>
          <a:stretch>
            <a:fillRect/>
          </a:stretch>
        </p:blipFill>
        <p:spPr>
          <a:xfrm>
            <a:off x="-29188" y="0"/>
            <a:ext cx="1753213" cy="823658"/>
          </a:xfrm>
          <a:prstGeom prst="rect">
            <a:avLst/>
          </a:prstGeom>
        </p:spPr>
      </p:pic>
    </p:spTree>
    <p:extLst>
      <p:ext uri="{BB962C8B-B14F-4D97-AF65-F5344CB8AC3E}">
        <p14:creationId xmlns:p14="http://schemas.microsoft.com/office/powerpoint/2010/main" val="1504560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BABE2A05-AD39-4EE6-8C6E-E754CEA834C9}"/>
              </a:ext>
            </a:extLst>
          </p:cNvPr>
          <p:cNvGrpSpPr/>
          <p:nvPr/>
        </p:nvGrpSpPr>
        <p:grpSpPr>
          <a:xfrm>
            <a:off x="2378364" y="1349169"/>
            <a:ext cx="7435272" cy="4931207"/>
            <a:chOff x="2944237" y="1294102"/>
            <a:chExt cx="6245146" cy="5314295"/>
          </a:xfrm>
        </p:grpSpPr>
        <p:grpSp>
          <p:nvGrpSpPr>
            <p:cNvPr id="5" name="Groupe 4">
              <a:extLst>
                <a:ext uri="{FF2B5EF4-FFF2-40B4-BE49-F238E27FC236}">
                  <a16:creationId xmlns:a16="http://schemas.microsoft.com/office/drawing/2014/main" id="{405AF667-50A8-496A-85CE-A119D1A115E6}"/>
                </a:ext>
              </a:extLst>
            </p:cNvPr>
            <p:cNvGrpSpPr/>
            <p:nvPr/>
          </p:nvGrpSpPr>
          <p:grpSpPr>
            <a:xfrm>
              <a:off x="2944237" y="1294102"/>
              <a:ext cx="5854257" cy="5314295"/>
              <a:chOff x="2985608" y="1437571"/>
              <a:chExt cx="5854257" cy="5314295"/>
            </a:xfrm>
          </p:grpSpPr>
          <p:grpSp>
            <p:nvGrpSpPr>
              <p:cNvPr id="7" name="Groupe 6">
                <a:extLst>
                  <a:ext uri="{FF2B5EF4-FFF2-40B4-BE49-F238E27FC236}">
                    <a16:creationId xmlns:a16="http://schemas.microsoft.com/office/drawing/2014/main" id="{B57FF26A-5A85-4C98-9C57-4FC79F2ED857}"/>
                  </a:ext>
                </a:extLst>
              </p:cNvPr>
              <p:cNvGrpSpPr/>
              <p:nvPr/>
            </p:nvGrpSpPr>
            <p:grpSpPr>
              <a:xfrm>
                <a:off x="2985608" y="1437571"/>
                <a:ext cx="5854257" cy="5314295"/>
                <a:chOff x="0" y="0"/>
                <a:chExt cx="5021569" cy="5181601"/>
              </a:xfrm>
            </p:grpSpPr>
            <p:cxnSp>
              <p:nvCxnSpPr>
                <p:cNvPr id="9" name="Connecteur droit 8">
                  <a:extLst>
                    <a:ext uri="{FF2B5EF4-FFF2-40B4-BE49-F238E27FC236}">
                      <a16:creationId xmlns:a16="http://schemas.microsoft.com/office/drawing/2014/main" id="{DB57A3E6-C5C7-4139-B0D2-1852CAFAE6CD}"/>
                    </a:ext>
                  </a:extLst>
                </p:cNvPr>
                <p:cNvCxnSpPr/>
                <p:nvPr/>
              </p:nvCxnSpPr>
              <p:spPr>
                <a:xfrm flipV="1">
                  <a:off x="1821180" y="2903220"/>
                  <a:ext cx="1546860" cy="0"/>
                </a:xfrm>
                <a:prstGeom prst="line">
                  <a:avLst/>
                </a:prstGeom>
                <a:noFill/>
                <a:ln w="9525" cap="rnd" cmpd="sng" algn="ctr">
                  <a:solidFill>
                    <a:schemeClr val="accent5"/>
                  </a:solidFill>
                  <a:prstDash val="solid"/>
                </a:ln>
                <a:effectLst/>
              </p:spPr>
            </p:cxnSp>
            <p:grpSp>
              <p:nvGrpSpPr>
                <p:cNvPr id="10" name="Groupe 9">
                  <a:extLst>
                    <a:ext uri="{FF2B5EF4-FFF2-40B4-BE49-F238E27FC236}">
                      <a16:creationId xmlns:a16="http://schemas.microsoft.com/office/drawing/2014/main" id="{55BEB2A0-C3D1-4700-8D98-664CAB105B80}"/>
                    </a:ext>
                  </a:extLst>
                </p:cNvPr>
                <p:cNvGrpSpPr/>
                <p:nvPr/>
              </p:nvGrpSpPr>
              <p:grpSpPr>
                <a:xfrm>
                  <a:off x="0" y="0"/>
                  <a:ext cx="5021569" cy="5181601"/>
                  <a:chOff x="0" y="0"/>
                  <a:chExt cx="5021569" cy="5181601"/>
                </a:xfrm>
              </p:grpSpPr>
              <p:sp>
                <p:nvSpPr>
                  <p:cNvPr id="11" name="Rectangle : coins arrondis 8">
                    <a:extLst>
                      <a:ext uri="{FF2B5EF4-FFF2-40B4-BE49-F238E27FC236}">
                        <a16:creationId xmlns:a16="http://schemas.microsoft.com/office/drawing/2014/main" id="{FCD79AE8-CE91-4A51-BC88-94B4DB8F2AE0}"/>
                      </a:ext>
                    </a:extLst>
                  </p:cNvPr>
                  <p:cNvSpPr/>
                  <p:nvPr/>
                </p:nvSpPr>
                <p:spPr>
                  <a:xfrm>
                    <a:off x="3253740" y="1524000"/>
                    <a:ext cx="1668780" cy="845820"/>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Médecin coordinateur</a:t>
                    </a:r>
                  </a:p>
                  <a:p>
                    <a:pPr marL="0" marR="0" lvl="0" indent="0" algn="ctr" defTabSz="914400" eaLnBrk="1" fontAlgn="auto" latinLnBrk="0" hangingPunct="1">
                      <a:lnSpc>
                        <a:spcPct val="107000"/>
                      </a:lnSpc>
                      <a:spcBef>
                        <a:spcPts val="0"/>
                      </a:spcBef>
                      <a:spcAft>
                        <a:spcPts val="800"/>
                      </a:spcAft>
                      <a:buClrTx/>
                      <a:buSzTx/>
                      <a:buFontTx/>
                      <a:buNone/>
                      <a:tabLst/>
                      <a:defRPr/>
                    </a:pPr>
                    <a:r>
                      <a:rPr lang="fr-FR" sz="1200" b="1" kern="0" dirty="0">
                        <a:solidFill>
                          <a:srgbClr val="FFFFFF"/>
                        </a:solidFill>
                        <a:ea typeface="Calibri" panose="020F0502020204030204" pitchFamily="34" charset="0"/>
                        <a:cs typeface="Times New Roman" panose="02020603050405020304" pitchFamily="18" charset="0"/>
                      </a:rPr>
                      <a:t>Dr Paul ZEPHIRIN</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
                <p:nvSpPr>
                  <p:cNvPr id="12" name="Rectangle : coins arrondis 9">
                    <a:extLst>
                      <a:ext uri="{FF2B5EF4-FFF2-40B4-BE49-F238E27FC236}">
                        <a16:creationId xmlns:a16="http://schemas.microsoft.com/office/drawing/2014/main" id="{9B7804D6-B3D3-4768-9EA3-1261DF9C5677}"/>
                      </a:ext>
                    </a:extLst>
                  </p:cNvPr>
                  <p:cNvSpPr/>
                  <p:nvPr/>
                </p:nvSpPr>
                <p:spPr>
                  <a:xfrm>
                    <a:off x="3352799" y="2583180"/>
                    <a:ext cx="1668770" cy="854977"/>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lang="fr-FR" sz="1200" b="1" kern="0" dirty="0">
                        <a:solidFill>
                          <a:srgbClr val="FFFFFF"/>
                        </a:solidFill>
                        <a:ea typeface="Calibri" panose="020F0502020204030204" pitchFamily="34" charset="0"/>
                        <a:cs typeface="Times New Roman" panose="02020603050405020304" pitchFamily="18" charset="0"/>
                      </a:rPr>
                      <a:t>Chargée de mission en SP</a:t>
                    </a:r>
                    <a:endParaRPr kumimoji="0" lang="x-none" sz="12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Jessy PAJOT</a:t>
                    </a:r>
                  </a:p>
                  <a:p>
                    <a:pPr marL="0" marR="0" lvl="0" indent="0" algn="ctr" defTabSz="914400" eaLnBrk="1" fontAlgn="auto" latinLnBrk="0" hangingPunct="1">
                      <a:lnSpc>
                        <a:spcPct val="107000"/>
                      </a:lnSpc>
                      <a:spcBef>
                        <a:spcPts val="0"/>
                      </a:spcBef>
                      <a:spcAft>
                        <a:spcPts val="800"/>
                      </a:spcAft>
                      <a:buClrTx/>
                      <a:buSzTx/>
                      <a:buFontTx/>
                      <a:buNone/>
                      <a:tabLst/>
                      <a:defRPr/>
                    </a:pPr>
                    <a:endParaRPr kumimoji="0" lang="x-none" sz="1200" b="1"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
                <p:nvSpPr>
                  <p:cNvPr id="13" name="Rectangle : coins arrondis 10">
                    <a:extLst>
                      <a:ext uri="{FF2B5EF4-FFF2-40B4-BE49-F238E27FC236}">
                        <a16:creationId xmlns:a16="http://schemas.microsoft.com/office/drawing/2014/main" id="{7C4E360A-6142-41CE-A50F-7E99B92320C3}"/>
                      </a:ext>
                    </a:extLst>
                  </p:cNvPr>
                  <p:cNvSpPr/>
                  <p:nvPr/>
                </p:nvSpPr>
                <p:spPr>
                  <a:xfrm>
                    <a:off x="1135380" y="0"/>
                    <a:ext cx="2697480" cy="579120"/>
                  </a:xfrm>
                  <a:prstGeom prst="roundRect">
                    <a:avLst/>
                  </a:prstGeom>
                  <a:solidFill>
                    <a:schemeClr val="accent6">
                      <a:lumMod val="75000"/>
                    </a:schemeClr>
                  </a:solidFill>
                  <a:ln w="15875" cap="rnd" cmpd="sng" algn="ctr">
                    <a:solidFill>
                      <a:schemeClr val="accent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Présidente</a:t>
                    </a:r>
                    <a:endParaRPr kumimoji="0" lang="x-none" sz="1200" b="0" i="0" u="none" strike="noStrike" kern="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rPr>
                      <a:t>Dr Michèle Sandra MONLOUIS-DEVA</a:t>
                    </a:r>
                    <a:endParaRPr kumimoji="0" lang="x-none" sz="1200" b="0" i="0" u="none" strike="noStrike" kern="0" cap="none" spc="0" normalizeH="0" baseline="0" noProof="0" dirty="0">
                      <a:ln>
                        <a:noFill/>
                      </a:ln>
                      <a:solidFill>
                        <a:prstClr val="white"/>
                      </a:solidFill>
                      <a:effectLst/>
                      <a:uLnTx/>
                      <a:uFillTx/>
                      <a:ea typeface="Calibri" panose="020F0502020204030204" pitchFamily="34" charset="0"/>
                      <a:cs typeface="Times New Roman" panose="02020603050405020304" pitchFamily="18" charset="0"/>
                    </a:endParaRPr>
                  </a:p>
                </p:txBody>
              </p:sp>
              <p:sp>
                <p:nvSpPr>
                  <p:cNvPr id="14" name="Rectangle : coins arrondis 11">
                    <a:extLst>
                      <a:ext uri="{FF2B5EF4-FFF2-40B4-BE49-F238E27FC236}">
                        <a16:creationId xmlns:a16="http://schemas.microsoft.com/office/drawing/2014/main" id="{5F9F73F6-1ADA-42B6-969F-B5C08B337E17}"/>
                      </a:ext>
                    </a:extLst>
                  </p:cNvPr>
                  <p:cNvSpPr/>
                  <p:nvPr/>
                </p:nvSpPr>
                <p:spPr>
                  <a:xfrm>
                    <a:off x="1509377" y="784860"/>
                    <a:ext cx="1935480" cy="594360"/>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buClrTx/>
                      <a:buSzTx/>
                      <a:buFontTx/>
                      <a:buNone/>
                      <a:tabLst/>
                      <a:defRPr/>
                    </a:pPr>
                    <a:r>
                      <a:rPr lang="fr-FR" sz="1200" b="1" kern="0" dirty="0">
                        <a:solidFill>
                          <a:srgbClr val="FFFFFF"/>
                        </a:solidFill>
                        <a:ea typeface="Calibri" panose="020F0502020204030204" pitchFamily="34" charset="0"/>
                        <a:cs typeface="Times New Roman" panose="02020603050405020304" pitchFamily="18" charset="0"/>
                      </a:rPr>
                      <a:t>Responsable Administratif et Financier</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
                <p:nvSpPr>
                  <p:cNvPr id="15" name="Rectangle : coins arrondis 12">
                    <a:extLst>
                      <a:ext uri="{FF2B5EF4-FFF2-40B4-BE49-F238E27FC236}">
                        <a16:creationId xmlns:a16="http://schemas.microsoft.com/office/drawing/2014/main" id="{A4C53207-B56B-47AB-86CE-001B87BA2769}"/>
                      </a:ext>
                    </a:extLst>
                  </p:cNvPr>
                  <p:cNvSpPr/>
                  <p:nvPr/>
                </p:nvSpPr>
                <p:spPr>
                  <a:xfrm>
                    <a:off x="358140" y="2560320"/>
                    <a:ext cx="1531620" cy="792480"/>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Sylvie DE NAYS CANDAU</a:t>
                    </a:r>
                    <a:r>
                      <a:rPr kumimoji="0" lang="fr-FR" sz="1200" b="0"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 </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
                <p:nvSpPr>
                  <p:cNvPr id="16" name="Rectangle : coins arrondis 13">
                    <a:extLst>
                      <a:ext uri="{FF2B5EF4-FFF2-40B4-BE49-F238E27FC236}">
                        <a16:creationId xmlns:a16="http://schemas.microsoft.com/office/drawing/2014/main" id="{68090756-2B2C-4D2A-9FE3-EFBDE36AE9FE}"/>
                      </a:ext>
                    </a:extLst>
                  </p:cNvPr>
                  <p:cNvSpPr/>
                  <p:nvPr/>
                </p:nvSpPr>
                <p:spPr>
                  <a:xfrm>
                    <a:off x="0" y="4297038"/>
                    <a:ext cx="1524000" cy="861701"/>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Secrétaire polyvalente</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err="1">
                        <a:ln>
                          <a:noFill/>
                        </a:ln>
                        <a:solidFill>
                          <a:srgbClr val="FFFFFF"/>
                        </a:solidFill>
                        <a:effectLst/>
                        <a:uLnTx/>
                        <a:uFillTx/>
                        <a:ea typeface="Calibri" panose="020F0502020204030204" pitchFamily="34" charset="0"/>
                        <a:cs typeface="Times New Roman" panose="02020603050405020304" pitchFamily="18" charset="0"/>
                      </a:rPr>
                      <a:t>Adélina</a:t>
                    </a: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 PECHER</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
                <p:nvSpPr>
                  <p:cNvPr id="17" name="Rectangle : coins arrondis 14">
                    <a:extLst>
                      <a:ext uri="{FF2B5EF4-FFF2-40B4-BE49-F238E27FC236}">
                        <a16:creationId xmlns:a16="http://schemas.microsoft.com/office/drawing/2014/main" id="{1C61F607-FD80-41ED-BCC4-F636C8E6532C}"/>
                      </a:ext>
                    </a:extLst>
                  </p:cNvPr>
                  <p:cNvSpPr/>
                  <p:nvPr/>
                </p:nvSpPr>
                <p:spPr>
                  <a:xfrm>
                    <a:off x="1775460" y="4297038"/>
                    <a:ext cx="1524000" cy="884563"/>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Secrétaire polyvalente</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cxnSp>
                <p:nvCxnSpPr>
                  <p:cNvPr id="18" name="Connecteur droit 17">
                    <a:extLst>
                      <a:ext uri="{FF2B5EF4-FFF2-40B4-BE49-F238E27FC236}">
                        <a16:creationId xmlns:a16="http://schemas.microsoft.com/office/drawing/2014/main" id="{870DD81C-3F20-408E-93D8-4059DA53C8E2}"/>
                      </a:ext>
                    </a:extLst>
                  </p:cNvPr>
                  <p:cNvCxnSpPr>
                    <a:cxnSpLocks/>
                    <a:stCxn id="14" idx="2"/>
                  </p:cNvCxnSpPr>
                  <p:nvPr/>
                </p:nvCxnSpPr>
                <p:spPr>
                  <a:xfrm>
                    <a:off x="2477116" y="1379221"/>
                    <a:ext cx="0" cy="2950583"/>
                  </a:xfrm>
                  <a:prstGeom prst="line">
                    <a:avLst/>
                  </a:prstGeom>
                  <a:noFill/>
                  <a:ln w="9525" cap="rnd" cmpd="sng" algn="ctr">
                    <a:solidFill>
                      <a:schemeClr val="accent5"/>
                    </a:solidFill>
                    <a:prstDash val="solid"/>
                  </a:ln>
                  <a:effectLst/>
                </p:spPr>
              </p:cxnSp>
              <p:cxnSp>
                <p:nvCxnSpPr>
                  <p:cNvPr id="19" name="Connecteur droit 18">
                    <a:extLst>
                      <a:ext uri="{FF2B5EF4-FFF2-40B4-BE49-F238E27FC236}">
                        <a16:creationId xmlns:a16="http://schemas.microsoft.com/office/drawing/2014/main" id="{4A585E6B-FE2D-4C88-B9AB-258DA6E24723}"/>
                      </a:ext>
                    </a:extLst>
                  </p:cNvPr>
                  <p:cNvCxnSpPr>
                    <a:cxnSpLocks/>
                  </p:cNvCxnSpPr>
                  <p:nvPr/>
                </p:nvCxnSpPr>
                <p:spPr>
                  <a:xfrm flipV="1">
                    <a:off x="670560" y="3947159"/>
                    <a:ext cx="4045214" cy="0"/>
                  </a:xfrm>
                  <a:prstGeom prst="line">
                    <a:avLst/>
                  </a:prstGeom>
                  <a:noFill/>
                  <a:ln w="9525" cap="rnd" cmpd="sng" algn="ctr">
                    <a:solidFill>
                      <a:schemeClr val="accent5"/>
                    </a:solidFill>
                    <a:prstDash val="solid"/>
                  </a:ln>
                  <a:effectLst/>
                </p:spPr>
              </p:cxnSp>
              <p:cxnSp>
                <p:nvCxnSpPr>
                  <p:cNvPr id="20" name="Connecteur droit 19">
                    <a:extLst>
                      <a:ext uri="{FF2B5EF4-FFF2-40B4-BE49-F238E27FC236}">
                        <a16:creationId xmlns:a16="http://schemas.microsoft.com/office/drawing/2014/main" id="{F6697DD7-65EF-4D75-B90F-AE8474A5A4F1}"/>
                      </a:ext>
                    </a:extLst>
                  </p:cNvPr>
                  <p:cNvCxnSpPr>
                    <a:cxnSpLocks/>
                  </p:cNvCxnSpPr>
                  <p:nvPr/>
                </p:nvCxnSpPr>
                <p:spPr>
                  <a:xfrm flipH="1">
                    <a:off x="670560" y="3947159"/>
                    <a:ext cx="0" cy="342898"/>
                  </a:xfrm>
                  <a:prstGeom prst="line">
                    <a:avLst/>
                  </a:prstGeom>
                  <a:noFill/>
                  <a:ln w="9525" cap="rnd" cmpd="sng" algn="ctr">
                    <a:solidFill>
                      <a:schemeClr val="accent5"/>
                    </a:solidFill>
                    <a:prstDash val="solid"/>
                  </a:ln>
                  <a:effectLst/>
                </p:spPr>
              </p:cxnSp>
              <p:cxnSp>
                <p:nvCxnSpPr>
                  <p:cNvPr id="21" name="Connecteur droit 20">
                    <a:extLst>
                      <a:ext uri="{FF2B5EF4-FFF2-40B4-BE49-F238E27FC236}">
                        <a16:creationId xmlns:a16="http://schemas.microsoft.com/office/drawing/2014/main" id="{A3E73F19-F60D-4303-A302-D5B1836831DF}"/>
                      </a:ext>
                    </a:extLst>
                  </p:cNvPr>
                  <p:cNvCxnSpPr>
                    <a:cxnSpLocks/>
                    <a:endCxn id="11" idx="0"/>
                  </p:cNvCxnSpPr>
                  <p:nvPr/>
                </p:nvCxnSpPr>
                <p:spPr>
                  <a:xfrm>
                    <a:off x="4088130" y="1413748"/>
                    <a:ext cx="0" cy="110253"/>
                  </a:xfrm>
                  <a:prstGeom prst="line">
                    <a:avLst/>
                  </a:prstGeom>
                  <a:noFill/>
                  <a:ln w="9525" cap="rnd" cmpd="sng" algn="ctr">
                    <a:solidFill>
                      <a:schemeClr val="accent5"/>
                    </a:solidFill>
                    <a:prstDash val="solid"/>
                  </a:ln>
                  <a:effectLst/>
                </p:spPr>
              </p:cxnSp>
              <p:cxnSp>
                <p:nvCxnSpPr>
                  <p:cNvPr id="22" name="Connecteur droit 21">
                    <a:extLst>
                      <a:ext uri="{FF2B5EF4-FFF2-40B4-BE49-F238E27FC236}">
                        <a16:creationId xmlns:a16="http://schemas.microsoft.com/office/drawing/2014/main" id="{3E28EF54-4300-4C42-B4CF-2E6C8F1BA1D0}"/>
                      </a:ext>
                    </a:extLst>
                  </p:cNvPr>
                  <p:cNvCxnSpPr>
                    <a:cxnSpLocks/>
                  </p:cNvCxnSpPr>
                  <p:nvPr/>
                </p:nvCxnSpPr>
                <p:spPr>
                  <a:xfrm>
                    <a:off x="2496502" y="1413749"/>
                    <a:ext cx="1582143" cy="0"/>
                  </a:xfrm>
                  <a:prstGeom prst="line">
                    <a:avLst/>
                  </a:prstGeom>
                  <a:noFill/>
                  <a:ln w="9525" cap="rnd" cmpd="sng" algn="ctr">
                    <a:solidFill>
                      <a:schemeClr val="accent5"/>
                    </a:solidFill>
                    <a:prstDash val="solid"/>
                  </a:ln>
                  <a:effectLst/>
                </p:spPr>
              </p:cxnSp>
              <p:cxnSp>
                <p:nvCxnSpPr>
                  <p:cNvPr id="23" name="Connecteur droit 22">
                    <a:extLst>
                      <a:ext uri="{FF2B5EF4-FFF2-40B4-BE49-F238E27FC236}">
                        <a16:creationId xmlns:a16="http://schemas.microsoft.com/office/drawing/2014/main" id="{E7D22C66-3A1A-40FA-B398-5895A4FEDCA9}"/>
                      </a:ext>
                    </a:extLst>
                  </p:cNvPr>
                  <p:cNvCxnSpPr>
                    <a:cxnSpLocks/>
                  </p:cNvCxnSpPr>
                  <p:nvPr/>
                </p:nvCxnSpPr>
                <p:spPr>
                  <a:xfrm>
                    <a:off x="4714812" y="3947159"/>
                    <a:ext cx="0" cy="336816"/>
                  </a:xfrm>
                  <a:prstGeom prst="line">
                    <a:avLst/>
                  </a:prstGeom>
                  <a:noFill/>
                  <a:ln w="9525" cap="rnd" cmpd="sng" algn="ctr">
                    <a:solidFill>
                      <a:schemeClr val="accent5"/>
                    </a:solidFill>
                    <a:prstDash val="solid"/>
                  </a:ln>
                  <a:effectLst/>
                </p:spPr>
              </p:cxnSp>
            </p:grpSp>
          </p:grpSp>
          <p:cxnSp>
            <p:nvCxnSpPr>
              <p:cNvPr id="8" name="Connecteur droit 7">
                <a:extLst>
                  <a:ext uri="{FF2B5EF4-FFF2-40B4-BE49-F238E27FC236}">
                    <a16:creationId xmlns:a16="http://schemas.microsoft.com/office/drawing/2014/main" id="{D6B4D211-C17C-42D9-A13F-5CAEE6A5942A}"/>
                  </a:ext>
                </a:extLst>
              </p:cNvPr>
              <p:cNvCxnSpPr>
                <a:cxnSpLocks/>
              </p:cNvCxnSpPr>
              <p:nvPr/>
            </p:nvCxnSpPr>
            <p:spPr>
              <a:xfrm>
                <a:off x="5873486" y="2031522"/>
                <a:ext cx="0" cy="187563"/>
              </a:xfrm>
              <a:prstGeom prst="line">
                <a:avLst/>
              </a:prstGeom>
              <a:noFill/>
              <a:ln w="9525" cap="rnd" cmpd="sng" algn="ctr">
                <a:solidFill>
                  <a:schemeClr val="accent5"/>
                </a:solidFill>
                <a:prstDash val="solid"/>
              </a:ln>
              <a:effectLst/>
            </p:spPr>
          </p:cxnSp>
        </p:grpSp>
        <p:sp>
          <p:nvSpPr>
            <p:cNvPr id="6" name="Rectangle : coins arrondis 3">
              <a:extLst>
                <a:ext uri="{FF2B5EF4-FFF2-40B4-BE49-F238E27FC236}">
                  <a16:creationId xmlns:a16="http://schemas.microsoft.com/office/drawing/2014/main" id="{31D96AFA-D4D8-459F-B346-07C490370E14}"/>
                </a:ext>
              </a:extLst>
            </p:cNvPr>
            <p:cNvSpPr/>
            <p:nvPr/>
          </p:nvSpPr>
          <p:spPr>
            <a:xfrm>
              <a:off x="7412670" y="5687784"/>
              <a:ext cx="1776713" cy="883768"/>
            </a:xfrm>
            <a:prstGeom prst="roundRect">
              <a:avLst/>
            </a:prstGeom>
            <a:solidFill>
              <a:srgbClr val="7030A0"/>
            </a:solidFill>
            <a:ln w="12700" cap="flat" cmpd="sng" algn="ctr">
              <a:solidFill>
                <a:schemeClr val="accent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r-FR" sz="1200" b="1" i="0" u="none" strike="noStrike" kern="0" cap="none" spc="0" normalizeH="0" baseline="0" noProof="0" dirty="0">
                  <a:ln>
                    <a:noFill/>
                  </a:ln>
                  <a:solidFill>
                    <a:srgbClr val="FFFFFF"/>
                  </a:solidFill>
                  <a:effectLst/>
                  <a:uLnTx/>
                  <a:uFillTx/>
                  <a:ea typeface="Calibri" panose="020F0502020204030204" pitchFamily="34" charset="0"/>
                  <a:cs typeface="Times New Roman" panose="02020603050405020304" pitchFamily="18" charset="0"/>
                </a:rPr>
                <a:t>Secrétaire polyvalente</a:t>
              </a: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endParaRPr kumimoji="0" lang="x-none" sz="12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grpSp>
      <p:sp>
        <p:nvSpPr>
          <p:cNvPr id="24" name="ZoneTexte 23">
            <a:extLst>
              <a:ext uri="{FF2B5EF4-FFF2-40B4-BE49-F238E27FC236}">
                <a16:creationId xmlns:a16="http://schemas.microsoft.com/office/drawing/2014/main" id="{A32AFD06-1D0B-4F97-A1D3-CF74780765E3}"/>
              </a:ext>
            </a:extLst>
          </p:cNvPr>
          <p:cNvSpPr txBox="1"/>
          <p:nvPr/>
        </p:nvSpPr>
        <p:spPr>
          <a:xfrm>
            <a:off x="3110321" y="562830"/>
            <a:ext cx="6381099" cy="584775"/>
          </a:xfrm>
          <a:prstGeom prst="rect">
            <a:avLst/>
          </a:prstGeom>
          <a:noFill/>
        </p:spPr>
        <p:txBody>
          <a:bodyPr wrap="square" rtlCol="0">
            <a:spAutoFit/>
          </a:bodyPr>
          <a:lstStyle/>
          <a:p>
            <a:r>
              <a:rPr lang="fr-FR" sz="3200" dirty="0">
                <a:latin typeface="+mj-lt"/>
              </a:rPr>
              <a:t>Organigramme du CRCDC Guyane</a:t>
            </a:r>
            <a:endParaRPr lang="x-none" sz="3200" dirty="0">
              <a:latin typeface="+mj-lt"/>
            </a:endParaRPr>
          </a:p>
        </p:txBody>
      </p:sp>
      <p:pic>
        <p:nvPicPr>
          <p:cNvPr id="25" name="Image 24">
            <a:extLst>
              <a:ext uri="{FF2B5EF4-FFF2-40B4-BE49-F238E27FC236}">
                <a16:creationId xmlns:a16="http://schemas.microsoft.com/office/drawing/2014/main" id="{7B5DAE1C-4C26-430B-AF31-1DB4FCD94B1B}"/>
              </a:ext>
            </a:extLst>
          </p:cNvPr>
          <p:cNvPicPr>
            <a:picLocks noChangeAspect="1"/>
          </p:cNvPicPr>
          <p:nvPr/>
        </p:nvPicPr>
        <p:blipFill>
          <a:blip r:embed="rId2"/>
          <a:stretch>
            <a:fillRect/>
          </a:stretch>
        </p:blipFill>
        <p:spPr>
          <a:xfrm>
            <a:off x="0" y="0"/>
            <a:ext cx="2121592" cy="1115665"/>
          </a:xfrm>
          <a:prstGeom prst="rect">
            <a:avLst/>
          </a:prstGeom>
        </p:spPr>
      </p:pic>
      <p:sp>
        <p:nvSpPr>
          <p:cNvPr id="2" name="Rectangle 1">
            <a:extLst>
              <a:ext uri="{FF2B5EF4-FFF2-40B4-BE49-F238E27FC236}">
                <a16:creationId xmlns:a16="http://schemas.microsoft.com/office/drawing/2014/main" id="{D7B0C529-C18B-47E1-8E86-5AA6FB5E7FE9}"/>
              </a:ext>
            </a:extLst>
          </p:cNvPr>
          <p:cNvSpPr/>
          <p:nvPr/>
        </p:nvSpPr>
        <p:spPr>
          <a:xfrm>
            <a:off x="3052726" y="3903946"/>
            <a:ext cx="1845377" cy="280077"/>
          </a:xfrm>
          <a:prstGeom prst="rect">
            <a:avLst/>
          </a:prstGeom>
        </p:spPr>
        <p:txBody>
          <a:bodyPr wrap="none">
            <a:spAutoFit/>
          </a:bodyPr>
          <a:lstStyle/>
          <a:p>
            <a:pPr lvl="0" algn="ctr" defTabSz="914400">
              <a:lnSpc>
                <a:spcPct val="107000"/>
              </a:lnSpc>
              <a:spcAft>
                <a:spcPts val="800"/>
              </a:spcAft>
              <a:defRPr/>
            </a:pPr>
            <a:r>
              <a:rPr lang="fr-FR" sz="1200" b="1" kern="0" dirty="0">
                <a:solidFill>
                  <a:srgbClr val="FFFFFF"/>
                </a:solidFill>
                <a:ea typeface="Calibri" panose="020F0502020204030204" pitchFamily="34" charset="0"/>
                <a:cs typeface="Times New Roman" panose="02020603050405020304" pitchFamily="18" charset="0"/>
              </a:rPr>
              <a:t>Chargée de mission en SP</a:t>
            </a:r>
            <a:endParaRPr lang="x-none" sz="1200" b="1" kern="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5541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6CABC3-3222-4E42-91A4-7100AFA59BE9}"/>
              </a:ext>
            </a:extLst>
          </p:cNvPr>
          <p:cNvSpPr>
            <a:spLocks noGrp="1"/>
          </p:cNvSpPr>
          <p:nvPr>
            <p:ph type="title"/>
          </p:nvPr>
        </p:nvSpPr>
        <p:spPr>
          <a:xfrm>
            <a:off x="1245280" y="660232"/>
            <a:ext cx="9601196" cy="1303867"/>
          </a:xfrm>
        </p:spPr>
        <p:txBody>
          <a:bodyPr/>
          <a:lstStyle/>
          <a:p>
            <a:r>
              <a:rPr lang="fr-FR" dirty="0"/>
              <a:t>3. Missions du CRCDC</a:t>
            </a:r>
            <a:endParaRPr lang="x-none" dirty="0"/>
          </a:p>
        </p:txBody>
      </p:sp>
      <p:pic>
        <p:nvPicPr>
          <p:cNvPr id="4" name="Image 3">
            <a:extLst>
              <a:ext uri="{FF2B5EF4-FFF2-40B4-BE49-F238E27FC236}">
                <a16:creationId xmlns:a16="http://schemas.microsoft.com/office/drawing/2014/main" id="{89900526-C328-4DFD-9C27-7871F69F3D92}"/>
              </a:ext>
            </a:extLst>
          </p:cNvPr>
          <p:cNvPicPr>
            <a:picLocks noChangeAspect="1"/>
          </p:cNvPicPr>
          <p:nvPr/>
        </p:nvPicPr>
        <p:blipFill>
          <a:blip r:embed="rId2"/>
          <a:stretch>
            <a:fillRect/>
          </a:stretch>
        </p:blipFill>
        <p:spPr>
          <a:xfrm>
            <a:off x="0" y="0"/>
            <a:ext cx="2121592" cy="1115665"/>
          </a:xfrm>
          <a:prstGeom prst="rect">
            <a:avLst/>
          </a:prstGeom>
        </p:spPr>
      </p:pic>
      <p:sp>
        <p:nvSpPr>
          <p:cNvPr id="5" name="Espace réservé du contenu 2">
            <a:extLst>
              <a:ext uri="{FF2B5EF4-FFF2-40B4-BE49-F238E27FC236}">
                <a16:creationId xmlns:a16="http://schemas.microsoft.com/office/drawing/2014/main" id="{287FAE46-7BCF-4DD6-9AEA-9B51A4C6BB8A}"/>
              </a:ext>
            </a:extLst>
          </p:cNvPr>
          <p:cNvSpPr>
            <a:spLocks noGrp="1"/>
          </p:cNvSpPr>
          <p:nvPr>
            <p:ph idx="4294967295"/>
          </p:nvPr>
        </p:nvSpPr>
        <p:spPr>
          <a:xfrm>
            <a:off x="1167386" y="2162267"/>
            <a:ext cx="9601196" cy="1595917"/>
          </a:xfrm>
          <a:prstGeom prst="rect">
            <a:avLst/>
          </a:prstGeom>
        </p:spPr>
        <p:txBody>
          <a:bodyPr>
            <a:normAutofit/>
          </a:bodyPr>
          <a:lstStyle/>
          <a:p>
            <a:pPr lvl="1"/>
            <a:r>
              <a:rPr lang="fr-FR" dirty="0"/>
              <a:t>Mise en œuvre harmonisée des programmes de dépistage </a:t>
            </a:r>
          </a:p>
          <a:p>
            <a:pPr lvl="1"/>
            <a:r>
              <a:rPr lang="fr-FR" dirty="0"/>
              <a:t>Gérer et d'assurer la sécurité des fichiers des personnes ciblées par les dépistages </a:t>
            </a:r>
          </a:p>
          <a:p>
            <a:endParaRPr lang="x-none" dirty="0"/>
          </a:p>
        </p:txBody>
      </p:sp>
      <p:sp>
        <p:nvSpPr>
          <p:cNvPr id="6" name="Espace réservé du contenu 2">
            <a:extLst>
              <a:ext uri="{FF2B5EF4-FFF2-40B4-BE49-F238E27FC236}">
                <a16:creationId xmlns:a16="http://schemas.microsoft.com/office/drawing/2014/main" id="{287FAE46-7BCF-4DD6-9AEA-9B51A4C6BB8A}"/>
              </a:ext>
            </a:extLst>
          </p:cNvPr>
          <p:cNvSpPr>
            <a:spLocks noGrp="1"/>
          </p:cNvSpPr>
          <p:nvPr>
            <p:ph idx="4294967295"/>
          </p:nvPr>
        </p:nvSpPr>
        <p:spPr>
          <a:xfrm>
            <a:off x="1167386" y="3317459"/>
            <a:ext cx="9601196" cy="3318936"/>
          </a:xfrm>
          <a:prstGeom prst="rect">
            <a:avLst/>
          </a:prstGeom>
        </p:spPr>
        <p:txBody>
          <a:bodyPr>
            <a:normAutofit/>
          </a:bodyPr>
          <a:lstStyle/>
          <a:p>
            <a:pPr lvl="1"/>
            <a:r>
              <a:rPr lang="fr-FR" dirty="0"/>
              <a:t>Inviter les populations concernées au dépistage</a:t>
            </a:r>
          </a:p>
          <a:p>
            <a:pPr lvl="1"/>
            <a:r>
              <a:rPr lang="fr-FR" dirty="0"/>
              <a:t>Participer à la sensibilisation et à l'information des populations concernées </a:t>
            </a:r>
          </a:p>
        </p:txBody>
      </p:sp>
      <p:sp>
        <p:nvSpPr>
          <p:cNvPr id="7" name="Espace réservé du contenu 2">
            <a:extLst>
              <a:ext uri="{FF2B5EF4-FFF2-40B4-BE49-F238E27FC236}">
                <a16:creationId xmlns:a16="http://schemas.microsoft.com/office/drawing/2014/main" id="{287FAE46-7BCF-4DD6-9AEA-9B51A4C6BB8A}"/>
              </a:ext>
            </a:extLst>
          </p:cNvPr>
          <p:cNvSpPr>
            <a:spLocks noGrp="1"/>
          </p:cNvSpPr>
          <p:nvPr>
            <p:ph idx="4294967295"/>
          </p:nvPr>
        </p:nvSpPr>
        <p:spPr>
          <a:xfrm>
            <a:off x="1167386" y="4216619"/>
            <a:ext cx="9601196" cy="3318936"/>
          </a:xfrm>
          <a:prstGeom prst="rect">
            <a:avLst/>
          </a:prstGeom>
        </p:spPr>
        <p:txBody>
          <a:bodyPr>
            <a:normAutofit/>
          </a:bodyPr>
          <a:lstStyle/>
          <a:p>
            <a:pPr lvl="1"/>
            <a:r>
              <a:rPr lang="fr-FR" dirty="0"/>
              <a:t>Organiser la formation des médecins et professionnels de santé sur les dépistages </a:t>
            </a:r>
          </a:p>
          <a:p>
            <a:pPr lvl="1"/>
            <a:r>
              <a:rPr lang="fr-FR" dirty="0"/>
              <a:t>Assurer le suivi des dépistages </a:t>
            </a:r>
          </a:p>
          <a:p>
            <a:endParaRPr lang="x-none" dirty="0"/>
          </a:p>
        </p:txBody>
      </p:sp>
      <p:sp>
        <p:nvSpPr>
          <p:cNvPr id="8" name="Espace réservé du contenu 2">
            <a:extLst>
              <a:ext uri="{FF2B5EF4-FFF2-40B4-BE49-F238E27FC236}">
                <a16:creationId xmlns:a16="http://schemas.microsoft.com/office/drawing/2014/main" id="{287FAE46-7BCF-4DD6-9AEA-9B51A4C6BB8A}"/>
              </a:ext>
            </a:extLst>
          </p:cNvPr>
          <p:cNvSpPr>
            <a:spLocks noGrp="1"/>
          </p:cNvSpPr>
          <p:nvPr>
            <p:ph idx="4294967295"/>
          </p:nvPr>
        </p:nvSpPr>
        <p:spPr>
          <a:xfrm>
            <a:off x="1158242" y="5329139"/>
            <a:ext cx="9601196" cy="2406685"/>
          </a:xfrm>
          <a:prstGeom prst="rect">
            <a:avLst/>
          </a:prstGeom>
        </p:spPr>
        <p:txBody>
          <a:bodyPr>
            <a:normAutofit/>
          </a:bodyPr>
          <a:lstStyle/>
          <a:p>
            <a:pPr lvl="1"/>
            <a:r>
              <a:rPr lang="fr-FR" dirty="0"/>
              <a:t>Veiller à la qualité du dispositif </a:t>
            </a:r>
          </a:p>
          <a:p>
            <a:pPr lvl="1"/>
            <a:r>
              <a:rPr lang="fr-FR" dirty="0"/>
              <a:t>Collecter les données pour le pilotage et l'évaluation des programmes.</a:t>
            </a:r>
          </a:p>
          <a:p>
            <a:endParaRPr lang="x-none" dirty="0"/>
          </a:p>
        </p:txBody>
      </p:sp>
    </p:spTree>
    <p:extLst>
      <p:ext uri="{BB962C8B-B14F-4D97-AF65-F5344CB8AC3E}">
        <p14:creationId xmlns:p14="http://schemas.microsoft.com/office/powerpoint/2010/main" val="1945345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1000"/>
                                        <p:tgtEl>
                                          <p:spTgt spid="7">
                                            <p:txEl>
                                              <p:pRg st="0" end="0"/>
                                            </p:txEl>
                                          </p:spTgt>
                                        </p:tgtEl>
                                      </p:cBhvr>
                                    </p:animEffect>
                                    <p:anim calcmode="lin" valueType="num">
                                      <p:cBhvr>
                                        <p:cTn id="3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0" end="0"/>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anim calcmode="lin" valueType="num">
                                      <p:cBhvr>
                                        <p:cTn id="3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Effect transition="in" filter="fade">
                                      <p:cBhvr>
                                        <p:cTn id="43" dur="1000"/>
                                        <p:tgtEl>
                                          <p:spTgt spid="8">
                                            <p:txEl>
                                              <p:pRg st="0" end="0"/>
                                            </p:txEl>
                                          </p:spTgt>
                                        </p:tgtEl>
                                      </p:cBhvr>
                                    </p:animEffect>
                                    <p:anim calcmode="lin" valueType="num">
                                      <p:cBhvr>
                                        <p:cTn id="4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8">
                                            <p:txEl>
                                              <p:pRg st="1" end="1"/>
                                            </p:txEl>
                                          </p:spTgt>
                                        </p:tgtEl>
                                        <p:attrNameLst>
                                          <p:attrName>style.visibility</p:attrName>
                                        </p:attrNameLst>
                                      </p:cBhvr>
                                      <p:to>
                                        <p:strVal val="visible"/>
                                      </p:to>
                                    </p:set>
                                    <p:animEffect transition="in" filter="fade">
                                      <p:cBhvr>
                                        <p:cTn id="48" dur="1000"/>
                                        <p:tgtEl>
                                          <p:spTgt spid="8">
                                            <p:txEl>
                                              <p:pRg st="1" end="1"/>
                                            </p:txEl>
                                          </p:spTgt>
                                        </p:tgtEl>
                                      </p:cBhvr>
                                    </p:animEffect>
                                    <p:anim calcmode="lin" valueType="num">
                                      <p:cBhvr>
                                        <p:cTn id="49"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34C5A-C770-411E-8C4E-996234791CA8}"/>
              </a:ext>
            </a:extLst>
          </p:cNvPr>
          <p:cNvSpPr>
            <a:spLocks noGrp="1"/>
          </p:cNvSpPr>
          <p:nvPr>
            <p:ph type="title"/>
          </p:nvPr>
        </p:nvSpPr>
        <p:spPr>
          <a:xfrm>
            <a:off x="1501312" y="1253065"/>
            <a:ext cx="9963148" cy="876337"/>
          </a:xfrm>
        </p:spPr>
        <p:txBody>
          <a:bodyPr>
            <a:normAutofit fontScale="90000"/>
          </a:bodyPr>
          <a:lstStyle/>
          <a:p>
            <a:pPr algn="l"/>
            <a:r>
              <a:rPr lang="fr-FR" sz="3600" dirty="0"/>
              <a:t>                   </a:t>
            </a:r>
            <a:r>
              <a:rPr lang="fr-FR" dirty="0"/>
              <a:t>4. Le dépistage organisé </a:t>
            </a:r>
            <a:br>
              <a:rPr lang="fr-FR" sz="3600" dirty="0"/>
            </a:br>
            <a:br>
              <a:rPr lang="fr-FR" dirty="0"/>
            </a:br>
            <a:r>
              <a:rPr lang="fr-FR" sz="3100" cap="none" dirty="0"/>
              <a:t>Les dix Critères</a:t>
            </a:r>
            <a:br>
              <a:rPr lang="fr-FR" dirty="0"/>
            </a:br>
            <a:endParaRPr lang="x-none" dirty="0"/>
          </a:p>
        </p:txBody>
      </p:sp>
      <p:pic>
        <p:nvPicPr>
          <p:cNvPr id="4" name="Image 3">
            <a:extLst>
              <a:ext uri="{FF2B5EF4-FFF2-40B4-BE49-F238E27FC236}">
                <a16:creationId xmlns:a16="http://schemas.microsoft.com/office/drawing/2014/main" id="{61CF62EC-8350-4144-BB03-E3B90C2EDD63}"/>
              </a:ext>
            </a:extLst>
          </p:cNvPr>
          <p:cNvPicPr>
            <a:picLocks noChangeAspect="1"/>
          </p:cNvPicPr>
          <p:nvPr/>
        </p:nvPicPr>
        <p:blipFill>
          <a:blip r:embed="rId3"/>
          <a:stretch>
            <a:fillRect/>
          </a:stretch>
        </p:blipFill>
        <p:spPr>
          <a:xfrm>
            <a:off x="0" y="0"/>
            <a:ext cx="2121592" cy="1115665"/>
          </a:xfrm>
          <a:prstGeom prst="rect">
            <a:avLst/>
          </a:prstGeom>
        </p:spPr>
      </p:pic>
      <p:sp>
        <p:nvSpPr>
          <p:cNvPr id="5" name="Espace réservé du contenu 2">
            <a:extLst>
              <a:ext uri="{FF2B5EF4-FFF2-40B4-BE49-F238E27FC236}">
                <a16:creationId xmlns:a16="http://schemas.microsoft.com/office/drawing/2014/main" id="{D98551C1-6FE4-4015-A823-0CAFC5987204}"/>
              </a:ext>
            </a:extLst>
          </p:cNvPr>
          <p:cNvSpPr>
            <a:spLocks noGrp="1"/>
          </p:cNvSpPr>
          <p:nvPr>
            <p:ph idx="4294967295"/>
          </p:nvPr>
        </p:nvSpPr>
        <p:spPr>
          <a:xfrm>
            <a:off x="1295401" y="2556932"/>
            <a:ext cx="9601196" cy="310896"/>
          </a:xfrm>
          <a:prstGeom prst="rect">
            <a:avLst/>
          </a:prstGeom>
        </p:spPr>
        <p:txBody>
          <a:bodyPr>
            <a:normAutofit fontScale="92500" lnSpcReduction="10000"/>
          </a:bodyPr>
          <a:lstStyle/>
          <a:p>
            <a:pPr lvl="0"/>
            <a:r>
              <a:rPr lang="fr-FR" sz="1400" dirty="0">
                <a:solidFill>
                  <a:prstClr val="black">
                    <a:lumMod val="85000"/>
                    <a:lumOff val="15000"/>
                  </a:prstClr>
                </a:solidFill>
              </a:rPr>
              <a:t>La maladie dont on recherche les cas constitue un problème majeur de santé publique.</a:t>
            </a:r>
          </a:p>
          <a:p>
            <a:pPr marL="0" lvl="0" indent="0">
              <a:spcBef>
                <a:spcPts val="1000"/>
              </a:spcBef>
              <a:spcAft>
                <a:spcPts val="0"/>
              </a:spcAft>
              <a:buClr>
                <a:srgbClr val="A53010"/>
              </a:buClr>
              <a:buSzTx/>
              <a:buNone/>
            </a:pPr>
            <a:endParaRPr lang="fr-FR" sz="2000" dirty="0">
              <a:solidFill>
                <a:prstClr val="black">
                  <a:lumMod val="75000"/>
                  <a:lumOff val="25000"/>
                </a:prstClr>
              </a:solidFill>
            </a:endParaRPr>
          </a:p>
        </p:txBody>
      </p:sp>
      <p:sp>
        <p:nvSpPr>
          <p:cNvPr id="6" name="Espace réservé du contenu 2">
            <a:extLst>
              <a:ext uri="{FF2B5EF4-FFF2-40B4-BE49-F238E27FC236}">
                <a16:creationId xmlns:a16="http://schemas.microsoft.com/office/drawing/2014/main" id="{D98551C1-6FE4-4015-A823-0CAFC5987204}"/>
              </a:ext>
            </a:extLst>
          </p:cNvPr>
          <p:cNvSpPr>
            <a:spLocks noGrp="1"/>
          </p:cNvSpPr>
          <p:nvPr>
            <p:ph idx="4294967295"/>
          </p:nvPr>
        </p:nvSpPr>
        <p:spPr>
          <a:xfrm>
            <a:off x="1303178" y="2867828"/>
            <a:ext cx="9601196" cy="561172"/>
          </a:xfrm>
          <a:prstGeom prst="rect">
            <a:avLst/>
          </a:prstGeom>
        </p:spPr>
        <p:txBody>
          <a:bodyPr>
            <a:normAutofit/>
          </a:bodyPr>
          <a:lstStyle/>
          <a:p>
            <a:pPr lvl="0"/>
            <a:r>
              <a:rPr lang="fr-FR" sz="1400" dirty="0">
                <a:solidFill>
                  <a:prstClr val="black">
                    <a:lumMod val="85000"/>
                    <a:lumOff val="15000"/>
                  </a:prstClr>
                </a:solidFill>
              </a:rPr>
              <a:t>Un traitement d'efficacité démontrée peut être administré aux sujets chez lesquels la maladie a été décelée.</a:t>
            </a:r>
          </a:p>
        </p:txBody>
      </p:sp>
      <p:sp>
        <p:nvSpPr>
          <p:cNvPr id="7" name="Espace réservé du contenu 2">
            <a:extLst>
              <a:ext uri="{FF2B5EF4-FFF2-40B4-BE49-F238E27FC236}">
                <a16:creationId xmlns:a16="http://schemas.microsoft.com/office/drawing/2014/main" id="{D98551C1-6FE4-4015-A823-0CAFC5987204}"/>
              </a:ext>
            </a:extLst>
          </p:cNvPr>
          <p:cNvSpPr>
            <a:spLocks noGrp="1"/>
          </p:cNvSpPr>
          <p:nvPr>
            <p:ph idx="4294967295"/>
          </p:nvPr>
        </p:nvSpPr>
        <p:spPr>
          <a:xfrm>
            <a:off x="1295401" y="3178724"/>
            <a:ext cx="9601196" cy="366909"/>
          </a:xfrm>
          <a:prstGeom prst="rect">
            <a:avLst/>
          </a:prstGeom>
        </p:spPr>
        <p:txBody>
          <a:bodyPr>
            <a:normAutofit/>
          </a:bodyPr>
          <a:lstStyle/>
          <a:p>
            <a:pPr lvl="0"/>
            <a:r>
              <a:rPr lang="fr-FR" sz="1400" dirty="0">
                <a:solidFill>
                  <a:prstClr val="black">
                    <a:lumMod val="85000"/>
                    <a:lumOff val="15000"/>
                  </a:prstClr>
                </a:solidFill>
              </a:rPr>
              <a:t>Les moyens appropriés de diagnostic et de traitement sont disponibles.</a:t>
            </a:r>
          </a:p>
          <a:p>
            <a:pPr marL="0" lvl="0" indent="0">
              <a:spcBef>
                <a:spcPts val="1000"/>
              </a:spcBef>
              <a:spcAft>
                <a:spcPts val="0"/>
              </a:spcAft>
              <a:buClr>
                <a:srgbClr val="A53010"/>
              </a:buClr>
              <a:buSzTx/>
              <a:buNone/>
            </a:pPr>
            <a:endParaRPr lang="fr-FR" sz="2000" dirty="0">
              <a:solidFill>
                <a:prstClr val="black">
                  <a:lumMod val="75000"/>
                  <a:lumOff val="25000"/>
                </a:prstClr>
              </a:solidFill>
            </a:endParaRPr>
          </a:p>
        </p:txBody>
      </p:sp>
      <p:sp>
        <p:nvSpPr>
          <p:cNvPr id="8" name="Espace réservé du contenu 2">
            <a:extLst>
              <a:ext uri="{FF2B5EF4-FFF2-40B4-BE49-F238E27FC236}">
                <a16:creationId xmlns:a16="http://schemas.microsoft.com/office/drawing/2014/main" id="{D98551C1-6FE4-4015-A823-0CAFC5987204}"/>
              </a:ext>
            </a:extLst>
          </p:cNvPr>
          <p:cNvSpPr>
            <a:spLocks noGrp="1"/>
          </p:cNvSpPr>
          <p:nvPr>
            <p:ph idx="4294967295"/>
          </p:nvPr>
        </p:nvSpPr>
        <p:spPr>
          <a:xfrm>
            <a:off x="1295401" y="3545633"/>
            <a:ext cx="9601196" cy="3275791"/>
          </a:xfrm>
          <a:prstGeom prst="rect">
            <a:avLst/>
          </a:prstGeom>
        </p:spPr>
        <p:txBody>
          <a:bodyPr>
            <a:normAutofit/>
          </a:bodyPr>
          <a:lstStyle/>
          <a:p>
            <a:pPr lvl="0"/>
            <a:r>
              <a:rPr lang="fr-FR" sz="1400" dirty="0">
                <a:solidFill>
                  <a:prstClr val="black">
                    <a:lumMod val="85000"/>
                    <a:lumOff val="15000"/>
                  </a:prstClr>
                </a:solidFill>
              </a:rPr>
              <a:t>Il existe une phase de latence ou de début des symptômes où la maladie est décelable.</a:t>
            </a:r>
          </a:p>
        </p:txBody>
      </p:sp>
      <p:sp>
        <p:nvSpPr>
          <p:cNvPr id="9" name="Espace réservé du contenu 2">
            <a:extLst>
              <a:ext uri="{FF2B5EF4-FFF2-40B4-BE49-F238E27FC236}">
                <a16:creationId xmlns:a16="http://schemas.microsoft.com/office/drawing/2014/main" id="{D98551C1-6FE4-4015-A823-0CAFC5987204}"/>
              </a:ext>
            </a:extLst>
          </p:cNvPr>
          <p:cNvSpPr>
            <a:spLocks noGrp="1"/>
          </p:cNvSpPr>
          <p:nvPr>
            <p:ph idx="4294967295"/>
          </p:nvPr>
        </p:nvSpPr>
        <p:spPr>
          <a:xfrm>
            <a:off x="1295401" y="3856530"/>
            <a:ext cx="9601196" cy="2730882"/>
          </a:xfrm>
          <a:prstGeom prst="rect">
            <a:avLst/>
          </a:prstGeom>
        </p:spPr>
        <p:txBody>
          <a:bodyPr>
            <a:normAutofit fontScale="25000" lnSpcReduction="20000"/>
          </a:bodyPr>
          <a:lstStyle/>
          <a:p>
            <a:pPr lvl="0"/>
            <a:r>
              <a:rPr lang="fr-FR" sz="5600" dirty="0"/>
              <a:t>Une épreuve ou un examen de dépistage efficace existe.</a:t>
            </a:r>
          </a:p>
          <a:p>
            <a:pPr>
              <a:buClrTx/>
            </a:pPr>
            <a:r>
              <a:rPr lang="fr-FR" sz="5600" dirty="0"/>
              <a:t>L'épreuve utilisée est acceptable pour la population</a:t>
            </a:r>
          </a:p>
          <a:p>
            <a:pPr>
              <a:buClrTx/>
            </a:pPr>
            <a:r>
              <a:rPr lang="fr-FR" sz="5600" dirty="0"/>
              <a:t>L'histoire naturelle de la maladie est connue, notamment son évolution de la phase de latence à la phase symptomatique.</a:t>
            </a:r>
          </a:p>
          <a:p>
            <a:pPr>
              <a:buClrTx/>
            </a:pPr>
            <a:r>
              <a:rPr lang="fr-FR" sz="5600" dirty="0"/>
              <a:t>Le choix des sujets qui recevront un traitement est opéré selon des critères préétablis.</a:t>
            </a:r>
          </a:p>
          <a:p>
            <a:pPr>
              <a:buClrTx/>
            </a:pPr>
            <a:r>
              <a:rPr lang="fr-FR" sz="5600" dirty="0"/>
              <a:t>Le coût de la recherche des cas (y compris les frais de diagnostic et de traitement des sujets reconnus malades) n’est pas disproportionné par rapport au coût global des soins médicaux.</a:t>
            </a:r>
          </a:p>
          <a:p>
            <a:pPr>
              <a:buClrTx/>
            </a:pPr>
            <a:r>
              <a:rPr lang="fr-FR" sz="5600" dirty="0"/>
              <a:t>La recherche des cas est un processus continu et elle n’est pas considérée comme une opération exécutée "une fois pour toutes".</a:t>
            </a:r>
          </a:p>
          <a:p>
            <a:pPr marL="0" indent="0">
              <a:buClr>
                <a:srgbClr val="A53010"/>
              </a:buClr>
              <a:buNone/>
            </a:pPr>
            <a:endParaRPr lang="fr-FR" sz="5600" dirty="0"/>
          </a:p>
          <a:p>
            <a:pPr marL="0" lvl="0" indent="0">
              <a:spcBef>
                <a:spcPts val="1000"/>
              </a:spcBef>
              <a:spcAft>
                <a:spcPts val="0"/>
              </a:spcAft>
              <a:buClr>
                <a:srgbClr val="A53010"/>
              </a:buClr>
              <a:buSzTx/>
              <a:buNone/>
            </a:pPr>
            <a:endParaRPr lang="fr-FR" sz="2000" dirty="0"/>
          </a:p>
        </p:txBody>
      </p:sp>
    </p:spTree>
    <p:extLst>
      <p:ext uri="{BB962C8B-B14F-4D97-AF65-F5344CB8AC3E}">
        <p14:creationId xmlns:p14="http://schemas.microsoft.com/office/powerpoint/2010/main" val="4190327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1000"/>
                                        <p:tgtEl>
                                          <p:spTgt spid="9">
                                            <p:txEl>
                                              <p:pRg st="0" end="0"/>
                                            </p:txEl>
                                          </p:spTgt>
                                        </p:tgtEl>
                                      </p:cBhvr>
                                    </p:animEffect>
                                    <p:anim calcmode="lin" valueType="num">
                                      <p:cBhvr>
                                        <p:cTn id="36"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fade">
                                      <p:cBhvr>
                                        <p:cTn id="42" dur="1000"/>
                                        <p:tgtEl>
                                          <p:spTgt spid="9">
                                            <p:txEl>
                                              <p:pRg st="1" end="1"/>
                                            </p:txEl>
                                          </p:spTgt>
                                        </p:tgtEl>
                                      </p:cBhvr>
                                    </p:animEffect>
                                    <p:anim calcmode="lin" valueType="num">
                                      <p:cBhvr>
                                        <p:cTn id="4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Effect transition="in" filter="fade">
                                      <p:cBhvr>
                                        <p:cTn id="49" dur="1000"/>
                                        <p:tgtEl>
                                          <p:spTgt spid="9">
                                            <p:txEl>
                                              <p:pRg st="2" end="2"/>
                                            </p:txEl>
                                          </p:spTgt>
                                        </p:tgtEl>
                                      </p:cBhvr>
                                    </p:animEffect>
                                    <p:anim calcmode="lin" valueType="num">
                                      <p:cBhvr>
                                        <p:cTn id="5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3" end="3"/>
                                            </p:txEl>
                                          </p:spTgt>
                                        </p:tgtEl>
                                        <p:attrNameLst>
                                          <p:attrName>style.visibility</p:attrName>
                                        </p:attrNameLst>
                                      </p:cBhvr>
                                      <p:to>
                                        <p:strVal val="visible"/>
                                      </p:to>
                                    </p:set>
                                    <p:animEffect transition="in" filter="fade">
                                      <p:cBhvr>
                                        <p:cTn id="56" dur="1000"/>
                                        <p:tgtEl>
                                          <p:spTgt spid="9">
                                            <p:txEl>
                                              <p:pRg st="3" end="3"/>
                                            </p:txEl>
                                          </p:spTgt>
                                        </p:tgtEl>
                                      </p:cBhvr>
                                    </p:animEffect>
                                    <p:anim calcmode="lin" valueType="num">
                                      <p:cBhvr>
                                        <p:cTn id="5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9">
                                            <p:txEl>
                                              <p:pRg st="4" end="4"/>
                                            </p:txEl>
                                          </p:spTgt>
                                        </p:tgtEl>
                                        <p:attrNameLst>
                                          <p:attrName>style.visibility</p:attrName>
                                        </p:attrNameLst>
                                      </p:cBhvr>
                                      <p:to>
                                        <p:strVal val="visible"/>
                                      </p:to>
                                    </p:set>
                                    <p:animEffect transition="in" filter="fade">
                                      <p:cBhvr>
                                        <p:cTn id="63" dur="1000"/>
                                        <p:tgtEl>
                                          <p:spTgt spid="9">
                                            <p:txEl>
                                              <p:pRg st="4" end="4"/>
                                            </p:txEl>
                                          </p:spTgt>
                                        </p:tgtEl>
                                      </p:cBhvr>
                                    </p:animEffect>
                                    <p:anim calcmode="lin" valueType="num">
                                      <p:cBhvr>
                                        <p:cTn id="64"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9">
                                            <p:txEl>
                                              <p:pRg st="5" end="5"/>
                                            </p:txEl>
                                          </p:spTgt>
                                        </p:tgtEl>
                                        <p:attrNameLst>
                                          <p:attrName>style.visibility</p:attrName>
                                        </p:attrNameLst>
                                      </p:cBhvr>
                                      <p:to>
                                        <p:strVal val="visible"/>
                                      </p:to>
                                    </p:set>
                                    <p:animEffect transition="in" filter="fade">
                                      <p:cBhvr>
                                        <p:cTn id="70" dur="1000"/>
                                        <p:tgtEl>
                                          <p:spTgt spid="9">
                                            <p:txEl>
                                              <p:pRg st="5" end="5"/>
                                            </p:txEl>
                                          </p:spTgt>
                                        </p:tgtEl>
                                      </p:cBhvr>
                                    </p:animEffect>
                                    <p:anim calcmode="lin" valueType="num">
                                      <p:cBhvr>
                                        <p:cTn id="71"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72"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68E5D-A015-4D39-827E-21BAEC8C9FE4}"/>
              </a:ext>
            </a:extLst>
          </p:cNvPr>
          <p:cNvSpPr>
            <a:spLocks noGrp="1"/>
          </p:cNvSpPr>
          <p:nvPr>
            <p:ph type="title"/>
          </p:nvPr>
        </p:nvSpPr>
        <p:spPr>
          <a:xfrm>
            <a:off x="1877844" y="490148"/>
            <a:ext cx="8981735" cy="1472739"/>
          </a:xfrm>
        </p:spPr>
        <p:txBody>
          <a:bodyPr>
            <a:normAutofit/>
          </a:bodyPr>
          <a:lstStyle/>
          <a:p>
            <a:r>
              <a:rPr lang="fr-FR" dirty="0"/>
              <a:t>POUR EVITER LES CANCERS DE DEMAIN,</a:t>
            </a:r>
            <a:br>
              <a:rPr lang="fr-FR" dirty="0"/>
            </a:br>
            <a:r>
              <a:rPr lang="fr-FR" dirty="0"/>
              <a:t>c’est aujourd’hui qu’il faut agir </a:t>
            </a:r>
            <a:endParaRPr lang="x-none" dirty="0"/>
          </a:p>
        </p:txBody>
      </p:sp>
      <p:sp>
        <p:nvSpPr>
          <p:cNvPr id="3" name="Espace réservé du contenu 2">
            <a:extLst>
              <a:ext uri="{FF2B5EF4-FFF2-40B4-BE49-F238E27FC236}">
                <a16:creationId xmlns:a16="http://schemas.microsoft.com/office/drawing/2014/main" id="{0D8575ED-2881-4938-A5B1-785F81678E55}"/>
              </a:ext>
            </a:extLst>
          </p:cNvPr>
          <p:cNvSpPr>
            <a:spLocks noGrp="1"/>
          </p:cNvSpPr>
          <p:nvPr>
            <p:ph idx="4294967295"/>
          </p:nvPr>
        </p:nvSpPr>
        <p:spPr>
          <a:xfrm>
            <a:off x="1295402" y="3855980"/>
            <a:ext cx="9601196" cy="998811"/>
          </a:xfrm>
          <a:prstGeom prst="rect">
            <a:avLst/>
          </a:prstGeom>
        </p:spPr>
        <p:txBody>
          <a:bodyPr>
            <a:normAutofit/>
          </a:bodyPr>
          <a:lstStyle/>
          <a:p>
            <a:pPr marL="0" indent="0" algn="ctr">
              <a:buNone/>
            </a:pPr>
            <a:r>
              <a:rPr lang="fr-FR" sz="4400" dirty="0"/>
              <a:t>Merci de votre attention </a:t>
            </a:r>
            <a:endParaRPr lang="x-none" sz="4400" dirty="0"/>
          </a:p>
        </p:txBody>
      </p:sp>
      <p:pic>
        <p:nvPicPr>
          <p:cNvPr id="4" name="Image 3">
            <a:extLst>
              <a:ext uri="{FF2B5EF4-FFF2-40B4-BE49-F238E27FC236}">
                <a16:creationId xmlns:a16="http://schemas.microsoft.com/office/drawing/2014/main" id="{4E2A5230-A259-4D0F-9A04-527B388D87D6}"/>
              </a:ext>
            </a:extLst>
          </p:cNvPr>
          <p:cNvPicPr>
            <a:picLocks noChangeAspect="1"/>
          </p:cNvPicPr>
          <p:nvPr/>
        </p:nvPicPr>
        <p:blipFill>
          <a:blip r:embed="rId3"/>
          <a:stretch>
            <a:fillRect/>
          </a:stretch>
        </p:blipFill>
        <p:spPr>
          <a:xfrm>
            <a:off x="0" y="0"/>
            <a:ext cx="2218449" cy="1166599"/>
          </a:xfrm>
          <a:prstGeom prst="rect">
            <a:avLst/>
          </a:prstGeom>
        </p:spPr>
      </p:pic>
      <p:pic>
        <p:nvPicPr>
          <p:cNvPr id="6" name="Image 5">
            <a:extLst>
              <a:ext uri="{FF2B5EF4-FFF2-40B4-BE49-F238E27FC236}">
                <a16:creationId xmlns:a16="http://schemas.microsoft.com/office/drawing/2014/main" id="{9063A6CB-5CEA-47B7-9ED7-D66E4BC98402}"/>
              </a:ext>
            </a:extLst>
          </p:cNvPr>
          <p:cNvPicPr>
            <a:picLocks noChangeAspect="1"/>
          </p:cNvPicPr>
          <p:nvPr/>
        </p:nvPicPr>
        <p:blipFill>
          <a:blip r:embed="rId4"/>
          <a:stretch>
            <a:fillRect/>
          </a:stretch>
        </p:blipFill>
        <p:spPr>
          <a:xfrm>
            <a:off x="5908540" y="5280340"/>
            <a:ext cx="920345" cy="1190625"/>
          </a:xfrm>
          <a:prstGeom prst="rect">
            <a:avLst/>
          </a:prstGeom>
        </p:spPr>
      </p:pic>
      <p:pic>
        <p:nvPicPr>
          <p:cNvPr id="7" name="Image 6">
            <a:extLst>
              <a:ext uri="{FF2B5EF4-FFF2-40B4-BE49-F238E27FC236}">
                <a16:creationId xmlns:a16="http://schemas.microsoft.com/office/drawing/2014/main" id="{770A1383-DE34-4342-9B05-C9212FE59CFB}"/>
              </a:ext>
            </a:extLst>
          </p:cNvPr>
          <p:cNvPicPr>
            <a:picLocks noChangeAspect="1"/>
          </p:cNvPicPr>
          <p:nvPr/>
        </p:nvPicPr>
        <p:blipFill>
          <a:blip r:embed="rId5"/>
          <a:stretch>
            <a:fillRect/>
          </a:stretch>
        </p:blipFill>
        <p:spPr>
          <a:xfrm>
            <a:off x="7865057" y="5280340"/>
            <a:ext cx="920346" cy="1154150"/>
          </a:xfrm>
          <a:prstGeom prst="rect">
            <a:avLst/>
          </a:prstGeom>
        </p:spPr>
      </p:pic>
      <p:pic>
        <p:nvPicPr>
          <p:cNvPr id="1026" name="Picture 2" descr="Résultat de recherche d'images pour &quot;inca&qu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5802" y="2093833"/>
            <a:ext cx="2945476" cy="147273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a:extLst>
              <a:ext uri="{FF2B5EF4-FFF2-40B4-BE49-F238E27FC236}">
                <a16:creationId xmlns:a16="http://schemas.microsoft.com/office/drawing/2014/main" id="{CF0B9D14-1FC4-4C46-B52E-4C6ED282F064}"/>
              </a:ext>
            </a:extLst>
          </p:cNvPr>
          <p:cNvPicPr>
            <a:picLocks noChangeAspect="1"/>
          </p:cNvPicPr>
          <p:nvPr/>
        </p:nvPicPr>
        <p:blipFill>
          <a:blip r:embed="rId7"/>
          <a:stretch>
            <a:fillRect/>
          </a:stretch>
        </p:blipFill>
        <p:spPr>
          <a:xfrm>
            <a:off x="3715026" y="5280340"/>
            <a:ext cx="977620" cy="1190626"/>
          </a:xfrm>
          <a:prstGeom prst="rect">
            <a:avLst/>
          </a:prstGeom>
        </p:spPr>
      </p:pic>
    </p:spTree>
    <p:extLst>
      <p:ext uri="{BB962C8B-B14F-4D97-AF65-F5344CB8AC3E}">
        <p14:creationId xmlns:p14="http://schemas.microsoft.com/office/powerpoint/2010/main" val="1237871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TM04033925[[fn=Ronds dans l’eau]]</Template>
  <TotalTime>791</TotalTime>
  <Words>758</Words>
  <Application>Microsoft Office PowerPoint</Application>
  <PresentationFormat>Grand écran</PresentationFormat>
  <Paragraphs>156</Paragraphs>
  <Slides>7</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Century Gothic</vt:lpstr>
      <vt:lpstr>Garamond</vt:lpstr>
      <vt:lpstr>Tw Cen MT</vt:lpstr>
      <vt:lpstr>Wingdings 3</vt:lpstr>
      <vt:lpstr>Ronds dans l’eau</vt:lpstr>
      <vt:lpstr>Présentation PowerPoint</vt:lpstr>
      <vt:lpstr>Présentation PowerPoint</vt:lpstr>
      <vt:lpstr>Présentation PowerPoint</vt:lpstr>
      <vt:lpstr>Présentation PowerPoint</vt:lpstr>
      <vt:lpstr>3. Missions du CRCDC</vt:lpstr>
      <vt:lpstr>                   4. Le dépistage organisé   Les dix Critères </vt:lpstr>
      <vt:lpstr>POUR EVITER LES CANCERS DE DEMAIN, c’est aujourd’hui qu’il faut agir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Usr</dc:creator>
  <cp:lastModifiedBy>agdoc-port2</cp:lastModifiedBy>
  <cp:revision>40</cp:revision>
  <dcterms:created xsi:type="dcterms:W3CDTF">2020-02-14T20:13:02Z</dcterms:created>
  <dcterms:modified xsi:type="dcterms:W3CDTF">2022-09-26T15:23:48Z</dcterms:modified>
</cp:coreProperties>
</file>