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75"/>
  </p:notesMasterIdLst>
  <p:sldIdLst>
    <p:sldId id="331" r:id="rId2"/>
    <p:sldId id="619" r:id="rId3"/>
    <p:sldId id="327" r:id="rId4"/>
    <p:sldId id="328" r:id="rId5"/>
    <p:sldId id="329" r:id="rId6"/>
    <p:sldId id="638" r:id="rId7"/>
    <p:sldId id="572" r:id="rId8"/>
    <p:sldId id="573" r:id="rId9"/>
    <p:sldId id="585" r:id="rId10"/>
    <p:sldId id="471" r:id="rId11"/>
    <p:sldId id="502" r:id="rId12"/>
    <p:sldId id="644" r:id="rId13"/>
    <p:sldId id="613" r:id="rId14"/>
    <p:sldId id="361" r:id="rId15"/>
    <p:sldId id="589" r:id="rId16"/>
    <p:sldId id="543" r:id="rId17"/>
    <p:sldId id="545" r:id="rId18"/>
    <p:sldId id="548" r:id="rId19"/>
    <p:sldId id="558" r:id="rId20"/>
    <p:sldId id="506" r:id="rId21"/>
    <p:sldId id="676" r:id="rId22"/>
    <p:sldId id="610" r:id="rId23"/>
    <p:sldId id="530" r:id="rId24"/>
    <p:sldId id="612" r:id="rId25"/>
    <p:sldId id="614" r:id="rId26"/>
    <p:sldId id="681" r:id="rId27"/>
    <p:sldId id="591" r:id="rId28"/>
    <p:sldId id="677" r:id="rId29"/>
    <p:sldId id="575" r:id="rId30"/>
    <p:sldId id="615" r:id="rId31"/>
    <p:sldId id="645" r:id="rId32"/>
    <p:sldId id="578" r:id="rId33"/>
    <p:sldId id="640" r:id="rId34"/>
    <p:sldId id="599" r:id="rId35"/>
    <p:sldId id="406" r:id="rId36"/>
    <p:sldId id="534" r:id="rId37"/>
    <p:sldId id="576" r:id="rId38"/>
    <p:sldId id="647" r:id="rId39"/>
    <p:sldId id="646" r:id="rId40"/>
    <p:sldId id="642" r:id="rId41"/>
    <p:sldId id="564" r:id="rId42"/>
    <p:sldId id="670" r:id="rId43"/>
    <p:sldId id="648" r:id="rId44"/>
    <p:sldId id="485" r:id="rId45"/>
    <p:sldId id="486" r:id="rId46"/>
    <p:sldId id="594" r:id="rId47"/>
    <p:sldId id="583" r:id="rId48"/>
    <p:sldId id="581" r:id="rId49"/>
    <p:sldId id="536" r:id="rId50"/>
    <p:sldId id="629" r:id="rId51"/>
    <p:sldId id="488" r:id="rId52"/>
    <p:sldId id="577" r:id="rId53"/>
    <p:sldId id="579" r:id="rId54"/>
    <p:sldId id="580" r:id="rId55"/>
    <p:sldId id="584" r:id="rId56"/>
    <p:sldId id="509" r:id="rId57"/>
    <p:sldId id="511" r:id="rId58"/>
    <p:sldId id="675" r:id="rId59"/>
    <p:sldId id="671" r:id="rId60"/>
    <p:sldId id="492" r:id="rId61"/>
    <p:sldId id="523" r:id="rId62"/>
    <p:sldId id="673" r:id="rId63"/>
    <p:sldId id="625" r:id="rId64"/>
    <p:sldId id="624" r:id="rId65"/>
    <p:sldId id="623" r:id="rId66"/>
    <p:sldId id="678" r:id="rId67"/>
    <p:sldId id="679" r:id="rId68"/>
    <p:sldId id="680" r:id="rId69"/>
    <p:sldId id="377" r:id="rId70"/>
    <p:sldId id="496" r:id="rId71"/>
    <p:sldId id="444" r:id="rId72"/>
    <p:sldId id="446" r:id="rId73"/>
    <p:sldId id="608" r:id="rId74"/>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LEB Sabrine" initials="TS" lastIdx="1" clrIdx="0"/>
  <p:cmAuthor id="1" name="CAPANICAS LETERRIER Virginie" initials="CLV"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2D7"/>
    <a:srgbClr val="3E5FA9"/>
    <a:srgbClr val="F8A900"/>
    <a:srgbClr val="F28E4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5" autoAdjust="0"/>
    <p:restoredTop sz="94087" autoAdjust="0"/>
  </p:normalViewPr>
  <p:slideViewPr>
    <p:cSldViewPr showGuides="1">
      <p:cViewPr varScale="1">
        <p:scale>
          <a:sx n="141" d="100"/>
          <a:sy n="141" d="100"/>
        </p:scale>
        <p:origin x="102" y="114"/>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Dropbox\Dropbox%20(PHE)\Projets\INCA\Cancer%20du%20Colon\Phase%202\Working\Archvie\Data.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Homme</c:v>
                </c:pt>
              </c:strCache>
            </c:strRef>
          </c:tx>
          <c:spPr>
            <a:solidFill>
              <a:srgbClr val="7F7F7F"/>
            </a:solidFill>
            <a:ln>
              <a:noFill/>
            </a:ln>
            <a:effectLst/>
          </c:spPr>
          <c:invertIfNegative val="0"/>
          <c:cat>
            <c:strRef>
              <c:f>Feuil1!$A$2:$A$8</c:f>
              <c:strCache>
                <c:ptCount val="7"/>
                <c:pt idx="0">
                  <c:v>Alimentation</c:v>
                </c:pt>
                <c:pt idx="1">
                  <c:v>Alcool</c:v>
                </c:pt>
                <c:pt idx="2">
                  <c:v>Surpoids et obésité</c:v>
                </c:pt>
                <c:pt idx="3">
                  <c:v>Tabac</c:v>
                </c:pt>
                <c:pt idx="4">
                  <c:v>Expositions pros</c:v>
                </c:pt>
                <c:pt idx="5">
                  <c:v>Activité physique &lt;30min/j</c:v>
                </c:pt>
                <c:pt idx="6">
                  <c:v>Radiation ionisante</c:v>
                </c:pt>
              </c:strCache>
            </c:strRef>
          </c:cat>
          <c:val>
            <c:numRef>
              <c:f>Feuil1!$B$2:$B$8</c:f>
              <c:numCache>
                <c:formatCode>General</c:formatCode>
                <c:ptCount val="7"/>
                <c:pt idx="0">
                  <c:v>23.7</c:v>
                </c:pt>
                <c:pt idx="1">
                  <c:v>21</c:v>
                </c:pt>
                <c:pt idx="2">
                  <c:v>14.5</c:v>
                </c:pt>
                <c:pt idx="3">
                  <c:v>8.4</c:v>
                </c:pt>
                <c:pt idx="4">
                  <c:v>3.4</c:v>
                </c:pt>
                <c:pt idx="5">
                  <c:v>2.1</c:v>
                </c:pt>
                <c:pt idx="6">
                  <c:v>1</c:v>
                </c:pt>
              </c:numCache>
            </c:numRef>
          </c:val>
          <c:extLst>
            <c:ext xmlns:c16="http://schemas.microsoft.com/office/drawing/2014/chart" uri="{C3380CC4-5D6E-409C-BE32-E72D297353CC}">
              <c16:uniqueId val="{00000000-4707-45CD-A11C-7563D34D7DA5}"/>
            </c:ext>
          </c:extLst>
        </c:ser>
        <c:ser>
          <c:idx val="1"/>
          <c:order val="1"/>
          <c:tx>
            <c:strRef>
              <c:f>Feuil1!$C$1</c:f>
              <c:strCache>
                <c:ptCount val="1"/>
                <c:pt idx="0">
                  <c:v>Femme</c:v>
                </c:pt>
              </c:strCache>
            </c:strRef>
          </c:tx>
          <c:spPr>
            <a:solidFill>
              <a:srgbClr val="3E5FA9"/>
            </a:solidFill>
            <a:ln>
              <a:noFill/>
            </a:ln>
            <a:effectLst/>
          </c:spPr>
          <c:invertIfNegative val="0"/>
          <c:cat>
            <c:strRef>
              <c:f>Feuil1!$A$2:$A$8</c:f>
              <c:strCache>
                <c:ptCount val="7"/>
                <c:pt idx="0">
                  <c:v>Alimentation</c:v>
                </c:pt>
                <c:pt idx="1">
                  <c:v>Alcool</c:v>
                </c:pt>
                <c:pt idx="2">
                  <c:v>Surpoids et obésité</c:v>
                </c:pt>
                <c:pt idx="3">
                  <c:v>Tabac</c:v>
                </c:pt>
                <c:pt idx="4">
                  <c:v>Expositions pros</c:v>
                </c:pt>
                <c:pt idx="5">
                  <c:v>Activité physique &lt;30min/j</c:v>
                </c:pt>
                <c:pt idx="6">
                  <c:v>Radiation ionisante</c:v>
                </c:pt>
              </c:strCache>
            </c:strRef>
          </c:cat>
          <c:val>
            <c:numRef>
              <c:f>Feuil1!$C$2:$C$8</c:f>
              <c:numCache>
                <c:formatCode>General</c:formatCode>
                <c:ptCount val="7"/>
                <c:pt idx="0">
                  <c:v>20.6</c:v>
                </c:pt>
                <c:pt idx="1">
                  <c:v>11.6</c:v>
                </c:pt>
                <c:pt idx="2">
                  <c:v>7.1</c:v>
                </c:pt>
                <c:pt idx="3">
                  <c:v>4.3</c:v>
                </c:pt>
                <c:pt idx="4">
                  <c:v>0.4</c:v>
                </c:pt>
                <c:pt idx="5">
                  <c:v>2.5</c:v>
                </c:pt>
                <c:pt idx="6">
                  <c:v>0.9</c:v>
                </c:pt>
              </c:numCache>
            </c:numRef>
          </c:val>
          <c:extLst>
            <c:ext xmlns:c16="http://schemas.microsoft.com/office/drawing/2014/chart" uri="{C3380CC4-5D6E-409C-BE32-E72D297353CC}">
              <c16:uniqueId val="{00000001-4707-45CD-A11C-7563D34D7DA5}"/>
            </c:ext>
          </c:extLst>
        </c:ser>
        <c:dLbls>
          <c:showLegendKey val="0"/>
          <c:showVal val="0"/>
          <c:showCatName val="0"/>
          <c:showSerName val="0"/>
          <c:showPercent val="0"/>
          <c:showBubbleSize val="0"/>
        </c:dLbls>
        <c:gapWidth val="219"/>
        <c:overlap val="-27"/>
        <c:axId val="15119104"/>
        <c:axId val="15120640"/>
      </c:barChart>
      <c:catAx>
        <c:axId val="1511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120640"/>
        <c:crosses val="autoZero"/>
        <c:auto val="1"/>
        <c:lblAlgn val="ctr"/>
        <c:lblOffset val="100"/>
        <c:noMultiLvlLbl val="0"/>
      </c:catAx>
      <c:valAx>
        <c:axId val="151206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511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Feuil1!$B$1</c:f>
              <c:strCache>
                <c:ptCount val="1"/>
                <c:pt idx="0">
                  <c:v>Ventes</c:v>
                </c:pt>
              </c:strCache>
            </c:strRef>
          </c:tx>
          <c:spPr>
            <a:solidFill>
              <a:srgbClr val="3E5FA9"/>
            </a:solidFill>
          </c:spPr>
          <c:dPt>
            <c:idx val="0"/>
            <c:bubble3D val="0"/>
            <c:spPr>
              <a:solidFill>
                <a:srgbClr val="3E5FA9"/>
              </a:solidFill>
              <a:ln w="19050">
                <a:solidFill>
                  <a:schemeClr val="lt1"/>
                </a:solidFill>
              </a:ln>
              <a:effectLst/>
            </c:spPr>
            <c:extLst>
              <c:ext xmlns:c16="http://schemas.microsoft.com/office/drawing/2014/chart" uri="{C3380CC4-5D6E-409C-BE32-E72D297353CC}">
                <c16:uniqueId val="{00000001-55D0-C64A-BCD2-31DDAB1ADC97}"/>
              </c:ext>
            </c:extLst>
          </c:dPt>
          <c:dPt>
            <c:idx val="1"/>
            <c:bubble3D val="0"/>
            <c:spPr>
              <a:solidFill>
                <a:srgbClr val="F28E40"/>
              </a:solidFill>
              <a:ln w="19050">
                <a:solidFill>
                  <a:schemeClr val="lt1"/>
                </a:solidFill>
              </a:ln>
              <a:effectLst/>
            </c:spPr>
            <c:extLst>
              <c:ext xmlns:c16="http://schemas.microsoft.com/office/drawing/2014/chart" uri="{C3380CC4-5D6E-409C-BE32-E72D297353CC}">
                <c16:uniqueId val="{00000001-D9F5-6A4C-85B5-BA3220599299}"/>
              </c:ext>
            </c:extLst>
          </c:dPt>
          <c:dPt>
            <c:idx val="2"/>
            <c:bubble3D val="0"/>
            <c:spPr>
              <a:solidFill>
                <a:srgbClr val="7F7F7F"/>
              </a:solidFill>
              <a:ln w="19050">
                <a:solidFill>
                  <a:srgbClr val="FFFFFF"/>
                </a:solidFill>
              </a:ln>
              <a:effectLst/>
            </c:spPr>
            <c:extLst>
              <c:ext xmlns:c16="http://schemas.microsoft.com/office/drawing/2014/chart" uri="{C3380CC4-5D6E-409C-BE32-E72D297353CC}">
                <c16:uniqueId val="{00000005-55D0-C64A-BCD2-31DDAB1ADC97}"/>
              </c:ext>
            </c:extLst>
          </c:dPt>
          <c:cat>
            <c:strRef>
              <c:f>Feuil1!$A$2:$A$4</c:f>
              <c:strCache>
                <c:ptCount val="3"/>
                <c:pt idx="0">
                  <c:v>1er trim.</c:v>
                </c:pt>
                <c:pt idx="1">
                  <c:v>2e trim.</c:v>
                </c:pt>
                <c:pt idx="2">
                  <c:v>3e trim.</c:v>
                </c:pt>
              </c:strCache>
            </c:strRef>
          </c:cat>
          <c:val>
            <c:numRef>
              <c:f>Feuil1!$B$2:$B$4</c:f>
              <c:numCache>
                <c:formatCode>General</c:formatCode>
                <c:ptCount val="3"/>
                <c:pt idx="0">
                  <c:v>80</c:v>
                </c:pt>
                <c:pt idx="1">
                  <c:v>15</c:v>
                </c:pt>
                <c:pt idx="2">
                  <c:v>5</c:v>
                </c:pt>
              </c:numCache>
            </c:numRef>
          </c:val>
          <c:extLst>
            <c:ext xmlns:c16="http://schemas.microsoft.com/office/drawing/2014/chart" uri="{C3380CC4-5D6E-409C-BE32-E72D297353CC}">
              <c16:uniqueId val="{00000000-D9F5-6A4C-85B5-BA3220599299}"/>
            </c:ext>
          </c:extLst>
        </c:ser>
        <c:dLbls>
          <c:showLegendKey val="0"/>
          <c:showVal val="0"/>
          <c:showCatName val="0"/>
          <c:showSerName val="0"/>
          <c:showPercent val="0"/>
          <c:showBubbleSize val="0"/>
          <c:showLeaderLines val="0"/>
        </c:dLbls>
        <c:firstSliceAng val="122"/>
        <c:holeSize val="61"/>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Feuil1!$B$1</c:f>
              <c:strCache>
                <c:ptCount val="1"/>
                <c:pt idx="0">
                  <c:v>Hommes</c:v>
                </c:pt>
              </c:strCache>
            </c:strRef>
          </c:tx>
          <c:spPr>
            <a:solidFill>
              <a:srgbClr val="FFFFFF">
                <a:lumMod val="50000"/>
              </a:srgbClr>
            </a:solidFill>
          </c:spPr>
          <c:invertIfNegative val="0"/>
          <c:cat>
            <c:strRef>
              <c:f>Feuil1!$A$2:$A$17</c:f>
              <c:strCache>
                <c:ptCount val="16"/>
                <c:pt idx="0">
                  <c:v>0-14</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&gt; 85</c:v>
                </c:pt>
              </c:strCache>
            </c:strRef>
          </c:cat>
          <c:val>
            <c:numRef>
              <c:f>Feuil1!$B$2:$B$17</c:f>
              <c:numCache>
                <c:formatCode>s\t\a\n\d\a\r\d</c:formatCode>
                <c:ptCount val="16"/>
                <c:pt idx="0">
                  <c:v>1</c:v>
                </c:pt>
                <c:pt idx="1">
                  <c:v>2</c:v>
                </c:pt>
                <c:pt idx="2">
                  <c:v>5</c:v>
                </c:pt>
                <c:pt idx="3">
                  <c:v>15</c:v>
                </c:pt>
                <c:pt idx="4">
                  <c:v>40</c:v>
                </c:pt>
                <c:pt idx="5">
                  <c:v>106</c:v>
                </c:pt>
                <c:pt idx="6">
                  <c:v>247</c:v>
                </c:pt>
                <c:pt idx="7">
                  <c:v>534</c:v>
                </c:pt>
                <c:pt idx="8">
                  <c:v>1094</c:v>
                </c:pt>
                <c:pt idx="9">
                  <c:v>1334</c:v>
                </c:pt>
                <c:pt idx="10">
                  <c:v>2031</c:v>
                </c:pt>
                <c:pt idx="11">
                  <c:v>3096</c:v>
                </c:pt>
                <c:pt idx="12">
                  <c:v>3744</c:v>
                </c:pt>
                <c:pt idx="13">
                  <c:v>3560</c:v>
                </c:pt>
                <c:pt idx="14">
                  <c:v>1838</c:v>
                </c:pt>
                <c:pt idx="15">
                  <c:v>1784</c:v>
                </c:pt>
              </c:numCache>
            </c:numRef>
          </c:val>
          <c:extLst>
            <c:ext xmlns:c16="http://schemas.microsoft.com/office/drawing/2014/chart" uri="{C3380CC4-5D6E-409C-BE32-E72D297353CC}">
              <c16:uniqueId val="{00000000-11CF-435B-937A-10FCE99985A8}"/>
            </c:ext>
          </c:extLst>
        </c:ser>
        <c:ser>
          <c:idx val="1"/>
          <c:order val="1"/>
          <c:tx>
            <c:strRef>
              <c:f>Feuil1!$C$1</c:f>
              <c:strCache>
                <c:ptCount val="1"/>
                <c:pt idx="0">
                  <c:v>Femmes</c:v>
                </c:pt>
              </c:strCache>
            </c:strRef>
          </c:tx>
          <c:spPr>
            <a:solidFill>
              <a:srgbClr val="3E5FA9"/>
            </a:solidFill>
          </c:spPr>
          <c:invertIfNegative val="0"/>
          <c:cat>
            <c:strRef>
              <c:f>Feuil1!$A$2:$A$17</c:f>
              <c:strCache>
                <c:ptCount val="16"/>
                <c:pt idx="0">
                  <c:v>0-14</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&gt; 85</c:v>
                </c:pt>
              </c:strCache>
            </c:strRef>
          </c:cat>
          <c:val>
            <c:numRef>
              <c:f>Feuil1!$C$2:$C$17</c:f>
              <c:numCache>
                <c:formatCode>s\t\a\n\d\a\r\d</c:formatCode>
                <c:ptCount val="16"/>
                <c:pt idx="0">
                  <c:v>2</c:v>
                </c:pt>
                <c:pt idx="1">
                  <c:v>3</c:v>
                </c:pt>
                <c:pt idx="2">
                  <c:v>7</c:v>
                </c:pt>
                <c:pt idx="3">
                  <c:v>19</c:v>
                </c:pt>
                <c:pt idx="4">
                  <c:v>50</c:v>
                </c:pt>
                <c:pt idx="5">
                  <c:v>121</c:v>
                </c:pt>
                <c:pt idx="6">
                  <c:v>255</c:v>
                </c:pt>
                <c:pt idx="7">
                  <c:v>493</c:v>
                </c:pt>
                <c:pt idx="8">
                  <c:v>871</c:v>
                </c:pt>
                <c:pt idx="9">
                  <c:v>929</c:v>
                </c:pt>
                <c:pt idx="10">
                  <c:v>1339</c:v>
                </c:pt>
                <c:pt idx="11">
                  <c:v>1961</c:v>
                </c:pt>
                <c:pt idx="12">
                  <c:v>2531</c:v>
                </c:pt>
                <c:pt idx="13">
                  <c:v>3061</c:v>
                </c:pt>
                <c:pt idx="14">
                  <c:v>2028</c:v>
                </c:pt>
                <c:pt idx="15">
                  <c:v>3156</c:v>
                </c:pt>
              </c:numCache>
            </c:numRef>
          </c:val>
          <c:extLst>
            <c:ext xmlns:c16="http://schemas.microsoft.com/office/drawing/2014/chart" uri="{C3380CC4-5D6E-409C-BE32-E72D297353CC}">
              <c16:uniqueId val="{00000001-11CF-435B-937A-10FCE99985A8}"/>
            </c:ext>
          </c:extLst>
        </c:ser>
        <c:dLbls>
          <c:showLegendKey val="0"/>
          <c:showVal val="0"/>
          <c:showCatName val="0"/>
          <c:showSerName val="0"/>
          <c:showPercent val="0"/>
          <c:showBubbleSize val="0"/>
        </c:dLbls>
        <c:gapWidth val="150"/>
        <c:axId val="265045888"/>
        <c:axId val="265047424"/>
      </c:barChart>
      <c:catAx>
        <c:axId val="265045888"/>
        <c:scaling>
          <c:orientation val="minMax"/>
        </c:scaling>
        <c:delete val="0"/>
        <c:axPos val="b"/>
        <c:numFmt formatCode="General" sourceLinked="0"/>
        <c:majorTickMark val="out"/>
        <c:minorTickMark val="none"/>
        <c:tickLblPos val="nextTo"/>
        <c:spPr>
          <a:ln>
            <a:solidFill>
              <a:schemeClr val="tx1"/>
            </a:solidFill>
          </a:ln>
        </c:spPr>
        <c:txPr>
          <a:bodyPr/>
          <a:lstStyle/>
          <a:p>
            <a:pPr>
              <a:defRPr sz="900">
                <a:solidFill>
                  <a:schemeClr val="tx1"/>
                </a:solidFill>
              </a:defRPr>
            </a:pPr>
            <a:endParaRPr lang="fr-FR"/>
          </a:p>
        </c:txPr>
        <c:crossAx val="265047424"/>
        <c:crosses val="autoZero"/>
        <c:auto val="1"/>
        <c:lblAlgn val="ctr"/>
        <c:lblOffset val="100"/>
        <c:noMultiLvlLbl val="0"/>
      </c:catAx>
      <c:valAx>
        <c:axId val="265047424"/>
        <c:scaling>
          <c:orientation val="minMax"/>
        </c:scaling>
        <c:delete val="0"/>
        <c:axPos val="l"/>
        <c:majorGridlines/>
        <c:numFmt formatCode="#.##0" sourceLinked="0"/>
        <c:majorTickMark val="out"/>
        <c:minorTickMark val="none"/>
        <c:tickLblPos val="nextTo"/>
        <c:spPr>
          <a:ln>
            <a:solidFill>
              <a:schemeClr val="tx1"/>
            </a:solidFill>
          </a:ln>
        </c:spPr>
        <c:txPr>
          <a:bodyPr/>
          <a:lstStyle/>
          <a:p>
            <a:pPr>
              <a:defRPr sz="900">
                <a:solidFill>
                  <a:schemeClr val="tx1"/>
                </a:solidFill>
              </a:defRPr>
            </a:pPr>
            <a:endParaRPr lang="fr-FR"/>
          </a:p>
        </c:txPr>
        <c:crossAx val="265045888"/>
        <c:crosses val="autoZero"/>
        <c:crossBetween val="between"/>
      </c:valAx>
    </c:plotArea>
    <c:legend>
      <c:legendPos val="b"/>
      <c:overlay val="0"/>
      <c:txPr>
        <a:bodyPr/>
        <a:lstStyle/>
        <a:p>
          <a:pPr>
            <a:defRPr sz="1200">
              <a:solidFill>
                <a:srgbClr val="6E7072"/>
              </a:solidFill>
            </a:defRPr>
          </a:pPr>
          <a:endParaRPr lang="fr-FR"/>
        </a:p>
      </c:txPr>
    </c:legend>
    <c:plotVisOnly val="1"/>
    <c:dispBlanksAs val="gap"/>
    <c:showDLblsOverMax val="0"/>
  </c:chart>
  <c:txPr>
    <a:bodyPr/>
    <a:lstStyle/>
    <a:p>
      <a:pPr>
        <a:defRPr sz="1800"/>
      </a:pPr>
      <a:endParaRPr lang="fr-F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24212520563411E-2"/>
          <c:y val="4.7160941692939412E-2"/>
          <c:w val="0.87097777967510104"/>
          <c:h val="0.73143177175589602"/>
        </c:manualLayout>
      </c:layout>
      <c:lineChart>
        <c:grouping val="standard"/>
        <c:varyColors val="0"/>
        <c:ser>
          <c:idx val="0"/>
          <c:order val="0"/>
          <c:tx>
            <c:strRef>
              <c:f>Feuil1!$B$1</c:f>
              <c:strCache>
                <c:ptCount val="1"/>
                <c:pt idx="0">
                  <c:v>Nationale</c:v>
                </c:pt>
              </c:strCache>
            </c:strRef>
          </c:tx>
          <c:spPr>
            <a:ln w="19050">
              <a:solidFill>
                <a:schemeClr val="tx2"/>
              </a:solidFill>
            </a:ln>
          </c:spPr>
          <c:marker>
            <c:symbol val="circle"/>
            <c:size val="2"/>
            <c:spPr>
              <a:solidFill>
                <a:schemeClr val="tx2"/>
              </a:solidFill>
            </c:spPr>
          </c:marker>
          <c:dLbls>
            <c:dLbl>
              <c:idx val="0"/>
              <c:layout>
                <c:manualLayout>
                  <c:x val="-2.375949873980137E-2"/>
                  <c:y val="-2.3841292082602609E-2"/>
                </c:manualLayout>
              </c:layout>
              <c:tx>
                <c:rich>
                  <a:bodyPr/>
                  <a:lstStyle/>
                  <a:p>
                    <a:r>
                      <a:rPr lang="en-US" dirty="0"/>
                      <a:t>34,0 %</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D9-4317-B4D5-44AA8902FE4C}"/>
                </c:ext>
              </c:extLst>
            </c:dLbl>
            <c:dLbl>
              <c:idx val="1"/>
              <c:tx>
                <c:rich>
                  <a:bodyPr/>
                  <a:lstStyle/>
                  <a:p>
                    <a:r>
                      <a:rPr lang="en-US" dirty="0"/>
                      <a:t>32,1 %</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D9-4317-B4D5-44AA8902FE4C}"/>
                </c:ext>
              </c:extLst>
            </c:dLbl>
            <c:dLbl>
              <c:idx val="2"/>
              <c:tx>
                <c:rich>
                  <a:bodyPr/>
                  <a:lstStyle/>
                  <a:p>
                    <a:r>
                      <a:rPr lang="en-US" dirty="0"/>
                      <a:t>31,7 %</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D9-4317-B4D5-44AA8902FE4C}"/>
                </c:ext>
              </c:extLst>
            </c:dLbl>
            <c:dLbl>
              <c:idx val="3"/>
              <c:tx>
                <c:rich>
                  <a:bodyPr/>
                  <a:lstStyle/>
                  <a:p>
                    <a:r>
                      <a:rPr lang="en-US" dirty="0"/>
                      <a:t>31,0 %</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D9-4317-B4D5-44AA8902FE4C}"/>
                </c:ext>
              </c:extLst>
            </c:dLbl>
            <c:dLbl>
              <c:idx val="4"/>
              <c:layout>
                <c:manualLayout>
                  <c:x val="-5.6284466098061307E-2"/>
                  <c:y val="5.0038008168841304E-2"/>
                </c:manualLayout>
              </c:layout>
              <c:tx>
                <c:rich>
                  <a:bodyPr/>
                  <a:lstStyle/>
                  <a:p>
                    <a:r>
                      <a:rPr lang="en-US" dirty="0"/>
                      <a:t>29,8 %</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D9-4317-B4D5-44AA8902FE4C}"/>
                </c:ext>
              </c:extLst>
            </c:dLbl>
            <c:dLbl>
              <c:idx val="5"/>
              <c:layout>
                <c:manualLayout>
                  <c:x val="-3.8550925747254057E-2"/>
                  <c:y val="3.8095431534706285E-2"/>
                </c:manualLayout>
              </c:layout>
              <c:tx>
                <c:rich>
                  <a:bodyPr/>
                  <a:lstStyle/>
                  <a:p>
                    <a:r>
                      <a:rPr lang="en-US" dirty="0"/>
                      <a:t>23,1 %*</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D9-4317-B4D5-44AA8902FE4C}"/>
                </c:ext>
              </c:extLst>
            </c:dLbl>
            <c:dLbl>
              <c:idx val="6"/>
              <c:layout>
                <c:manualLayout>
                  <c:x val="-8.9275225377481119E-3"/>
                  <c:y val="3.3318927466271242E-2"/>
                </c:manualLayout>
              </c:layout>
              <c:tx>
                <c:rich>
                  <a:bodyPr/>
                  <a:lstStyle/>
                  <a:p>
                    <a:r>
                      <a:rPr lang="en-US" dirty="0"/>
                      <a:t>29,3 %</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D9-4317-B4D5-44AA8902FE4C}"/>
                </c:ext>
              </c:extLst>
            </c:dLbl>
            <c:dLbl>
              <c:idx val="7"/>
              <c:layout>
                <c:manualLayout>
                  <c:x val="-3.3164852436434793E-2"/>
                  <c:y val="-3.3557395344008721E-2"/>
                </c:manualLayout>
              </c:layout>
              <c:tx>
                <c:rich>
                  <a:bodyPr/>
                  <a:lstStyle/>
                  <a:p>
                    <a:r>
                      <a:rPr lang="en-US" dirty="0"/>
                      <a:t>33,5 %</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D9-4317-B4D5-44AA8902FE4C}"/>
                </c:ext>
              </c:extLst>
            </c:dLbl>
            <c:dLbl>
              <c:idx val="8"/>
              <c:layout>
                <c:manualLayout>
                  <c:x val="-2.9932326093179584E-2"/>
                  <c:y val="-5.0276373350945071E-2"/>
                </c:manualLayout>
              </c:layout>
              <c:tx>
                <c:rich>
                  <a:bodyPr/>
                  <a:lstStyle/>
                  <a:p>
                    <a:r>
                      <a:rPr lang="en-US" dirty="0"/>
                      <a:t>32,1 %</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0D9-4317-B4D5-44AA8902FE4C}"/>
                </c:ext>
              </c:extLst>
            </c:dLbl>
            <c:dLbl>
              <c:idx val="9"/>
              <c:layout>
                <c:manualLayout>
                  <c:x val="-3.0702699041886789E-2"/>
                  <c:y val="-5.0222266350726429E-2"/>
                </c:manualLayout>
              </c:layout>
              <c:tx>
                <c:rich>
                  <a:bodyPr/>
                  <a:lstStyle/>
                  <a:p>
                    <a:r>
                      <a:rPr lang="en-US" dirty="0"/>
                      <a:t>30,5 %</a:t>
                    </a:r>
                  </a:p>
                </c:rich>
              </c:tx>
              <c:dLblPos val="r"/>
              <c:showLegendKey val="0"/>
              <c:showVal val="1"/>
              <c:showCatName val="0"/>
              <c:showSerName val="0"/>
              <c:showPercent val="0"/>
              <c:showBubbleSize val="0"/>
              <c:extLst>
                <c:ext xmlns:c15="http://schemas.microsoft.com/office/drawing/2012/chart" uri="{CE6537A1-D6FC-4f65-9D91-7224C49458BB}">
                  <c15:layout>
                    <c:manualLayout>
                      <c:w val="7.4866419020387764E-2"/>
                      <c:h val="5.2784526218113845E-2"/>
                    </c:manualLayout>
                  </c15:layout>
                </c:ext>
                <c:ext xmlns:c16="http://schemas.microsoft.com/office/drawing/2014/chart" uri="{C3380CC4-5D6E-409C-BE32-E72D297353CC}">
                  <c16:uniqueId val="{00000000-BDE8-4AAA-91D5-A5AD63D48155}"/>
                </c:ext>
              </c:extLst>
            </c:dLbl>
            <c:dLbl>
              <c:idx val="10"/>
              <c:layout>
                <c:manualLayout>
                  <c:x val="-1.8201119117809771E-2"/>
                  <c:y val="-9.2727126684010661E-2"/>
                </c:manualLayout>
              </c:layout>
              <c:tx>
                <c:rich>
                  <a:bodyPr/>
                  <a:lstStyle/>
                  <a:p>
                    <a:r>
                      <a:rPr lang="en-US"/>
                      <a:t>28,5 %</a:t>
                    </a:r>
                    <a:endParaRPr 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F2-4CC2-9694-995BA3C11E7E}"/>
                </c:ext>
              </c:extLst>
            </c:dLbl>
            <c:dLbl>
              <c:idx val="11"/>
              <c:tx>
                <c:rich>
                  <a:bodyPr/>
                  <a:lstStyle/>
                  <a:p>
                    <a:fld id="{5E27C790-7612-4598-93A1-537DC7733CBE}" type="VALUE">
                      <a:rPr lang="en-US" smtClean="0"/>
                      <a:pPr/>
                      <a:t>[VALEUR]</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CA-4720-BC80-C5F5D6528F92}"/>
                </c:ext>
              </c:extLst>
            </c:dLbl>
            <c:spPr>
              <a:noFill/>
              <a:ln>
                <a:noFill/>
              </a:ln>
              <a:effectLst/>
            </c:spPr>
            <c:txPr>
              <a:bodyPr/>
              <a:lstStyle/>
              <a:p>
                <a:pPr>
                  <a:defRPr sz="700"/>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Feuil1!$A$2:$A$13</c:f>
              <c:strCache>
                <c:ptCount val="12"/>
                <c:pt idx="0">
                  <c:v>2009-2010</c:v>
                </c:pt>
                <c:pt idx="1">
                  <c:v>2010-2011</c:v>
                </c:pt>
                <c:pt idx="2">
                  <c:v>2011-2012</c:v>
                </c:pt>
                <c:pt idx="3">
                  <c:v>2012-2013</c:v>
                </c:pt>
                <c:pt idx="4">
                  <c:v>2013-2014</c:v>
                </c:pt>
                <c:pt idx="5">
                  <c:v>2014-2015</c:v>
                </c:pt>
                <c:pt idx="6">
                  <c:v>2015-2016</c:v>
                </c:pt>
                <c:pt idx="7">
                  <c:v>2016-2017</c:v>
                </c:pt>
                <c:pt idx="8">
                  <c:v>2017-2018</c:v>
                </c:pt>
                <c:pt idx="9">
                  <c:v>2018-2019</c:v>
                </c:pt>
                <c:pt idx="10">
                  <c:v>2019-2020</c:v>
                </c:pt>
                <c:pt idx="11">
                  <c:v>2020-2021</c:v>
                </c:pt>
              </c:strCache>
            </c:strRef>
          </c:cat>
          <c:val>
            <c:numRef>
              <c:f>Feuil1!$B$2:$B$13</c:f>
              <c:numCache>
                <c:formatCode>General</c:formatCode>
                <c:ptCount val="12"/>
                <c:pt idx="0">
                  <c:v>34</c:v>
                </c:pt>
                <c:pt idx="1">
                  <c:v>32.1</c:v>
                </c:pt>
                <c:pt idx="2">
                  <c:v>31.7</c:v>
                </c:pt>
                <c:pt idx="3">
                  <c:v>31</c:v>
                </c:pt>
                <c:pt idx="4">
                  <c:v>29.8</c:v>
                </c:pt>
                <c:pt idx="5">
                  <c:v>23.1</c:v>
                </c:pt>
                <c:pt idx="6">
                  <c:v>29.3</c:v>
                </c:pt>
                <c:pt idx="7">
                  <c:v>33.5</c:v>
                </c:pt>
                <c:pt idx="8">
                  <c:v>32.1</c:v>
                </c:pt>
                <c:pt idx="9">
                  <c:v>30.5</c:v>
                </c:pt>
                <c:pt idx="10">
                  <c:v>28.5</c:v>
                </c:pt>
                <c:pt idx="11">
                  <c:v>34.6</c:v>
                </c:pt>
              </c:numCache>
            </c:numRef>
          </c:val>
          <c:smooth val="1"/>
          <c:extLst>
            <c:ext xmlns:c16="http://schemas.microsoft.com/office/drawing/2014/chart" uri="{C3380CC4-5D6E-409C-BE32-E72D297353CC}">
              <c16:uniqueId val="{00000009-F0D9-4317-B4D5-44AA8902FE4C}"/>
            </c:ext>
          </c:extLst>
        </c:ser>
        <c:dLbls>
          <c:showLegendKey val="0"/>
          <c:showVal val="0"/>
          <c:showCatName val="0"/>
          <c:showSerName val="0"/>
          <c:showPercent val="0"/>
          <c:showBubbleSize val="0"/>
        </c:dLbls>
        <c:marker val="1"/>
        <c:smooth val="0"/>
        <c:axId val="265652480"/>
        <c:axId val="264912896"/>
      </c:lineChart>
      <c:catAx>
        <c:axId val="265652480"/>
        <c:scaling>
          <c:orientation val="minMax"/>
        </c:scaling>
        <c:delete val="0"/>
        <c:axPos val="b"/>
        <c:numFmt formatCode="General" sourceLinked="0"/>
        <c:majorTickMark val="out"/>
        <c:minorTickMark val="none"/>
        <c:tickLblPos val="low"/>
        <c:txPr>
          <a:bodyPr rot="0" vert="horz" anchor="ctr" anchorCtr="0"/>
          <a:lstStyle/>
          <a:p>
            <a:pPr>
              <a:defRPr sz="800"/>
            </a:pPr>
            <a:endParaRPr lang="fr-FR"/>
          </a:p>
        </c:txPr>
        <c:crossAx val="264912896"/>
        <c:crosses val="autoZero"/>
        <c:auto val="1"/>
        <c:lblAlgn val="ctr"/>
        <c:lblOffset val="100"/>
        <c:tickLblSkip val="1"/>
        <c:noMultiLvlLbl val="0"/>
      </c:catAx>
      <c:valAx>
        <c:axId val="264912896"/>
        <c:scaling>
          <c:orientation val="minMax"/>
          <c:max val="40"/>
          <c:min val="0"/>
        </c:scaling>
        <c:delete val="1"/>
        <c:axPos val="l"/>
        <c:majorGridlines/>
        <c:numFmt formatCode="General" sourceLinked="0"/>
        <c:majorTickMark val="in"/>
        <c:minorTickMark val="none"/>
        <c:tickLblPos val="nextTo"/>
        <c:crossAx val="265652480"/>
        <c:crosses val="autoZero"/>
        <c:crossBetween val="midCat"/>
        <c:majorUnit val="10"/>
      </c:valAx>
    </c:plotArea>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v>Non-naïfs</c:v>
          </c:tx>
          <c:spPr>
            <a:ln w="19050" cap="rnd">
              <a:solidFill>
                <a:schemeClr val="accent1"/>
              </a:solidFill>
              <a:round/>
            </a:ln>
            <a:effectLst/>
          </c:spPr>
          <c:marker>
            <c:symbol val="none"/>
          </c:marker>
          <c:xVal>
            <c:numRef>
              <c:f>Feuil1!$M$8:$M$12</c:f>
            </c:numRef>
          </c:xVal>
          <c:yVal>
            <c:numRef>
              <c:f>Feuil1!$O$8:$O$12</c:f>
            </c:numRef>
          </c:yVal>
          <c:smooth val="1"/>
          <c:extLst>
            <c:ext xmlns:c16="http://schemas.microsoft.com/office/drawing/2014/chart" uri="{C3380CC4-5D6E-409C-BE32-E72D297353CC}">
              <c16:uniqueId val="{00000000-4FB0-4A65-9E6E-AC838F8CE64B}"/>
            </c:ext>
          </c:extLst>
        </c:ser>
        <c:ser>
          <c:idx val="1"/>
          <c:order val="1"/>
          <c:spPr>
            <a:ln w="19050" cap="rnd">
              <a:solidFill>
                <a:srgbClr val="F0C24D"/>
              </a:solidFill>
              <a:round/>
            </a:ln>
            <a:effectLst/>
          </c:spPr>
          <c:marker>
            <c:symbol val="none"/>
          </c:marker>
          <c:dPt>
            <c:idx val="1"/>
            <c:bubble3D val="0"/>
            <c:spPr>
              <a:ln w="19050" cap="rnd">
                <a:solidFill>
                  <a:srgbClr val="F28E40"/>
                </a:solidFill>
                <a:round/>
              </a:ln>
              <a:effectLst/>
            </c:spPr>
            <c:extLst>
              <c:ext xmlns:c16="http://schemas.microsoft.com/office/drawing/2014/chart" uri="{C3380CC4-5D6E-409C-BE32-E72D297353CC}">
                <c16:uniqueId val="{00000004-4FB0-4A65-9E6E-AC838F8CE64B}"/>
              </c:ext>
            </c:extLst>
          </c:dPt>
          <c:dPt>
            <c:idx val="2"/>
            <c:bubble3D val="0"/>
            <c:spPr>
              <a:ln w="19050" cap="rnd">
                <a:solidFill>
                  <a:srgbClr val="F28E40"/>
                </a:solidFill>
                <a:round/>
              </a:ln>
              <a:effectLst/>
            </c:spPr>
            <c:extLst>
              <c:ext xmlns:c16="http://schemas.microsoft.com/office/drawing/2014/chart" uri="{C3380CC4-5D6E-409C-BE32-E72D297353CC}">
                <c16:uniqueId val="{00000005-4FB0-4A65-9E6E-AC838F8CE64B}"/>
              </c:ext>
            </c:extLst>
          </c:dPt>
          <c:dPt>
            <c:idx val="3"/>
            <c:bubble3D val="0"/>
            <c:spPr>
              <a:ln w="19050" cap="rnd">
                <a:solidFill>
                  <a:srgbClr val="F28E40"/>
                </a:solidFill>
                <a:round/>
              </a:ln>
              <a:effectLst/>
            </c:spPr>
            <c:extLst>
              <c:ext xmlns:c16="http://schemas.microsoft.com/office/drawing/2014/chart" uri="{C3380CC4-5D6E-409C-BE32-E72D297353CC}">
                <c16:uniqueId val="{00000006-4FB0-4A65-9E6E-AC838F8CE64B}"/>
              </c:ext>
            </c:extLst>
          </c:dPt>
          <c:xVal>
            <c:numRef>
              <c:f>'Part (2)'!$M$1:$M$4</c:f>
              <c:numCache>
                <c:formatCode>General</c:formatCode>
                <c:ptCount val="4"/>
                <c:pt idx="0">
                  <c:v>0</c:v>
                </c:pt>
                <c:pt idx="1">
                  <c:v>0.29100000000000015</c:v>
                </c:pt>
                <c:pt idx="2">
                  <c:v>0.45</c:v>
                </c:pt>
                <c:pt idx="3">
                  <c:v>0.65000000000000036</c:v>
                </c:pt>
              </c:numCache>
            </c:numRef>
          </c:xVal>
          <c:yVal>
            <c:numRef>
              <c:f>'Part (2)'!$O$1:$O$4</c:f>
              <c:numCache>
                <c:formatCode>0.00</c:formatCode>
                <c:ptCount val="4"/>
                <c:pt idx="0">
                  <c:v>1.0483565620481234</c:v>
                </c:pt>
                <c:pt idx="1">
                  <c:v>1</c:v>
                </c:pt>
                <c:pt idx="2">
                  <c:v>0.97249174726166576</c:v>
                </c:pt>
                <c:pt idx="3">
                  <c:v>0.92369700801319599</c:v>
                </c:pt>
              </c:numCache>
            </c:numRef>
          </c:yVal>
          <c:smooth val="1"/>
          <c:extLst>
            <c:ext xmlns:c16="http://schemas.microsoft.com/office/drawing/2014/chart" uri="{C3380CC4-5D6E-409C-BE32-E72D297353CC}">
              <c16:uniqueId val="{00000001-4FB0-4A65-9E6E-AC838F8CE64B}"/>
            </c:ext>
          </c:extLst>
        </c:ser>
        <c:dLbls>
          <c:showLegendKey val="0"/>
          <c:showVal val="0"/>
          <c:showCatName val="0"/>
          <c:showSerName val="0"/>
          <c:showPercent val="0"/>
          <c:showBubbleSize val="0"/>
        </c:dLbls>
        <c:axId val="202849280"/>
        <c:axId val="202855552"/>
      </c:scatterChart>
      <c:scatterChart>
        <c:scatterStyle val="smoothMarker"/>
        <c:varyColors val="0"/>
        <c:ser>
          <c:idx val="2"/>
          <c:order val="2"/>
          <c:tx>
            <c:v>Situation actuelle</c:v>
          </c:tx>
          <c:spPr>
            <a:ln w="19050" cap="rnd">
              <a:noFill/>
              <a:round/>
            </a:ln>
            <a:effectLst/>
          </c:spPr>
          <c:marker>
            <c:symbol val="none"/>
          </c:marker>
          <c:dPt>
            <c:idx val="1"/>
            <c:marker>
              <c:symbol val="diamond"/>
              <c:size val="6"/>
              <c:spPr>
                <a:solidFill>
                  <a:schemeClr val="tx1"/>
                </a:solidFill>
                <a:ln w="9525">
                  <a:noFill/>
                </a:ln>
                <a:effectLst/>
              </c:spPr>
            </c:marker>
            <c:bubble3D val="0"/>
            <c:extLst>
              <c:ext xmlns:c16="http://schemas.microsoft.com/office/drawing/2014/chart" uri="{C3380CC4-5D6E-409C-BE32-E72D297353CC}">
                <c16:uniqueId val="{00000002-4FB0-4A65-9E6E-AC838F8CE64B}"/>
              </c:ext>
            </c:extLst>
          </c:dPt>
          <c:xVal>
            <c:numRef>
              <c:f>'Part (2)'!$M$1:$M$4</c:f>
              <c:numCache>
                <c:formatCode>General</c:formatCode>
                <c:ptCount val="4"/>
                <c:pt idx="0">
                  <c:v>0</c:v>
                </c:pt>
                <c:pt idx="1">
                  <c:v>0.29100000000000015</c:v>
                </c:pt>
                <c:pt idx="2">
                  <c:v>0.45</c:v>
                </c:pt>
                <c:pt idx="3">
                  <c:v>0.65000000000000036</c:v>
                </c:pt>
              </c:numCache>
            </c:numRef>
          </c:xVal>
          <c:yVal>
            <c:numRef>
              <c:f>'Part (2)'!$P$1:$P$4</c:f>
              <c:numCache>
                <c:formatCode>0.0</c:formatCode>
                <c:ptCount val="4"/>
                <c:pt idx="0">
                  <c:v>2.2104799999999885</c:v>
                </c:pt>
                <c:pt idx="1">
                  <c:v>0</c:v>
                </c:pt>
                <c:pt idx="2">
                  <c:v>-1.2574600000000082</c:v>
                </c:pt>
                <c:pt idx="3">
                  <c:v>-3.4879700000000127</c:v>
                </c:pt>
              </c:numCache>
            </c:numRef>
          </c:yVal>
          <c:smooth val="1"/>
          <c:extLst>
            <c:ext xmlns:c16="http://schemas.microsoft.com/office/drawing/2014/chart" uri="{C3380CC4-5D6E-409C-BE32-E72D297353CC}">
              <c16:uniqueId val="{00000003-4FB0-4A65-9E6E-AC838F8CE64B}"/>
            </c:ext>
          </c:extLst>
        </c:ser>
        <c:dLbls>
          <c:showLegendKey val="0"/>
          <c:showVal val="0"/>
          <c:showCatName val="0"/>
          <c:showSerName val="0"/>
          <c:showPercent val="0"/>
          <c:showBubbleSize val="0"/>
        </c:dLbls>
        <c:axId val="202871936"/>
        <c:axId val="202857472"/>
      </c:scatterChart>
      <c:valAx>
        <c:axId val="202849280"/>
        <c:scaling>
          <c:orientation val="minMax"/>
          <c:max val="0.65000000000000058"/>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700" b="1" i="0" u="none" strike="noStrike" kern="1200" baseline="0">
                    <a:solidFill>
                      <a:sysClr val="windowText" lastClr="000000"/>
                    </a:solidFill>
                    <a:latin typeface="+mj-lt"/>
                    <a:ea typeface="+mn-ea"/>
                    <a:cs typeface="+mn-cs"/>
                  </a:defRPr>
                </a:pPr>
                <a:r>
                  <a:rPr lang="fr-FR" b="1" dirty="0">
                    <a:latin typeface="+mj-lt"/>
                  </a:rPr>
                  <a:t>Taux de participation au dépistage</a:t>
                </a:r>
              </a:p>
            </c:rich>
          </c:tx>
          <c:layout>
            <c:manualLayout>
              <c:xMode val="edge"/>
              <c:yMode val="edge"/>
              <c:x val="0.3772116426278373"/>
              <c:y val="0.95043833424565249"/>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j-lt"/>
                <a:ea typeface="+mn-ea"/>
                <a:cs typeface="+mn-cs"/>
              </a:defRPr>
            </a:pPr>
            <a:endParaRPr lang="fr-FR"/>
          </a:p>
        </c:txPr>
        <c:crossAx val="202855552"/>
        <c:crosses val="autoZero"/>
        <c:crossBetween val="midCat"/>
        <c:majorUnit val="5.0000000000000024E-2"/>
      </c:valAx>
      <c:valAx>
        <c:axId val="202855552"/>
        <c:scaling>
          <c:orientation val="minMax"/>
          <c:max val="1.0649999999999993"/>
          <c:min val="0.91"/>
        </c:scaling>
        <c:delete val="0"/>
        <c:axPos val="l"/>
        <c:title>
          <c:tx>
            <c:rich>
              <a:bodyPr rot="-5400000" spcFirstLastPara="1" vertOverflow="ellipsis" vert="horz" wrap="square" anchor="ctr" anchorCtr="1"/>
              <a:lstStyle/>
              <a:p>
                <a:pPr>
                  <a:defRPr sz="700" b="1" i="0" u="none" strike="noStrike" kern="1200" baseline="0">
                    <a:solidFill>
                      <a:sysClr val="windowText" lastClr="000000"/>
                    </a:solidFill>
                    <a:latin typeface="+mj-lt"/>
                    <a:ea typeface="+mn-ea"/>
                    <a:cs typeface="+mn-cs"/>
                  </a:defRPr>
                </a:pPr>
                <a:r>
                  <a:rPr lang="fr-FR" b="1" dirty="0">
                    <a:latin typeface="+mj-lt"/>
                  </a:rPr>
                  <a:t>Incidence du CCR (% / situation actuelle)</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j-lt"/>
                <a:ea typeface="+mn-ea"/>
                <a:cs typeface="+mn-cs"/>
              </a:defRPr>
            </a:pPr>
            <a:endParaRPr lang="fr-FR"/>
          </a:p>
        </c:txPr>
        <c:crossAx val="202849280"/>
        <c:crosses val="autoZero"/>
        <c:crossBetween val="midCat"/>
      </c:valAx>
      <c:valAx>
        <c:axId val="20285747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mj-lt"/>
                    <a:ea typeface="+mn-ea"/>
                    <a:cs typeface="+mn-cs"/>
                  </a:defRPr>
                </a:pPr>
                <a:r>
                  <a:rPr lang="en-US" b="1" dirty="0">
                    <a:latin typeface="+mj-lt"/>
                  </a:rPr>
                  <a:t>Réduction de l'incidence du CCR (/1000 personnes)</a:t>
                </a:r>
              </a:p>
            </c:rich>
          </c:tx>
          <c:overlay val="0"/>
          <c:spPr>
            <a:noFill/>
            <a:ln>
              <a:noFill/>
            </a:ln>
            <a:effectLst/>
          </c:sp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j-lt"/>
                <a:ea typeface="+mn-ea"/>
                <a:cs typeface="+mn-cs"/>
              </a:defRPr>
            </a:pPr>
            <a:endParaRPr lang="fr-FR"/>
          </a:p>
        </c:txPr>
        <c:crossAx val="202871936"/>
        <c:crosses val="max"/>
        <c:crossBetween val="midCat"/>
      </c:valAx>
      <c:valAx>
        <c:axId val="202871936"/>
        <c:scaling>
          <c:orientation val="minMax"/>
        </c:scaling>
        <c:delete val="1"/>
        <c:axPos val="b"/>
        <c:numFmt formatCode="General" sourceLinked="1"/>
        <c:majorTickMark val="out"/>
        <c:minorTickMark val="none"/>
        <c:tickLblPos val="nextTo"/>
        <c:crossAx val="20285747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700">
          <a:solidFill>
            <a:sysClr val="windowText" lastClr="000000"/>
          </a:solidFill>
          <a:latin typeface="Century Gothic" panose="020B0502020202020204" pitchFamily="34" charset="0"/>
        </a:defRPr>
      </a:pPr>
      <a:endParaRPr lang="fr-FR"/>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rgbClr val="F8A900"/>
              </a:solidFill>
              <a:ln w="19050">
                <a:solidFill>
                  <a:schemeClr val="lt1"/>
                </a:solidFill>
              </a:ln>
              <a:effectLst/>
            </c:spPr>
            <c:extLst>
              <c:ext xmlns:c16="http://schemas.microsoft.com/office/drawing/2014/chart" uri="{C3380CC4-5D6E-409C-BE32-E72D297353CC}">
                <c16:uniqueId val="{00000001-BBF9-4419-A16D-95B3EE59FAD7}"/>
              </c:ext>
            </c:extLst>
          </c:dPt>
          <c:dPt>
            <c:idx val="1"/>
            <c:bubble3D val="0"/>
            <c:spPr>
              <a:solidFill>
                <a:srgbClr val="7F7F7F"/>
              </a:solidFill>
              <a:ln w="19050">
                <a:solidFill>
                  <a:schemeClr val="lt1"/>
                </a:solidFill>
              </a:ln>
              <a:effectLst/>
            </c:spPr>
            <c:extLst>
              <c:ext xmlns:c16="http://schemas.microsoft.com/office/drawing/2014/chart" uri="{C3380CC4-5D6E-409C-BE32-E72D297353CC}">
                <c16:uniqueId val="{00000003-BBF9-4419-A16D-95B3EE59FAD7}"/>
              </c:ext>
            </c:extLst>
          </c:dPt>
          <c:dPt>
            <c:idx val="2"/>
            <c:bubble3D val="0"/>
            <c:spPr>
              <a:solidFill>
                <a:srgbClr val="9BB2D7"/>
              </a:solidFill>
              <a:ln w="19050">
                <a:solidFill>
                  <a:schemeClr val="lt1"/>
                </a:solidFill>
              </a:ln>
              <a:effectLst/>
            </c:spPr>
            <c:extLst>
              <c:ext xmlns:c16="http://schemas.microsoft.com/office/drawing/2014/chart" uri="{C3380CC4-5D6E-409C-BE32-E72D297353CC}">
                <c16:uniqueId val="{00000005-BBF9-4419-A16D-95B3EE59FAD7}"/>
              </c:ext>
            </c:extLst>
          </c:dPt>
          <c:dPt>
            <c:idx val="3"/>
            <c:bubble3D val="0"/>
            <c:spPr>
              <a:solidFill>
                <a:srgbClr val="3E5FA9"/>
              </a:solidFill>
              <a:ln w="19050">
                <a:solidFill>
                  <a:schemeClr val="lt1"/>
                </a:solidFill>
              </a:ln>
              <a:effectLst/>
            </c:spPr>
            <c:extLst>
              <c:ext xmlns:c16="http://schemas.microsoft.com/office/drawing/2014/chart" uri="{C3380CC4-5D6E-409C-BE32-E72D297353CC}">
                <c16:uniqueId val="{00000007-BBF9-4419-A16D-95B3EE59FAD7}"/>
              </c:ext>
            </c:extLst>
          </c:dPt>
          <c:cat>
            <c:strRef>
              <c:f>Feuil1!$A$2:$A$5</c:f>
              <c:strCache>
                <c:ptCount val="4"/>
                <c:pt idx="0">
                  <c:v>Stade I</c:v>
                </c:pt>
                <c:pt idx="1">
                  <c:v>Stade II</c:v>
                </c:pt>
                <c:pt idx="2">
                  <c:v>Stade III</c:v>
                </c:pt>
                <c:pt idx="3">
                  <c:v>Stade IV</c:v>
                </c:pt>
              </c:strCache>
            </c:strRef>
          </c:cat>
          <c:val>
            <c:numRef>
              <c:f>Feuil1!$B$2:$B$5</c:f>
              <c:numCache>
                <c:formatCode>General</c:formatCode>
                <c:ptCount val="4"/>
                <c:pt idx="0">
                  <c:v>45.7</c:v>
                </c:pt>
                <c:pt idx="1">
                  <c:v>22.8</c:v>
                </c:pt>
                <c:pt idx="2">
                  <c:v>23</c:v>
                </c:pt>
                <c:pt idx="3">
                  <c:v>8.5</c:v>
                </c:pt>
              </c:numCache>
            </c:numRef>
          </c:val>
          <c:extLst>
            <c:ext xmlns:c16="http://schemas.microsoft.com/office/drawing/2014/chart" uri="{C3380CC4-5D6E-409C-BE32-E72D297353CC}">
              <c16:uniqueId val="{00000000-7828-4E83-B943-59C1D8BAB6B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0.35316</cdr:x>
      <cdr:y>0.13953</cdr:y>
    </cdr:from>
    <cdr:to>
      <cdr:x>0.53442</cdr:x>
      <cdr:y>0.27946</cdr:y>
    </cdr:to>
    <cdr:sp macro="" textlink="">
      <cdr:nvSpPr>
        <cdr:cNvPr id="2" name="Rectangle 1"/>
        <cdr:cNvSpPr/>
      </cdr:nvSpPr>
      <cdr:spPr>
        <a:xfrm xmlns:a="http://schemas.openxmlformats.org/drawingml/2006/main">
          <a:off x="2458596" y="368252"/>
          <a:ext cx="1261884"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defRPr sz="1200" b="0" i="0" u="none" strike="noStrike" kern="1200" baseline="0">
              <a:solidFill>
                <a:sysClr val="windowText" lastClr="000000"/>
              </a:solidFill>
              <a:latin typeface="+mn-lt"/>
              <a:ea typeface="+mn-ea"/>
              <a:cs typeface="+mn-cs"/>
            </a:defRPr>
          </a:pPr>
          <a:r>
            <a:rPr lang="fr-FR" sz="900" dirty="0"/>
            <a:t>Situation actuelle : </a:t>
          </a:r>
        </a:p>
        <a:p xmlns:a="http://schemas.openxmlformats.org/drawingml/2006/main">
          <a:pPr algn="ctr">
            <a:defRPr sz="1200" b="0" i="0" u="none" strike="noStrike" kern="1200" baseline="0">
              <a:solidFill>
                <a:sysClr val="windowText" lastClr="000000"/>
              </a:solidFill>
              <a:latin typeface="+mn-lt"/>
              <a:ea typeface="+mn-ea"/>
              <a:cs typeface="+mn-cs"/>
            </a:defRPr>
          </a:pPr>
          <a:r>
            <a:rPr lang="fr-FR" sz="900" dirty="0"/>
            <a:t>30 % de participation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21/09/2022</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402918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14</a:t>
            </a:fld>
            <a:endParaRPr lang="fr-FR" dirty="0"/>
          </a:p>
        </p:txBody>
      </p:sp>
    </p:spTree>
    <p:extLst>
      <p:ext uri="{BB962C8B-B14F-4D97-AF65-F5344CB8AC3E}">
        <p14:creationId xmlns:p14="http://schemas.microsoft.com/office/powerpoint/2010/main" val="374767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16</a:t>
            </a:fld>
            <a:endParaRPr lang="fr-FR" dirty="0"/>
          </a:p>
        </p:txBody>
      </p:sp>
    </p:spTree>
    <p:extLst>
      <p:ext uri="{BB962C8B-B14F-4D97-AF65-F5344CB8AC3E}">
        <p14:creationId xmlns:p14="http://schemas.microsoft.com/office/powerpoint/2010/main" val="103203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17</a:t>
            </a:fld>
            <a:endParaRPr lang="fr-FR" dirty="0"/>
          </a:p>
        </p:txBody>
      </p:sp>
    </p:spTree>
    <p:extLst>
      <p:ext uri="{BB962C8B-B14F-4D97-AF65-F5344CB8AC3E}">
        <p14:creationId xmlns:p14="http://schemas.microsoft.com/office/powerpoint/2010/main" val="1032037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18</a:t>
            </a:fld>
            <a:endParaRPr lang="fr-FR" dirty="0"/>
          </a:p>
        </p:txBody>
      </p:sp>
    </p:spTree>
    <p:extLst>
      <p:ext uri="{BB962C8B-B14F-4D97-AF65-F5344CB8AC3E}">
        <p14:creationId xmlns:p14="http://schemas.microsoft.com/office/powerpoint/2010/main" val="1131339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19</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20</a:t>
            </a:fld>
            <a:endParaRPr lang="fr-FR" dirty="0"/>
          </a:p>
        </p:txBody>
      </p:sp>
    </p:spTree>
    <p:extLst>
      <p:ext uri="{BB962C8B-B14F-4D97-AF65-F5344CB8AC3E}">
        <p14:creationId xmlns:p14="http://schemas.microsoft.com/office/powerpoint/2010/main" val="68596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22</a:t>
            </a:fld>
            <a:endParaRPr lang="fr-FR" dirty="0"/>
          </a:p>
        </p:txBody>
      </p:sp>
    </p:spTree>
    <p:extLst>
      <p:ext uri="{BB962C8B-B14F-4D97-AF65-F5344CB8AC3E}">
        <p14:creationId xmlns:p14="http://schemas.microsoft.com/office/powerpoint/2010/main" val="2981859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23</a:t>
            </a:fld>
            <a:endParaRPr lang="fr-FR" dirty="0"/>
          </a:p>
        </p:txBody>
      </p:sp>
    </p:spTree>
    <p:extLst>
      <p:ext uri="{BB962C8B-B14F-4D97-AF65-F5344CB8AC3E}">
        <p14:creationId xmlns:p14="http://schemas.microsoft.com/office/powerpoint/2010/main" val="234332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24</a:t>
            </a:fld>
            <a:endParaRPr lang="fr-FR" dirty="0"/>
          </a:p>
        </p:txBody>
      </p:sp>
    </p:spTree>
    <p:extLst>
      <p:ext uri="{BB962C8B-B14F-4D97-AF65-F5344CB8AC3E}">
        <p14:creationId xmlns:p14="http://schemas.microsoft.com/office/powerpoint/2010/main" val="17912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25</a:t>
            </a:fld>
            <a:endParaRPr lang="fr-FR" dirty="0"/>
          </a:p>
        </p:txBody>
      </p:sp>
    </p:spTree>
    <p:extLst>
      <p:ext uri="{BB962C8B-B14F-4D97-AF65-F5344CB8AC3E}">
        <p14:creationId xmlns:p14="http://schemas.microsoft.com/office/powerpoint/2010/main" val="25878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605078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26</a:t>
            </a:fld>
            <a:endParaRPr lang="fr-FR" dirty="0"/>
          </a:p>
        </p:txBody>
      </p:sp>
    </p:spTree>
    <p:extLst>
      <p:ext uri="{BB962C8B-B14F-4D97-AF65-F5344CB8AC3E}">
        <p14:creationId xmlns:p14="http://schemas.microsoft.com/office/powerpoint/2010/main" val="45631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27</a:t>
            </a:fld>
            <a:endParaRPr lang="fr-FR" dirty="0"/>
          </a:p>
        </p:txBody>
      </p:sp>
    </p:spTree>
    <p:extLst>
      <p:ext uri="{BB962C8B-B14F-4D97-AF65-F5344CB8AC3E}">
        <p14:creationId xmlns:p14="http://schemas.microsoft.com/office/powerpoint/2010/main" val="3815538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28</a:t>
            </a:fld>
            <a:endParaRPr lang="fr-FR" dirty="0"/>
          </a:p>
        </p:txBody>
      </p:sp>
    </p:spTree>
    <p:extLst>
      <p:ext uri="{BB962C8B-B14F-4D97-AF65-F5344CB8AC3E}">
        <p14:creationId xmlns:p14="http://schemas.microsoft.com/office/powerpoint/2010/main" val="2979863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29</a:t>
            </a:fld>
            <a:endParaRPr lang="fr-FR" dirty="0"/>
          </a:p>
        </p:txBody>
      </p:sp>
    </p:spTree>
    <p:extLst>
      <p:ext uri="{BB962C8B-B14F-4D97-AF65-F5344CB8AC3E}">
        <p14:creationId xmlns:p14="http://schemas.microsoft.com/office/powerpoint/2010/main" val="1752628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30</a:t>
            </a:fld>
            <a:endParaRPr lang="fr-FR" dirty="0"/>
          </a:p>
        </p:txBody>
      </p:sp>
    </p:spTree>
    <p:extLst>
      <p:ext uri="{BB962C8B-B14F-4D97-AF65-F5344CB8AC3E}">
        <p14:creationId xmlns:p14="http://schemas.microsoft.com/office/powerpoint/2010/main" val="43091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32</a:t>
            </a:fld>
            <a:endParaRPr lang="fr-FR" dirty="0"/>
          </a:p>
        </p:txBody>
      </p:sp>
    </p:spTree>
    <p:extLst>
      <p:ext uri="{BB962C8B-B14F-4D97-AF65-F5344CB8AC3E}">
        <p14:creationId xmlns:p14="http://schemas.microsoft.com/office/powerpoint/2010/main" val="39927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b="1" u="sng"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33</a:t>
            </a:fld>
            <a:endParaRPr lang="fr-FR" dirty="0"/>
          </a:p>
        </p:txBody>
      </p:sp>
    </p:spTree>
    <p:extLst>
      <p:ext uri="{BB962C8B-B14F-4D97-AF65-F5344CB8AC3E}">
        <p14:creationId xmlns:p14="http://schemas.microsoft.com/office/powerpoint/2010/main" val="3725858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35</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36</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37</a:t>
            </a:fld>
            <a:endParaRPr lang="fr-FR" dirty="0"/>
          </a:p>
        </p:txBody>
      </p:sp>
    </p:spTree>
    <p:extLst>
      <p:ext uri="{BB962C8B-B14F-4D97-AF65-F5344CB8AC3E}">
        <p14:creationId xmlns:p14="http://schemas.microsoft.com/office/powerpoint/2010/main" val="389657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b="1" i="1"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a:t>
            </a:fld>
            <a:endParaRPr lang="fr-FR" dirty="0"/>
          </a:p>
        </p:txBody>
      </p:sp>
    </p:spTree>
    <p:extLst>
      <p:ext uri="{BB962C8B-B14F-4D97-AF65-F5344CB8AC3E}">
        <p14:creationId xmlns:p14="http://schemas.microsoft.com/office/powerpoint/2010/main" val="3814683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38</a:t>
            </a:fld>
            <a:endParaRPr lang="fr-FR" dirty="0"/>
          </a:p>
        </p:txBody>
      </p:sp>
    </p:spTree>
    <p:extLst>
      <p:ext uri="{BB962C8B-B14F-4D97-AF65-F5344CB8AC3E}">
        <p14:creationId xmlns:p14="http://schemas.microsoft.com/office/powerpoint/2010/main" val="781090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39</a:t>
            </a:fld>
            <a:endParaRPr lang="fr-FR" dirty="0"/>
          </a:p>
        </p:txBody>
      </p:sp>
    </p:spTree>
    <p:extLst>
      <p:ext uri="{BB962C8B-B14F-4D97-AF65-F5344CB8AC3E}">
        <p14:creationId xmlns:p14="http://schemas.microsoft.com/office/powerpoint/2010/main" val="2215062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41</a:t>
            </a:fld>
            <a:endParaRPr lang="fr-FR" dirty="0"/>
          </a:p>
        </p:txBody>
      </p:sp>
    </p:spTree>
    <p:extLst>
      <p:ext uri="{BB962C8B-B14F-4D97-AF65-F5344CB8AC3E}">
        <p14:creationId xmlns:p14="http://schemas.microsoft.com/office/powerpoint/2010/main" val="1806382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42</a:t>
            </a:fld>
            <a:endParaRPr lang="fr-FR" dirty="0"/>
          </a:p>
        </p:txBody>
      </p:sp>
    </p:spTree>
    <p:extLst>
      <p:ext uri="{BB962C8B-B14F-4D97-AF65-F5344CB8AC3E}">
        <p14:creationId xmlns:p14="http://schemas.microsoft.com/office/powerpoint/2010/main" val="286246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44</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45</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46</a:t>
            </a:fld>
            <a:endParaRPr lang="fr-FR" dirty="0"/>
          </a:p>
        </p:txBody>
      </p:sp>
    </p:spTree>
    <p:extLst>
      <p:ext uri="{BB962C8B-B14F-4D97-AF65-F5344CB8AC3E}">
        <p14:creationId xmlns:p14="http://schemas.microsoft.com/office/powerpoint/2010/main" val="421478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47</a:t>
            </a:fld>
            <a:endParaRPr lang="fr-FR" dirty="0"/>
          </a:p>
        </p:txBody>
      </p:sp>
    </p:spTree>
    <p:extLst>
      <p:ext uri="{BB962C8B-B14F-4D97-AF65-F5344CB8AC3E}">
        <p14:creationId xmlns:p14="http://schemas.microsoft.com/office/powerpoint/2010/main" val="3034709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48</a:t>
            </a:fld>
            <a:endParaRPr lang="fr-FR" dirty="0"/>
          </a:p>
        </p:txBody>
      </p:sp>
    </p:spTree>
    <p:extLst>
      <p:ext uri="{BB962C8B-B14F-4D97-AF65-F5344CB8AC3E}">
        <p14:creationId xmlns:p14="http://schemas.microsoft.com/office/powerpoint/2010/main" val="476740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49</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7</a:t>
            </a:fld>
            <a:endParaRPr lang="fr-FR" dirty="0"/>
          </a:p>
        </p:txBody>
      </p:sp>
    </p:spTree>
    <p:extLst>
      <p:ext uri="{BB962C8B-B14F-4D97-AF65-F5344CB8AC3E}">
        <p14:creationId xmlns:p14="http://schemas.microsoft.com/office/powerpoint/2010/main" val="749066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50</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51</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52</a:t>
            </a:fld>
            <a:endParaRPr lang="fr-FR" dirty="0"/>
          </a:p>
        </p:txBody>
      </p:sp>
    </p:spTree>
    <p:extLst>
      <p:ext uri="{BB962C8B-B14F-4D97-AF65-F5344CB8AC3E}">
        <p14:creationId xmlns:p14="http://schemas.microsoft.com/office/powerpoint/2010/main" val="3556095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r>
              <a:rPr lang="fr-FR" dirty="0"/>
              <a:t>ALM</a:t>
            </a:r>
            <a:r>
              <a:rPr lang="fr-FR" baseline="0" dirty="0"/>
              <a:t> : vu</a:t>
            </a: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53</a:t>
            </a:fld>
            <a:endParaRPr lang="fr-FR" dirty="0"/>
          </a:p>
        </p:txBody>
      </p:sp>
    </p:spTree>
    <p:extLst>
      <p:ext uri="{BB962C8B-B14F-4D97-AF65-F5344CB8AC3E}">
        <p14:creationId xmlns:p14="http://schemas.microsoft.com/office/powerpoint/2010/main" val="3736591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54</a:t>
            </a:fld>
            <a:endParaRPr lang="fr-FR" dirty="0"/>
          </a:p>
        </p:txBody>
      </p:sp>
    </p:spTree>
    <p:extLst>
      <p:ext uri="{BB962C8B-B14F-4D97-AF65-F5344CB8AC3E}">
        <p14:creationId xmlns:p14="http://schemas.microsoft.com/office/powerpoint/2010/main" val="2807172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55</a:t>
            </a:fld>
            <a:endParaRPr lang="fr-FR" dirty="0"/>
          </a:p>
        </p:txBody>
      </p:sp>
    </p:spTree>
    <p:extLst>
      <p:ext uri="{BB962C8B-B14F-4D97-AF65-F5344CB8AC3E}">
        <p14:creationId xmlns:p14="http://schemas.microsoft.com/office/powerpoint/2010/main" val="807769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56</a:t>
            </a:fld>
            <a:endParaRPr lang="fr-FR"/>
          </a:p>
        </p:txBody>
      </p:sp>
    </p:spTree>
    <p:extLst>
      <p:ext uri="{BB962C8B-B14F-4D97-AF65-F5344CB8AC3E}">
        <p14:creationId xmlns:p14="http://schemas.microsoft.com/office/powerpoint/2010/main" val="185247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Préaffranchie et l’adresse du laboratoire analyseur du test est inscrite en fonction de la zone géographique</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57</a:t>
            </a:fld>
            <a:endParaRPr lang="fr-FR"/>
          </a:p>
        </p:txBody>
      </p:sp>
    </p:spTree>
    <p:extLst>
      <p:ext uri="{BB962C8B-B14F-4D97-AF65-F5344CB8AC3E}">
        <p14:creationId xmlns:p14="http://schemas.microsoft.com/office/powerpoint/2010/main" val="185247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58</a:t>
            </a:fld>
            <a:endParaRPr lang="fr-FR" dirty="0"/>
          </a:p>
        </p:txBody>
      </p:sp>
    </p:spTree>
    <p:extLst>
      <p:ext uri="{BB962C8B-B14F-4D97-AF65-F5344CB8AC3E}">
        <p14:creationId xmlns:p14="http://schemas.microsoft.com/office/powerpoint/2010/main" val="2799530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60</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8</a:t>
            </a:fld>
            <a:endParaRPr lang="fr-FR" dirty="0"/>
          </a:p>
        </p:txBody>
      </p:sp>
    </p:spTree>
    <p:extLst>
      <p:ext uri="{BB962C8B-B14F-4D97-AF65-F5344CB8AC3E}">
        <p14:creationId xmlns:p14="http://schemas.microsoft.com/office/powerpoint/2010/main" val="487096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61</a:t>
            </a:fld>
            <a:endParaRPr lang="fr-FR" dirty="0"/>
          </a:p>
        </p:txBody>
      </p:sp>
    </p:spTree>
    <p:extLst>
      <p:ext uri="{BB962C8B-B14F-4D97-AF65-F5344CB8AC3E}">
        <p14:creationId xmlns:p14="http://schemas.microsoft.com/office/powerpoint/2010/main" val="185247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solidFill>
                  <a:prstClr val="black"/>
                </a:solidFill>
              </a:rPr>
              <a:pPr/>
              <a:t>63</a:t>
            </a:fld>
            <a:endParaRPr lang="fr-FR" dirty="0">
              <a:solidFill>
                <a:prstClr val="black"/>
              </a:solidFill>
            </a:endParaRPr>
          </a:p>
        </p:txBody>
      </p:sp>
    </p:spTree>
    <p:extLst>
      <p:ext uri="{BB962C8B-B14F-4D97-AF65-F5344CB8AC3E}">
        <p14:creationId xmlns:p14="http://schemas.microsoft.com/office/powerpoint/2010/main" val="2916282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solidFill>
                  <a:prstClr val="black"/>
                </a:solidFill>
              </a:rPr>
              <a:pPr/>
              <a:t>64</a:t>
            </a:fld>
            <a:endParaRPr lang="fr-FR" dirty="0">
              <a:solidFill>
                <a:prstClr val="black"/>
              </a:solidFill>
            </a:endParaRPr>
          </a:p>
        </p:txBody>
      </p:sp>
    </p:spTree>
    <p:extLst>
      <p:ext uri="{BB962C8B-B14F-4D97-AF65-F5344CB8AC3E}">
        <p14:creationId xmlns:p14="http://schemas.microsoft.com/office/powerpoint/2010/main" val="4162017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solidFill>
                  <a:prstClr val="black"/>
                </a:solidFill>
              </a:rPr>
              <a:pPr/>
              <a:t>65</a:t>
            </a:fld>
            <a:endParaRPr lang="fr-FR" dirty="0">
              <a:solidFill>
                <a:prstClr val="black"/>
              </a:solidFill>
            </a:endParaRPr>
          </a:p>
        </p:txBody>
      </p:sp>
    </p:spTree>
    <p:extLst>
      <p:ext uri="{BB962C8B-B14F-4D97-AF65-F5344CB8AC3E}">
        <p14:creationId xmlns:p14="http://schemas.microsoft.com/office/powerpoint/2010/main" val="3047309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66</a:t>
            </a:fld>
            <a:endParaRPr lang="fr-FR" dirty="0"/>
          </a:p>
        </p:txBody>
      </p:sp>
    </p:spTree>
    <p:extLst>
      <p:ext uri="{BB962C8B-B14F-4D97-AF65-F5344CB8AC3E}">
        <p14:creationId xmlns:p14="http://schemas.microsoft.com/office/powerpoint/2010/main" val="602035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67</a:t>
            </a:fld>
            <a:endParaRPr lang="fr-FR" dirty="0"/>
          </a:p>
        </p:txBody>
      </p:sp>
    </p:spTree>
    <p:extLst>
      <p:ext uri="{BB962C8B-B14F-4D97-AF65-F5344CB8AC3E}">
        <p14:creationId xmlns:p14="http://schemas.microsoft.com/office/powerpoint/2010/main" val="2716900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68</a:t>
            </a:fld>
            <a:endParaRPr lang="fr-FR" dirty="0"/>
          </a:p>
        </p:txBody>
      </p:sp>
    </p:spTree>
    <p:extLst>
      <p:ext uri="{BB962C8B-B14F-4D97-AF65-F5344CB8AC3E}">
        <p14:creationId xmlns:p14="http://schemas.microsoft.com/office/powerpoint/2010/main" val="3353866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69</a:t>
            </a:fld>
            <a:endParaRPr lang="fr-FR" dirty="0"/>
          </a:p>
        </p:txBody>
      </p:sp>
    </p:spTree>
    <p:extLst>
      <p:ext uri="{BB962C8B-B14F-4D97-AF65-F5344CB8AC3E}">
        <p14:creationId xmlns:p14="http://schemas.microsoft.com/office/powerpoint/2010/main" val="2016995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70</a:t>
            </a:fld>
            <a:endParaRPr lang="fr-FR" dirty="0"/>
          </a:p>
        </p:txBody>
      </p:sp>
    </p:spTree>
    <p:extLst>
      <p:ext uri="{BB962C8B-B14F-4D97-AF65-F5344CB8AC3E}">
        <p14:creationId xmlns:p14="http://schemas.microsoft.com/office/powerpoint/2010/main" val="88926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71</a:t>
            </a:fld>
            <a:endParaRPr lang="fr-FR" dirty="0"/>
          </a:p>
        </p:txBody>
      </p:sp>
    </p:spTree>
    <p:extLst>
      <p:ext uri="{BB962C8B-B14F-4D97-AF65-F5344CB8AC3E}">
        <p14:creationId xmlns:p14="http://schemas.microsoft.com/office/powerpoint/2010/main" val="8892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9</a:t>
            </a:fld>
            <a:endParaRPr lang="fr-FR" dirty="0"/>
          </a:p>
        </p:txBody>
      </p:sp>
    </p:spTree>
    <p:extLst>
      <p:ext uri="{BB962C8B-B14F-4D97-AF65-F5344CB8AC3E}">
        <p14:creationId xmlns:p14="http://schemas.microsoft.com/office/powerpoint/2010/main" val="366829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72</a:t>
            </a:fld>
            <a:endParaRPr lang="fr-FR" dirty="0"/>
          </a:p>
        </p:txBody>
      </p:sp>
    </p:spTree>
    <p:extLst>
      <p:ext uri="{BB962C8B-B14F-4D97-AF65-F5344CB8AC3E}">
        <p14:creationId xmlns:p14="http://schemas.microsoft.com/office/powerpoint/2010/main" val="371692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10</a:t>
            </a:fld>
            <a:endParaRPr lang="fr-FR" dirty="0"/>
          </a:p>
        </p:txBody>
      </p:sp>
    </p:spTree>
    <p:extLst>
      <p:ext uri="{BB962C8B-B14F-4D97-AF65-F5344CB8AC3E}">
        <p14:creationId xmlns:p14="http://schemas.microsoft.com/office/powerpoint/2010/main" val="338333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11</a:t>
            </a:fld>
            <a:endParaRPr lang="fr-FR" dirty="0"/>
          </a:p>
        </p:txBody>
      </p:sp>
    </p:spTree>
    <p:extLst>
      <p:ext uri="{BB962C8B-B14F-4D97-AF65-F5344CB8AC3E}">
        <p14:creationId xmlns:p14="http://schemas.microsoft.com/office/powerpoint/2010/main" val="273196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3863" y="1243013"/>
            <a:ext cx="5949950" cy="33480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F56760-FF48-9249-BA85-CD1454ED6A72}" type="slidenum">
              <a:rPr lang="fr-FR" smtClean="0"/>
              <a:pPr/>
              <a:t>13</a:t>
            </a:fld>
            <a:endParaRPr lang="fr-FR" dirty="0"/>
          </a:p>
        </p:txBody>
      </p:sp>
    </p:spTree>
    <p:extLst>
      <p:ext uri="{BB962C8B-B14F-4D97-AF65-F5344CB8AC3E}">
        <p14:creationId xmlns:p14="http://schemas.microsoft.com/office/powerpoint/2010/main" val="4272844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dirty="0"/>
              <a:t>XX/XX/XXXX</a:t>
            </a:r>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pic>
        <p:nvPicPr>
          <p:cNvPr id="3" name="Image 2">
            <a:extLst>
              <a:ext uri="{FF2B5EF4-FFF2-40B4-BE49-F238E27FC236}">
                <a16:creationId xmlns:a16="http://schemas.microsoft.com/office/drawing/2014/main" id="{90CB47B7-442B-466E-A0D1-E03A12EBB9AB}"/>
              </a:ext>
            </a:extLst>
          </p:cNvPr>
          <p:cNvPicPr>
            <a:picLocks noChangeAspect="1"/>
          </p:cNvPicPr>
          <p:nvPr userDrawn="1"/>
        </p:nvPicPr>
        <p:blipFill>
          <a:blip r:embed="rId3"/>
          <a:stretch>
            <a:fillRect/>
          </a:stretch>
        </p:blipFill>
        <p:spPr>
          <a:xfrm>
            <a:off x="6732000" y="743181"/>
            <a:ext cx="1692000" cy="834437"/>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e courant">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035246-984E-8C48-A53F-E40F051AD9B5}"/>
              </a:ext>
            </a:extLst>
          </p:cNvPr>
          <p:cNvSpPr/>
          <p:nvPr userDrawn="1"/>
        </p:nvSpPr>
        <p:spPr>
          <a:xfrm>
            <a:off x="182881" y="206735"/>
            <a:ext cx="8746434" cy="474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itre 15">
            <a:extLst>
              <a:ext uri="{FF2B5EF4-FFF2-40B4-BE49-F238E27FC236}">
                <a16:creationId xmlns:a16="http://schemas.microsoft.com/office/drawing/2014/main" id="{FBE7AB02-01EC-3941-8D09-7EF11157C18A}"/>
              </a:ext>
            </a:extLst>
          </p:cNvPr>
          <p:cNvSpPr>
            <a:spLocks noGrp="1"/>
          </p:cNvSpPr>
          <p:nvPr>
            <p:ph type="title"/>
          </p:nvPr>
        </p:nvSpPr>
        <p:spPr>
          <a:xfrm>
            <a:off x="771276" y="663480"/>
            <a:ext cx="8032448" cy="472145"/>
          </a:xfrm>
        </p:spPr>
        <p:txBody>
          <a:bodyPr anchor="t"/>
          <a:lstStyle>
            <a:lvl1pPr>
              <a:defRPr spc="50" baseline="0">
                <a:solidFill>
                  <a:schemeClr val="accent1"/>
                </a:solidFill>
              </a:defRPr>
            </a:lvl1pPr>
          </a:lstStyle>
          <a:p>
            <a:r>
              <a:rPr lang="fr-FR" dirty="0"/>
              <a:t>Modifiez le style du titre</a:t>
            </a:r>
          </a:p>
        </p:txBody>
      </p:sp>
      <p:sp>
        <p:nvSpPr>
          <p:cNvPr id="3" name="Espace réservé du texte 2">
            <a:extLst>
              <a:ext uri="{FF2B5EF4-FFF2-40B4-BE49-F238E27FC236}">
                <a16:creationId xmlns:a16="http://schemas.microsoft.com/office/drawing/2014/main" id="{7EBAC845-2B7B-5347-A832-48B2F9424AAB}"/>
              </a:ext>
            </a:extLst>
          </p:cNvPr>
          <p:cNvSpPr>
            <a:spLocks noGrp="1"/>
          </p:cNvSpPr>
          <p:nvPr>
            <p:ph type="body" sz="quarter" idx="13"/>
          </p:nvPr>
        </p:nvSpPr>
        <p:spPr>
          <a:xfrm>
            <a:off x="771277" y="1373839"/>
            <a:ext cx="7669645" cy="3309326"/>
          </a:xfrm>
        </p:spPr>
        <p:txBody>
          <a:bodyPr/>
          <a:lstStyle>
            <a:lvl1pPr>
              <a:defRPr sz="1500"/>
            </a:lvl1pPr>
            <a:lvl2pPr>
              <a:defRPr>
                <a:solidFill>
                  <a:schemeClr val="tx2"/>
                </a:solidFill>
              </a:defRPr>
            </a:lvl2pPr>
            <a:lvl3pPr>
              <a:buClr>
                <a:schemeClr val="tx2"/>
              </a:buClr>
              <a:defRPr/>
            </a:lvl3pPr>
            <a:lvl4pPr>
              <a:buClr>
                <a:schemeClr val="tx2"/>
              </a:buClr>
              <a:defRPr/>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3CD6D019-131E-EB42-A5C9-E564B93D98AE}"/>
              </a:ext>
            </a:extLst>
          </p:cNvPr>
          <p:cNvSpPr>
            <a:spLocks noGrp="1"/>
          </p:cNvSpPr>
          <p:nvPr>
            <p:ph type="dt" sz="half" idx="14"/>
          </p:nvPr>
        </p:nvSpPr>
        <p:spPr/>
        <p:txBody>
          <a:bodyPr/>
          <a:lstStyle/>
          <a:p>
            <a:fld id="{9945A49F-858A-CC47-8747-E49ABFF8BFB7}" type="datetime4">
              <a:rPr lang="fr-FR" smtClean="0"/>
              <a:pPr/>
              <a:t>21 septembre 2022</a:t>
            </a:fld>
            <a:endParaRPr lang="fr-FR" dirty="0"/>
          </a:p>
        </p:txBody>
      </p:sp>
      <p:sp>
        <p:nvSpPr>
          <p:cNvPr id="6" name="Espace réservé du pied de page 5">
            <a:extLst>
              <a:ext uri="{FF2B5EF4-FFF2-40B4-BE49-F238E27FC236}">
                <a16:creationId xmlns:a16="http://schemas.microsoft.com/office/drawing/2014/main" id="{BF468329-0247-614A-84F3-2D893826A139}"/>
              </a:ext>
            </a:extLst>
          </p:cNvPr>
          <p:cNvSpPr>
            <a:spLocks noGrp="1"/>
          </p:cNvSpPr>
          <p:nvPr>
            <p:ph type="ftr" sz="quarter" idx="15"/>
          </p:nvPr>
        </p:nvSpPr>
        <p:spPr/>
        <p:txBody>
          <a:bodyPr/>
          <a:lstStyle/>
          <a:p>
            <a:r>
              <a:rPr lang="fr-FR" dirty="0"/>
              <a:t>DÉPISTAGE DU CANCER DU COL DE L'UTÉRUS</a:t>
            </a:r>
          </a:p>
        </p:txBody>
      </p:sp>
      <p:sp>
        <p:nvSpPr>
          <p:cNvPr id="7" name="Espace réservé du numéro de diapositive 6">
            <a:extLst>
              <a:ext uri="{FF2B5EF4-FFF2-40B4-BE49-F238E27FC236}">
                <a16:creationId xmlns:a16="http://schemas.microsoft.com/office/drawing/2014/main" id="{1F13396B-FFE9-F140-8D7A-77C4CA4D0C31}"/>
              </a:ext>
            </a:extLst>
          </p:cNvPr>
          <p:cNvSpPr>
            <a:spLocks noGrp="1"/>
          </p:cNvSpPr>
          <p:nvPr>
            <p:ph type="sldNum" sz="quarter" idx="16"/>
          </p:nvPr>
        </p:nvSpPr>
        <p:spPr/>
        <p:txBody>
          <a:bodyPr/>
          <a:lstStyle/>
          <a:p>
            <a:fld id="{2684EA46-63B8-F44C-953D-BF4FA9E68CB3}" type="slidenum">
              <a:rPr lang="fr-FR" smtClean="0"/>
              <a:pPr/>
              <a:t>‹N°›</a:t>
            </a:fld>
            <a:endParaRPr lang="fr-FR" dirty="0"/>
          </a:p>
        </p:txBody>
      </p:sp>
      <p:pic>
        <p:nvPicPr>
          <p:cNvPr id="18" name="Image 17">
            <a:extLst>
              <a:ext uri="{FF2B5EF4-FFF2-40B4-BE49-F238E27FC236}">
                <a16:creationId xmlns:a16="http://schemas.microsoft.com/office/drawing/2014/main" id="{7278AFE4-2918-0E49-9FFD-D5BB4C9EE3F6}"/>
              </a:ext>
            </a:extLst>
          </p:cNvPr>
          <p:cNvPicPr>
            <a:picLocks noChangeAspect="1"/>
          </p:cNvPicPr>
          <p:nvPr userDrawn="1"/>
        </p:nvPicPr>
        <p:blipFill rotWithShape="1">
          <a:blip r:embed="rId2"/>
          <a:srcRect l="-15464" t="-20176" r="-18484" b="-13296"/>
          <a:stretch/>
        </p:blipFill>
        <p:spPr>
          <a:xfrm>
            <a:off x="4174637" y="4570836"/>
            <a:ext cx="756138" cy="371579"/>
          </a:xfrm>
          <a:prstGeom prst="rect">
            <a:avLst/>
          </a:prstGeom>
          <a:solidFill>
            <a:schemeClr val="bg1"/>
          </a:solidFill>
        </p:spPr>
      </p:pic>
      <p:sp>
        <p:nvSpPr>
          <p:cNvPr id="19" name="Espace réservé du texte 18">
            <a:extLst>
              <a:ext uri="{FF2B5EF4-FFF2-40B4-BE49-F238E27FC236}">
                <a16:creationId xmlns:a16="http://schemas.microsoft.com/office/drawing/2014/main" id="{6D713E99-C0AC-4D4E-8896-C3F314F01B67}"/>
              </a:ext>
            </a:extLst>
          </p:cNvPr>
          <p:cNvSpPr>
            <a:spLocks noGrp="1"/>
          </p:cNvSpPr>
          <p:nvPr>
            <p:ph type="body" sz="quarter" idx="17" hasCustomPrompt="1"/>
          </p:nvPr>
        </p:nvSpPr>
        <p:spPr>
          <a:xfrm>
            <a:off x="771277" y="0"/>
            <a:ext cx="500932" cy="495719"/>
          </a:xfrm>
          <a:solidFill>
            <a:schemeClr val="accent1"/>
          </a:solidFill>
        </p:spPr>
        <p:txBody>
          <a:bodyPr bIns="36000" anchor="b"/>
          <a:lstStyle>
            <a:lvl1pPr algn="ctr">
              <a:defRPr sz="700" b="1">
                <a:solidFill>
                  <a:schemeClr val="bg1"/>
                </a:solidFill>
              </a:defRPr>
            </a:lvl1pPr>
          </a:lstStyle>
          <a:p>
            <a:pPr lvl="0"/>
            <a:r>
              <a:rPr lang="fr-FR" dirty="0"/>
              <a:t>partie 00</a:t>
            </a:r>
          </a:p>
        </p:txBody>
      </p:sp>
    </p:spTree>
    <p:extLst>
      <p:ext uri="{BB962C8B-B14F-4D97-AF65-F5344CB8AC3E}">
        <p14:creationId xmlns:p14="http://schemas.microsoft.com/office/powerpoint/2010/main" val="303357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rande parti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D574B3-3A52-1547-9783-77B56F67FA59}"/>
              </a:ext>
            </a:extLst>
          </p:cNvPr>
          <p:cNvSpPr/>
          <p:nvPr userDrawn="1"/>
        </p:nvSpPr>
        <p:spPr>
          <a:xfrm>
            <a:off x="182881" y="206735"/>
            <a:ext cx="8746434" cy="47267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p:cNvSpPr>
            <a:spLocks noGrp="1"/>
          </p:cNvSpPr>
          <p:nvPr>
            <p:ph type="title" hasCustomPrompt="1"/>
          </p:nvPr>
        </p:nvSpPr>
        <p:spPr>
          <a:xfrm>
            <a:off x="578887" y="1449736"/>
            <a:ext cx="876203" cy="1114902"/>
          </a:xfrm>
          <a:noFill/>
        </p:spPr>
        <p:txBody>
          <a:bodyPr wrap="square" lIns="72000" tIns="72000" rIns="72000" bIns="72000" anchor="ctr">
            <a:spAutoFit/>
          </a:bodyPr>
          <a:lstStyle>
            <a:lvl1pPr algn="ctr">
              <a:defRPr sz="7000">
                <a:solidFill>
                  <a:schemeClr val="accent1"/>
                </a:solidFill>
              </a:defRPr>
            </a:lvl1pPr>
          </a:lstStyle>
          <a:p>
            <a:r>
              <a:rPr lang="fr-FR" dirty="0"/>
              <a:t>0</a:t>
            </a:r>
            <a:endParaRPr lang="en-US" dirty="0"/>
          </a:p>
        </p:txBody>
      </p:sp>
      <p:sp>
        <p:nvSpPr>
          <p:cNvPr id="3" name="Text Placeholder 2"/>
          <p:cNvSpPr>
            <a:spLocks noGrp="1"/>
          </p:cNvSpPr>
          <p:nvPr>
            <p:ph type="body" idx="1"/>
          </p:nvPr>
        </p:nvSpPr>
        <p:spPr>
          <a:xfrm>
            <a:off x="771278" y="2317558"/>
            <a:ext cx="7546747" cy="1690917"/>
          </a:xfrm>
        </p:spPr>
        <p:txBody>
          <a:bodyPr>
            <a:noAutofit/>
          </a:bodyPr>
          <a:lstStyle>
            <a:lvl1pPr marL="0" indent="0" algn="l">
              <a:buNone/>
              <a:defRPr sz="3200" b="1"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a:t>
            </a:r>
          </a:p>
        </p:txBody>
      </p:sp>
      <p:sp>
        <p:nvSpPr>
          <p:cNvPr id="13" name="Rectangle 12">
            <a:extLst>
              <a:ext uri="{FF2B5EF4-FFF2-40B4-BE49-F238E27FC236}">
                <a16:creationId xmlns:a16="http://schemas.microsoft.com/office/drawing/2014/main" id="{96C1DB41-2763-CC4D-B493-E99BF5697C33}"/>
              </a:ext>
            </a:extLst>
          </p:cNvPr>
          <p:cNvSpPr/>
          <p:nvPr userDrawn="1"/>
        </p:nvSpPr>
        <p:spPr>
          <a:xfrm>
            <a:off x="771276" y="-1"/>
            <a:ext cx="500932" cy="1548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627285686"/>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e courant + encart">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7FE0726-498C-1048-AEEC-33D008105514}"/>
              </a:ext>
            </a:extLst>
          </p:cNvPr>
          <p:cNvSpPr/>
          <p:nvPr userDrawn="1"/>
        </p:nvSpPr>
        <p:spPr>
          <a:xfrm>
            <a:off x="182881" y="206735"/>
            <a:ext cx="8746434" cy="474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20">
            <a:extLst>
              <a:ext uri="{FF2B5EF4-FFF2-40B4-BE49-F238E27FC236}">
                <a16:creationId xmlns:a16="http://schemas.microsoft.com/office/drawing/2014/main" id="{44FC8C00-7F70-BB4D-9BB7-22EA0E0D67D7}"/>
              </a:ext>
            </a:extLst>
          </p:cNvPr>
          <p:cNvSpPr>
            <a:spLocks noGrp="1"/>
          </p:cNvSpPr>
          <p:nvPr>
            <p:ph type="body" sz="quarter" idx="14"/>
          </p:nvPr>
        </p:nvSpPr>
        <p:spPr>
          <a:xfrm>
            <a:off x="7251405" y="1370014"/>
            <a:ext cx="1445992" cy="1428697"/>
          </a:xfrm>
          <a:solidFill>
            <a:schemeClr val="accent1"/>
          </a:solidFill>
        </p:spPr>
        <p:txBody>
          <a:bodyPr wrap="square" lIns="108000" tIns="108000" rIns="108000" bIns="108000">
            <a:spAutoFit/>
          </a:bodyPr>
          <a:lstStyle>
            <a:lvl1pPr marL="9525" indent="-9525">
              <a:tabLst/>
              <a:defRPr sz="1100" b="1">
                <a:solidFill>
                  <a:schemeClr val="bg1"/>
                </a:solidFill>
              </a:defRPr>
            </a:lvl1pPr>
            <a:lvl2pPr marL="133350" indent="-123825">
              <a:buFont typeface=".HelveticaNeueDeskInterface-Regular"/>
              <a:buChar char="&gt;"/>
              <a:tabLst/>
              <a:defRPr sz="1000" b="0">
                <a:solidFill>
                  <a:schemeClr val="bg1"/>
                </a:solidFill>
              </a:defRPr>
            </a:lvl2pPr>
            <a:lvl3pPr marL="133350" indent="0">
              <a:buClr>
                <a:schemeClr val="bg1"/>
              </a:buClr>
              <a:buFontTx/>
              <a:buNone/>
              <a:tabLst/>
              <a:defRPr sz="800">
                <a:solidFill>
                  <a:schemeClr val="bg1"/>
                </a:solidFill>
              </a:defRPr>
            </a:lvl3pPr>
            <a:lvl4pPr>
              <a:buClr>
                <a:schemeClr val="bg2"/>
              </a:buClr>
              <a:defRPr>
                <a:solidFill>
                  <a:schemeClr val="bg1"/>
                </a:solidFill>
              </a:defRPr>
            </a:lvl4pPr>
            <a:lvl5pPr>
              <a:defRPr>
                <a:solidFill>
                  <a:schemeClr val="bg1"/>
                </a:solidFill>
              </a:defRPr>
            </a:lvl5pPr>
          </a:lstStyle>
          <a:p>
            <a:pPr lvl="0"/>
            <a:r>
              <a:rPr lang="fr-FR" dirty="0"/>
              <a:t>Modifier les styles du texte du masque</a:t>
            </a:r>
          </a:p>
          <a:p>
            <a:pPr lvl="1"/>
            <a:r>
              <a:rPr lang="fr-FR" dirty="0"/>
              <a:t>Deuxième niveau</a:t>
            </a:r>
          </a:p>
          <a:p>
            <a:pPr lvl="2"/>
            <a:r>
              <a:rPr lang="fr-FR" dirty="0"/>
              <a:t>Troisième niveau</a:t>
            </a:r>
          </a:p>
        </p:txBody>
      </p:sp>
      <p:sp>
        <p:nvSpPr>
          <p:cNvPr id="3" name="Espace réservé de la date 2">
            <a:extLst>
              <a:ext uri="{FF2B5EF4-FFF2-40B4-BE49-F238E27FC236}">
                <a16:creationId xmlns:a16="http://schemas.microsoft.com/office/drawing/2014/main" id="{900893D6-CDFA-3142-ABF5-C384EF397A0A}"/>
              </a:ext>
            </a:extLst>
          </p:cNvPr>
          <p:cNvSpPr>
            <a:spLocks noGrp="1"/>
          </p:cNvSpPr>
          <p:nvPr>
            <p:ph type="dt" sz="half" idx="15"/>
          </p:nvPr>
        </p:nvSpPr>
        <p:spPr/>
        <p:txBody>
          <a:bodyPr/>
          <a:lstStyle/>
          <a:p>
            <a:fld id="{91B9ACF5-23CD-434E-AAE9-F3859CDE98A4}" type="datetime4">
              <a:rPr lang="fr-FR" smtClean="0"/>
              <a:pPr/>
              <a:t>21 septembre 2022</a:t>
            </a:fld>
            <a:endParaRPr lang="fr-FR" dirty="0"/>
          </a:p>
        </p:txBody>
      </p:sp>
      <p:sp>
        <p:nvSpPr>
          <p:cNvPr id="4" name="Espace réservé du pied de page 3">
            <a:extLst>
              <a:ext uri="{FF2B5EF4-FFF2-40B4-BE49-F238E27FC236}">
                <a16:creationId xmlns:a16="http://schemas.microsoft.com/office/drawing/2014/main" id="{6B977D10-8025-0541-AD90-87D0DE58FDC7}"/>
              </a:ext>
            </a:extLst>
          </p:cNvPr>
          <p:cNvSpPr>
            <a:spLocks noGrp="1"/>
          </p:cNvSpPr>
          <p:nvPr>
            <p:ph type="ftr" sz="quarter" idx="16"/>
          </p:nvPr>
        </p:nvSpPr>
        <p:spPr/>
        <p:txBody>
          <a:bodyPr/>
          <a:lstStyle/>
          <a:p>
            <a:r>
              <a:rPr lang="fr-FR" dirty="0"/>
              <a:t>DÉPISTAGE DU CANCER DU COL DE L'UTÉRUS</a:t>
            </a:r>
          </a:p>
        </p:txBody>
      </p:sp>
      <p:sp>
        <p:nvSpPr>
          <p:cNvPr id="5" name="Espace réservé du numéro de diapositive 4">
            <a:extLst>
              <a:ext uri="{FF2B5EF4-FFF2-40B4-BE49-F238E27FC236}">
                <a16:creationId xmlns:a16="http://schemas.microsoft.com/office/drawing/2014/main" id="{3680E724-EB93-9D43-BDFD-CDE0A193F48F}"/>
              </a:ext>
            </a:extLst>
          </p:cNvPr>
          <p:cNvSpPr>
            <a:spLocks noGrp="1"/>
          </p:cNvSpPr>
          <p:nvPr>
            <p:ph type="sldNum" sz="quarter" idx="17"/>
          </p:nvPr>
        </p:nvSpPr>
        <p:spPr/>
        <p:txBody>
          <a:bodyPr/>
          <a:lstStyle/>
          <a:p>
            <a:fld id="{2684EA46-63B8-F44C-953D-BF4FA9E68CB3}" type="slidenum">
              <a:rPr lang="fr-FR" smtClean="0"/>
              <a:pPr/>
              <a:t>‹N°›</a:t>
            </a:fld>
            <a:endParaRPr lang="fr-FR" dirty="0"/>
          </a:p>
        </p:txBody>
      </p:sp>
      <p:pic>
        <p:nvPicPr>
          <p:cNvPr id="20" name="Image 19">
            <a:extLst>
              <a:ext uri="{FF2B5EF4-FFF2-40B4-BE49-F238E27FC236}">
                <a16:creationId xmlns:a16="http://schemas.microsoft.com/office/drawing/2014/main" id="{3F6226E3-3F83-5A4E-9851-AB89289948FD}"/>
              </a:ext>
            </a:extLst>
          </p:cNvPr>
          <p:cNvPicPr>
            <a:picLocks noChangeAspect="1"/>
          </p:cNvPicPr>
          <p:nvPr userDrawn="1"/>
        </p:nvPicPr>
        <p:blipFill rotWithShape="1">
          <a:blip r:embed="rId2"/>
          <a:srcRect l="-15464" t="-20176" r="-18484" b="-13296"/>
          <a:stretch/>
        </p:blipFill>
        <p:spPr>
          <a:xfrm>
            <a:off x="4174637" y="4570836"/>
            <a:ext cx="756138" cy="371579"/>
          </a:xfrm>
          <a:prstGeom prst="rect">
            <a:avLst/>
          </a:prstGeom>
          <a:solidFill>
            <a:schemeClr val="bg1"/>
          </a:solidFill>
        </p:spPr>
      </p:pic>
      <p:sp>
        <p:nvSpPr>
          <p:cNvPr id="21" name="Titre 15">
            <a:extLst>
              <a:ext uri="{FF2B5EF4-FFF2-40B4-BE49-F238E27FC236}">
                <a16:creationId xmlns:a16="http://schemas.microsoft.com/office/drawing/2014/main" id="{ADEA6DF4-92D9-8E43-81EB-29E13AB2D607}"/>
              </a:ext>
            </a:extLst>
          </p:cNvPr>
          <p:cNvSpPr>
            <a:spLocks noGrp="1"/>
          </p:cNvSpPr>
          <p:nvPr>
            <p:ph type="title"/>
          </p:nvPr>
        </p:nvSpPr>
        <p:spPr>
          <a:xfrm>
            <a:off x="771276" y="663480"/>
            <a:ext cx="8032448" cy="472145"/>
          </a:xfrm>
        </p:spPr>
        <p:txBody>
          <a:bodyPr anchor="t"/>
          <a:lstStyle>
            <a:lvl1pPr>
              <a:defRPr spc="50" baseline="0">
                <a:solidFill>
                  <a:schemeClr val="accent1"/>
                </a:solidFill>
              </a:defRPr>
            </a:lvl1pPr>
          </a:lstStyle>
          <a:p>
            <a:r>
              <a:rPr lang="fr-FR" dirty="0"/>
              <a:t>Modifiez le style du titre</a:t>
            </a:r>
          </a:p>
        </p:txBody>
      </p:sp>
      <p:sp>
        <p:nvSpPr>
          <p:cNvPr id="23" name="Espace réservé du texte 2">
            <a:extLst>
              <a:ext uri="{FF2B5EF4-FFF2-40B4-BE49-F238E27FC236}">
                <a16:creationId xmlns:a16="http://schemas.microsoft.com/office/drawing/2014/main" id="{C0F4D624-6106-554F-95AD-292BB4D20634}"/>
              </a:ext>
            </a:extLst>
          </p:cNvPr>
          <p:cNvSpPr>
            <a:spLocks noGrp="1"/>
          </p:cNvSpPr>
          <p:nvPr>
            <p:ph type="body" sz="quarter" idx="13"/>
          </p:nvPr>
        </p:nvSpPr>
        <p:spPr>
          <a:xfrm>
            <a:off x="771278" y="1373839"/>
            <a:ext cx="6065459" cy="3309326"/>
          </a:xfrm>
        </p:spPr>
        <p:txBody>
          <a:bodyPr/>
          <a:lstStyle>
            <a:lvl1pPr>
              <a:defRPr sz="1500"/>
            </a:lvl1pPr>
            <a:lvl2pPr>
              <a:defRPr>
                <a:solidFill>
                  <a:schemeClr val="tx2"/>
                </a:solidFill>
              </a:defRPr>
            </a:lvl2pPr>
            <a:lvl3pPr>
              <a:buClr>
                <a:schemeClr val="tx2"/>
              </a:buClr>
              <a:defRPr/>
            </a:lvl3pPr>
            <a:lvl4pPr>
              <a:buClr>
                <a:schemeClr val="tx2"/>
              </a:buClr>
              <a:defRPr/>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5" name="Espace réservé du texte 18">
            <a:extLst>
              <a:ext uri="{FF2B5EF4-FFF2-40B4-BE49-F238E27FC236}">
                <a16:creationId xmlns:a16="http://schemas.microsoft.com/office/drawing/2014/main" id="{31C88070-54BA-2F4C-8755-1AF00E27D931}"/>
              </a:ext>
            </a:extLst>
          </p:cNvPr>
          <p:cNvSpPr>
            <a:spLocks noGrp="1"/>
          </p:cNvSpPr>
          <p:nvPr>
            <p:ph type="body" sz="quarter" idx="18" hasCustomPrompt="1"/>
          </p:nvPr>
        </p:nvSpPr>
        <p:spPr>
          <a:xfrm>
            <a:off x="771277" y="0"/>
            <a:ext cx="500932" cy="495719"/>
          </a:xfrm>
          <a:solidFill>
            <a:schemeClr val="accent1"/>
          </a:solidFill>
        </p:spPr>
        <p:txBody>
          <a:bodyPr bIns="36000" anchor="b"/>
          <a:lstStyle>
            <a:lvl1pPr algn="ctr">
              <a:defRPr sz="700" b="1">
                <a:solidFill>
                  <a:schemeClr val="bg1"/>
                </a:solidFill>
              </a:defRPr>
            </a:lvl1pPr>
          </a:lstStyle>
          <a:p>
            <a:pPr lvl="0"/>
            <a:r>
              <a:rPr lang="fr-FR" dirty="0"/>
              <a:t>partie 00</a:t>
            </a:r>
          </a:p>
        </p:txBody>
      </p:sp>
    </p:spTree>
    <p:extLst>
      <p:ext uri="{BB962C8B-B14F-4D97-AF65-F5344CB8AC3E}">
        <p14:creationId xmlns:p14="http://schemas.microsoft.com/office/powerpoint/2010/main" val="165005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dirty="0"/>
              <a:t>01/06/2022</a:t>
            </a:r>
          </a:p>
        </p:txBody>
      </p:sp>
      <p:sp>
        <p:nvSpPr>
          <p:cNvPr id="3" name="Espace réservé du pied de page 2"/>
          <p:cNvSpPr>
            <a:spLocks noGrp="1"/>
          </p:cNvSpPr>
          <p:nvPr>
            <p:ph type="ftr" sz="quarter" idx="11"/>
          </p:nvPr>
        </p:nvSpPr>
        <p:spPr bwMode="gray"/>
        <p:txBody>
          <a:bodyPr/>
          <a:lstStyle/>
          <a:p>
            <a:r>
              <a:rPr lang="fr-FR" dirty="0"/>
              <a:t>Intitulé de la direction/service interministérielle</a:t>
            </a:r>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0000" y="180000"/>
            <a:ext cx="1440000" cy="1440000"/>
          </a:xfrm>
          <a:prstGeom prst="rect">
            <a:avLst/>
          </a:prstGeom>
        </p:spPr>
      </p:pic>
      <p:pic>
        <p:nvPicPr>
          <p:cNvPr id="4" name="Image 3">
            <a:extLst>
              <a:ext uri="{FF2B5EF4-FFF2-40B4-BE49-F238E27FC236}">
                <a16:creationId xmlns:a16="http://schemas.microsoft.com/office/drawing/2014/main" id="{1F2B91CE-4FA6-4245-9439-ECB6DFE86491}"/>
              </a:ext>
            </a:extLst>
          </p:cNvPr>
          <p:cNvPicPr>
            <a:picLocks noChangeAspect="1"/>
          </p:cNvPicPr>
          <p:nvPr userDrawn="1"/>
        </p:nvPicPr>
        <p:blipFill>
          <a:blip r:embed="rId3"/>
          <a:stretch>
            <a:fillRect/>
          </a:stretch>
        </p:blipFill>
        <p:spPr>
          <a:xfrm>
            <a:off x="7258086" y="490740"/>
            <a:ext cx="1534369" cy="756699"/>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dirty="0"/>
              <a:t>01/06/2022</a:t>
            </a:r>
          </a:p>
        </p:txBody>
      </p:sp>
      <p:sp>
        <p:nvSpPr>
          <p:cNvPr id="4" name="Espace réservé du pied de page 3"/>
          <p:cNvSpPr>
            <a:spLocks noGrp="1"/>
          </p:cNvSpPr>
          <p:nvPr>
            <p:ph type="ftr" sz="quarter" idx="11"/>
          </p:nvPr>
        </p:nvSpPr>
        <p:spPr bwMode="gray"/>
        <p:txBody>
          <a:bodyPr/>
          <a:lstStyle/>
          <a:p>
            <a:r>
              <a:rPr lang="fr-FR" dirty="0"/>
              <a:t>Intitulé de la direction/service interministérielle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bwMode="gray">
          <a:xfrm>
            <a:off x="0" y="738000"/>
            <a:ext cx="9144000" cy="4406400"/>
          </a:xfrm>
          <a:solidFill>
            <a:srgbClr val="3E5FA9"/>
          </a:solidFill>
        </p:spPr>
        <p:txBody>
          <a:bodyPr tIns="1080000" anchor="ctr" anchorCtr="0"/>
          <a:lstStyle>
            <a:lvl1pPr algn="ctr">
              <a:defRPr cap="all" baseline="0"/>
            </a:lvl1pPr>
          </a:lstStyle>
          <a:p>
            <a:endParaRPr lang="fr-FR"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baseline="0">
                <a:solidFill>
                  <a:schemeClr val="bg1"/>
                </a:solidFill>
              </a:defRPr>
            </a:lvl1pPr>
          </a:lstStyle>
          <a:p>
            <a:r>
              <a:rPr lang="fr-FR" dirty="0"/>
              <a:t>Titre</a:t>
            </a:r>
          </a:p>
        </p:txBody>
      </p:sp>
      <p:sp>
        <p:nvSpPr>
          <p:cNvPr id="3" name="Espace réservé de la date 2"/>
          <p:cNvSpPr>
            <a:spLocks noGrp="1"/>
          </p:cNvSpPr>
          <p:nvPr>
            <p:ph type="dt" sz="half" idx="10"/>
          </p:nvPr>
        </p:nvSpPr>
        <p:spPr bwMode="gray"/>
        <p:txBody>
          <a:bodyPr/>
          <a:lstStyle>
            <a:lvl1pPr>
              <a:defRPr>
                <a:solidFill>
                  <a:schemeClr val="bg1"/>
                </a:solidFill>
              </a:defRPr>
            </a:lvl1pPr>
          </a:lstStyle>
          <a:p>
            <a:pPr algn="r"/>
            <a:r>
              <a:rPr lang="fr-FR" cap="all" dirty="0"/>
              <a:t>01/06/2022</a:t>
            </a:r>
          </a:p>
        </p:txBody>
      </p:sp>
      <p:sp>
        <p:nvSpPr>
          <p:cNvPr id="4" name="Espace réservé du pied de page 3"/>
          <p:cNvSpPr>
            <a:spLocks noGrp="1"/>
          </p:cNvSpPr>
          <p:nvPr>
            <p:ph type="ftr" sz="quarter" idx="11"/>
          </p:nvPr>
        </p:nvSpPr>
        <p:spPr bwMode="gray"/>
        <p:txBody>
          <a:bodyPr/>
          <a:lstStyle>
            <a:lvl1pPr>
              <a:defRPr>
                <a:solidFill>
                  <a:schemeClr val="bg1"/>
                </a:solidFill>
              </a:defRPr>
            </a:lvl1pPr>
          </a:lstStyle>
          <a:p>
            <a:r>
              <a:rPr lang="fr-FR" dirty="0"/>
              <a:t>Intitulé de la direction/service interministérielle</a:t>
            </a:r>
          </a:p>
        </p:txBody>
      </p:sp>
      <p:sp>
        <p:nvSpPr>
          <p:cNvPr id="5" name="Espace réservé du numéro de diapositive 4"/>
          <p:cNvSpPr>
            <a:spLocks noGrp="1"/>
          </p:cNvSpPr>
          <p:nvPr>
            <p:ph type="sldNum" sz="quarter" idx="12"/>
          </p:nvPr>
        </p:nvSpPr>
        <p:spPr bwMode="gray"/>
        <p:txBody>
          <a:bodyPr/>
          <a:lstStyle>
            <a:lvl1pPr>
              <a:defRPr>
                <a:solidFill>
                  <a:schemeClr val="bg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dirty="0"/>
              <a:t>01/06/2022</a:t>
            </a:r>
          </a:p>
        </p:txBody>
      </p:sp>
      <p:sp>
        <p:nvSpPr>
          <p:cNvPr id="4" name="Espace réservé du pied de page 3"/>
          <p:cNvSpPr>
            <a:spLocks noGrp="1"/>
          </p:cNvSpPr>
          <p:nvPr>
            <p:ph type="ftr" sz="quarter" idx="11"/>
          </p:nvPr>
        </p:nvSpPr>
        <p:spPr bwMode="gray"/>
        <p:txBody>
          <a:bodyPr/>
          <a:lstStyle/>
          <a:p>
            <a:r>
              <a:rPr lang="fr-FR" dirty="0"/>
              <a:t>Intitulé de la direction/service interministérielle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72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dirty="0"/>
              <a:t>01/06/2022</a:t>
            </a:r>
          </a:p>
        </p:txBody>
      </p:sp>
      <p:sp>
        <p:nvSpPr>
          <p:cNvPr id="6" name="Espace réservé du pied de page 5"/>
          <p:cNvSpPr>
            <a:spLocks noGrp="1"/>
          </p:cNvSpPr>
          <p:nvPr>
            <p:ph type="ftr" sz="quarter" idx="11"/>
          </p:nvPr>
        </p:nvSpPr>
        <p:spPr bwMode="gray"/>
        <p:txBody>
          <a:bodyPr/>
          <a:lstStyle/>
          <a:p>
            <a:r>
              <a:rPr lang="fr-FR" dirty="0"/>
              <a:t>Intitulé de la direction/service interministérielle</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72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dirty="0"/>
              <a:t>01/06/2022</a:t>
            </a:r>
          </a:p>
        </p:txBody>
      </p:sp>
      <p:sp>
        <p:nvSpPr>
          <p:cNvPr id="6" name="Espace réservé du pied de page 5"/>
          <p:cNvSpPr>
            <a:spLocks noGrp="1"/>
          </p:cNvSpPr>
          <p:nvPr>
            <p:ph type="ftr" sz="quarter" idx="11"/>
          </p:nvPr>
        </p:nvSpPr>
        <p:spPr bwMode="gray"/>
        <p:txBody>
          <a:bodyPr/>
          <a:lstStyle/>
          <a:p>
            <a:r>
              <a:rPr lang="fr-FR" dirty="0"/>
              <a:t>Intitulé de la direction/service interministérielle</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Tree>
    <p:extLst>
      <p:ext uri="{BB962C8B-B14F-4D97-AF65-F5344CB8AC3E}">
        <p14:creationId xmlns:p14="http://schemas.microsoft.com/office/powerpoint/2010/main" val="3133555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e courant">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2310CF-0EA2-4AA1-A2C0-DC93A372C81A}"/>
              </a:ext>
            </a:extLst>
          </p:cNvPr>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12" name="Espace réservé de la date 2">
            <a:extLst>
              <a:ext uri="{FF2B5EF4-FFF2-40B4-BE49-F238E27FC236}">
                <a16:creationId xmlns:a16="http://schemas.microsoft.com/office/drawing/2014/main" id="{42E80524-F1ED-44E5-94D5-583F8BFAB51A}"/>
              </a:ext>
            </a:extLst>
          </p:cNvPr>
          <p:cNvSpPr>
            <a:spLocks noGrp="1"/>
          </p:cNvSpPr>
          <p:nvPr>
            <p:ph type="dt" sz="half" idx="10"/>
          </p:nvPr>
        </p:nvSpPr>
        <p:spPr bwMode="gray">
          <a:xfrm>
            <a:off x="7614000" y="4783500"/>
            <a:ext cx="1170000" cy="360000"/>
          </a:xfrm>
        </p:spPr>
        <p:txBody>
          <a:bodyPr/>
          <a:lstStyle/>
          <a:p>
            <a:pPr algn="r"/>
            <a:r>
              <a:rPr lang="fr-FR" cap="all" dirty="0"/>
              <a:t>01/06/2022</a:t>
            </a:r>
          </a:p>
        </p:txBody>
      </p:sp>
      <p:sp>
        <p:nvSpPr>
          <p:cNvPr id="13" name="Espace réservé du pied de page 3">
            <a:extLst>
              <a:ext uri="{FF2B5EF4-FFF2-40B4-BE49-F238E27FC236}">
                <a16:creationId xmlns:a16="http://schemas.microsoft.com/office/drawing/2014/main" id="{C75CCA1C-BF8D-44FD-AED4-7D51ED1DFFD8}"/>
              </a:ext>
            </a:extLst>
          </p:cNvPr>
          <p:cNvSpPr>
            <a:spLocks noGrp="1"/>
          </p:cNvSpPr>
          <p:nvPr>
            <p:ph type="ftr" sz="quarter" idx="11"/>
          </p:nvPr>
        </p:nvSpPr>
        <p:spPr bwMode="gray">
          <a:xfrm>
            <a:off x="360000" y="4783500"/>
            <a:ext cx="5904000" cy="360000"/>
          </a:xfrm>
        </p:spPr>
        <p:txBody>
          <a:bodyPr/>
          <a:lstStyle/>
          <a:p>
            <a:r>
              <a:rPr lang="fr-FR" dirty="0"/>
              <a:t>Intitulé de la direction/service interministérielle</a:t>
            </a:r>
          </a:p>
        </p:txBody>
      </p:sp>
      <p:sp>
        <p:nvSpPr>
          <p:cNvPr id="14" name="Espace réservé du numéro de diapositive 4">
            <a:extLst>
              <a:ext uri="{FF2B5EF4-FFF2-40B4-BE49-F238E27FC236}">
                <a16:creationId xmlns:a16="http://schemas.microsoft.com/office/drawing/2014/main" id="{5FDCA135-7A5C-46F4-A91B-149F1FBD2934}"/>
              </a:ext>
            </a:extLst>
          </p:cNvPr>
          <p:cNvSpPr>
            <a:spLocks noGrp="1"/>
          </p:cNvSpPr>
          <p:nvPr>
            <p:ph type="sldNum" sz="quarter" idx="12"/>
          </p:nvPr>
        </p:nvSpPr>
        <p:spPr bwMode="gray">
          <a:xfrm>
            <a:off x="6264000" y="4783500"/>
            <a:ext cx="1350000" cy="360000"/>
          </a:xfrm>
        </p:spPr>
        <p:txBody>
          <a:bodyPr/>
          <a:lstStyle/>
          <a:p>
            <a:fld id="{733122C9-A0B9-462F-8757-0847AD287B63}" type="slidenum">
              <a:rPr lang="fr-FR" smtClean="0"/>
              <a:pPr/>
              <a:t>‹N°›</a:t>
            </a:fld>
            <a:endParaRPr lang="fr-FR" dirty="0"/>
          </a:p>
        </p:txBody>
      </p:sp>
      <p:sp>
        <p:nvSpPr>
          <p:cNvPr id="15" name="Espace réservé du texte 9">
            <a:extLst>
              <a:ext uri="{FF2B5EF4-FFF2-40B4-BE49-F238E27FC236}">
                <a16:creationId xmlns:a16="http://schemas.microsoft.com/office/drawing/2014/main" id="{B3F90886-F15B-450C-A779-01AF95B331CF}"/>
              </a:ext>
            </a:extLst>
          </p:cNvPr>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7" name="Espace réservé du texte 11">
            <a:extLst>
              <a:ext uri="{FF2B5EF4-FFF2-40B4-BE49-F238E27FC236}">
                <a16:creationId xmlns:a16="http://schemas.microsoft.com/office/drawing/2014/main" id="{507A4066-29F6-4D64-A091-E2A3D7287556}"/>
              </a:ext>
            </a:extLst>
          </p:cNvPr>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20" name="Espace réservé du texte 11">
            <a:extLst>
              <a:ext uri="{FF2B5EF4-FFF2-40B4-BE49-F238E27FC236}">
                <a16:creationId xmlns:a16="http://schemas.microsoft.com/office/drawing/2014/main" id="{83305AF0-0717-4373-A825-5E454391EA99}"/>
              </a:ext>
            </a:extLst>
          </p:cNvPr>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21" name="Espace réservé du texte 11">
            <a:extLst>
              <a:ext uri="{FF2B5EF4-FFF2-40B4-BE49-F238E27FC236}">
                <a16:creationId xmlns:a16="http://schemas.microsoft.com/office/drawing/2014/main" id="{9BC9A9EC-D44C-46D6-89E9-7DB5F3025E96}"/>
              </a:ext>
            </a:extLst>
          </p:cNvPr>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00462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e courant">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2310CF-0EA2-4AA1-A2C0-DC93A372C81A}"/>
              </a:ext>
            </a:extLst>
          </p:cNvPr>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12" name="Espace réservé de la date 2">
            <a:extLst>
              <a:ext uri="{FF2B5EF4-FFF2-40B4-BE49-F238E27FC236}">
                <a16:creationId xmlns:a16="http://schemas.microsoft.com/office/drawing/2014/main" id="{42E80524-F1ED-44E5-94D5-583F8BFAB51A}"/>
              </a:ext>
            </a:extLst>
          </p:cNvPr>
          <p:cNvSpPr>
            <a:spLocks noGrp="1"/>
          </p:cNvSpPr>
          <p:nvPr>
            <p:ph type="dt" sz="half" idx="10"/>
          </p:nvPr>
        </p:nvSpPr>
        <p:spPr bwMode="gray">
          <a:xfrm>
            <a:off x="7614000" y="4783500"/>
            <a:ext cx="1170000" cy="360000"/>
          </a:xfrm>
        </p:spPr>
        <p:txBody>
          <a:bodyPr/>
          <a:lstStyle/>
          <a:p>
            <a:pPr algn="r"/>
            <a:r>
              <a:rPr lang="fr-FR" cap="all" dirty="0"/>
              <a:t>01/06/2022</a:t>
            </a:r>
          </a:p>
        </p:txBody>
      </p:sp>
      <p:sp>
        <p:nvSpPr>
          <p:cNvPr id="13" name="Espace réservé du pied de page 3">
            <a:extLst>
              <a:ext uri="{FF2B5EF4-FFF2-40B4-BE49-F238E27FC236}">
                <a16:creationId xmlns:a16="http://schemas.microsoft.com/office/drawing/2014/main" id="{C75CCA1C-BF8D-44FD-AED4-7D51ED1DFFD8}"/>
              </a:ext>
            </a:extLst>
          </p:cNvPr>
          <p:cNvSpPr>
            <a:spLocks noGrp="1"/>
          </p:cNvSpPr>
          <p:nvPr>
            <p:ph type="ftr" sz="quarter" idx="11"/>
          </p:nvPr>
        </p:nvSpPr>
        <p:spPr bwMode="gray">
          <a:xfrm>
            <a:off x="360000" y="4783500"/>
            <a:ext cx="5904000" cy="360000"/>
          </a:xfrm>
        </p:spPr>
        <p:txBody>
          <a:bodyPr/>
          <a:lstStyle/>
          <a:p>
            <a:r>
              <a:rPr lang="fr-FR" dirty="0"/>
              <a:t>Intitulé de la direction/service interministérielle</a:t>
            </a:r>
          </a:p>
        </p:txBody>
      </p:sp>
      <p:sp>
        <p:nvSpPr>
          <p:cNvPr id="14" name="Espace réservé du numéro de diapositive 4">
            <a:extLst>
              <a:ext uri="{FF2B5EF4-FFF2-40B4-BE49-F238E27FC236}">
                <a16:creationId xmlns:a16="http://schemas.microsoft.com/office/drawing/2014/main" id="{5FDCA135-7A5C-46F4-A91B-149F1FBD2934}"/>
              </a:ext>
            </a:extLst>
          </p:cNvPr>
          <p:cNvSpPr>
            <a:spLocks noGrp="1"/>
          </p:cNvSpPr>
          <p:nvPr>
            <p:ph type="sldNum" sz="quarter" idx="12"/>
          </p:nvPr>
        </p:nvSpPr>
        <p:spPr bwMode="gray">
          <a:xfrm>
            <a:off x="6264000" y="4783500"/>
            <a:ext cx="1350000" cy="360000"/>
          </a:xfrm>
        </p:spPr>
        <p:txBody>
          <a:bodyPr/>
          <a:lstStyle/>
          <a:p>
            <a:fld id="{733122C9-A0B9-462F-8757-0847AD287B63}" type="slidenum">
              <a:rPr lang="fr-FR" smtClean="0"/>
              <a:pPr/>
              <a:t>‹N°›</a:t>
            </a:fld>
            <a:endParaRPr lang="fr-FR" dirty="0"/>
          </a:p>
        </p:txBody>
      </p:sp>
      <p:sp>
        <p:nvSpPr>
          <p:cNvPr id="15" name="Espace réservé du texte 9">
            <a:extLst>
              <a:ext uri="{FF2B5EF4-FFF2-40B4-BE49-F238E27FC236}">
                <a16:creationId xmlns:a16="http://schemas.microsoft.com/office/drawing/2014/main" id="{B3F90886-F15B-450C-A779-01AF95B331CF}"/>
              </a:ext>
            </a:extLst>
          </p:cNvPr>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7" name="Espace réservé du texte 11">
            <a:extLst>
              <a:ext uri="{FF2B5EF4-FFF2-40B4-BE49-F238E27FC236}">
                <a16:creationId xmlns:a16="http://schemas.microsoft.com/office/drawing/2014/main" id="{507A4066-29F6-4D64-A091-E2A3D7287556}"/>
              </a:ext>
            </a:extLst>
          </p:cNvPr>
          <p:cNvSpPr>
            <a:spLocks noGrp="1"/>
          </p:cNvSpPr>
          <p:nvPr>
            <p:ph type="body" sz="quarter" idx="14" hasCustomPrompt="1"/>
          </p:nvPr>
        </p:nvSpPr>
        <p:spPr bwMode="gray">
          <a:xfrm>
            <a:off x="359998" y="1836000"/>
            <a:ext cx="4068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21" name="Espace réservé du texte 11">
            <a:extLst>
              <a:ext uri="{FF2B5EF4-FFF2-40B4-BE49-F238E27FC236}">
                <a16:creationId xmlns:a16="http://schemas.microsoft.com/office/drawing/2014/main" id="{9BC9A9EC-D44C-46D6-89E9-7DB5F3025E96}"/>
              </a:ext>
            </a:extLst>
          </p:cNvPr>
          <p:cNvSpPr>
            <a:spLocks noGrp="1"/>
          </p:cNvSpPr>
          <p:nvPr>
            <p:ph type="body" sz="quarter" idx="16" hasCustomPrompt="1"/>
          </p:nvPr>
        </p:nvSpPr>
        <p:spPr bwMode="gray">
          <a:xfrm>
            <a:off x="4715999" y="1836000"/>
            <a:ext cx="4068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876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algn="r"/>
            <a:r>
              <a:rPr lang="fr-FR" cap="all" dirty="0"/>
              <a:t>01/06/2022</a:t>
            </a:r>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r>
              <a:rPr lang="fr-FR" dirty="0"/>
              <a:t>Intitulé de la direction/service interministérielle</a:t>
            </a:r>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gray">
          <a:xfrm>
            <a:off x="288000" y="108000"/>
            <a:ext cx="540000" cy="540000"/>
          </a:xfrm>
          <a:prstGeom prst="rect">
            <a:avLst/>
          </a:prstGeom>
        </p:spPr>
      </p:pic>
      <p:pic>
        <p:nvPicPr>
          <p:cNvPr id="9" name="Image 8">
            <a:extLst>
              <a:ext uri="{FF2B5EF4-FFF2-40B4-BE49-F238E27FC236}">
                <a16:creationId xmlns:a16="http://schemas.microsoft.com/office/drawing/2014/main" id="{FB74F897-F9C2-4DC2-8919-79C020572104}"/>
              </a:ext>
            </a:extLst>
          </p:cNvPr>
          <p:cNvPicPr>
            <a:picLocks noChangeAspect="1"/>
          </p:cNvPicPr>
          <p:nvPr userDrawn="1"/>
        </p:nvPicPr>
        <p:blipFill>
          <a:blip r:embed="rId15"/>
          <a:stretch>
            <a:fillRect/>
          </a:stretch>
        </p:blipFill>
        <p:spPr>
          <a:xfrm>
            <a:off x="1098001" y="180000"/>
            <a:ext cx="756610" cy="373135"/>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 id="2147483818" r:id="rId7"/>
    <p:sldLayoutId id="2147483815" r:id="rId8"/>
    <p:sldLayoutId id="2147483817" r:id="rId9"/>
    <p:sldLayoutId id="2147483816" r:id="rId10"/>
    <p:sldLayoutId id="2147483819" r:id="rId11"/>
    <p:sldLayoutId id="2147483820" r:id="rId12"/>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s://www.e-cancer.fr/Professionnels-de-sante/Depistage-et-detection-precoce/Strategies-de-depistage/Centres-regionaux-de-coordination-des-depistages-des-cancers" TargetMode="External"/><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tmp"/><Relationship Id="rId7" Type="http://schemas.openxmlformats.org/officeDocument/2006/relationships/image" Target="../media/image50.tmp"/><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8.tmp"/></Relationships>
</file>

<file path=ppt/slides/_rels/slide54.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ssl.voozanoo.net/outre_mer_depistages/scripts/"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www.e-cancer.fr/Expertises-et-publications/Catalogue-des-publications/Cancer-colorectal-Depistage-par-test-immunologique-et-autres-modalites" TargetMode="External"/><Relationship Id="rId7"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hyperlink" Target="https://www.e-cancer.fr/Expertises-et-publications/Catalogue-des-publications/Depistage-du-cancer-colorectal-Accompagner-vos-patients-de-50-a-74-ans" TargetMode="External"/><Relationship Id="rId4" Type="http://schemas.openxmlformats.org/officeDocument/2006/relationships/image" Target="../media/image72.png"/><Relationship Id="rId9" Type="http://schemas.openxmlformats.org/officeDocument/2006/relationships/image" Target="../media/image76.png"/></Relationships>
</file>

<file path=ppt/slides/_rels/slide7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MarsCorona2022!</a:t>
            </a:r>
            <a:br>
              <a:rPr lang="fr-FR" dirty="0"/>
            </a:br>
            <a:endParaRPr lang="fr-FR" dirty="0"/>
          </a:p>
        </p:txBody>
      </p:sp>
      <p:sp>
        <p:nvSpPr>
          <p:cNvPr id="10" name="Espace réservé de la date 2">
            <a:extLst>
              <a:ext uri="{FF2B5EF4-FFF2-40B4-BE49-F238E27FC236}">
                <a16:creationId xmlns:a16="http://schemas.microsoft.com/office/drawing/2014/main" id="{2CB9A481-B797-4123-A097-86E314488C4B}"/>
              </a:ext>
            </a:extLst>
          </p:cNvPr>
          <p:cNvSpPr>
            <a:spLocks noGrp="1"/>
          </p:cNvSpPr>
          <p:nvPr>
            <p:ph type="dt" sz="half" idx="10"/>
          </p:nvPr>
        </p:nvSpPr>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CA488F3A-77B0-426D-BC26-AED3F6EA6546}"/>
              </a:ext>
            </a:extLst>
          </p:cNvPr>
          <p:cNvSpPr>
            <a:spLocks noGrp="1"/>
          </p:cNvSpPr>
          <p:nvPr>
            <p:ph type="ftr" sz="quarter" idx="11"/>
          </p:nvPr>
        </p:nvSpPr>
        <p:spPr/>
        <p:txBody>
          <a:bodyPr/>
          <a:lstStyle/>
          <a:p>
            <a:r>
              <a:rPr lang="fr-FR" dirty="0"/>
              <a:t>Dépistage du cancer colorectal</a:t>
            </a:r>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1</a:t>
            </a:fld>
            <a:endParaRPr lang="fr-FR" dirty="0"/>
          </a:p>
        </p:txBody>
      </p:sp>
      <p:sp>
        <p:nvSpPr>
          <p:cNvPr id="6" name="Espace réservé du texte 5"/>
          <p:cNvSpPr>
            <a:spLocks noGrp="1"/>
          </p:cNvSpPr>
          <p:nvPr>
            <p:ph type="body" sz="quarter" idx="13"/>
          </p:nvPr>
        </p:nvSpPr>
        <p:spPr/>
        <p:txBody>
          <a:bodyPr/>
          <a:lstStyle/>
          <a:p>
            <a:r>
              <a:rPr lang="fr-FR" dirty="0"/>
              <a:t>dépistage du cancer</a:t>
            </a:r>
            <a:br>
              <a:rPr lang="fr-FR" dirty="0"/>
            </a:br>
            <a:r>
              <a:rPr lang="fr-FR" dirty="0"/>
              <a:t>colorectal</a:t>
            </a:r>
          </a:p>
          <a:p>
            <a:pPr lvl="1"/>
            <a:r>
              <a:rPr lang="fr-FR" dirty="0"/>
              <a:t>Formation des pharmaciens d’officine pour la remise des kits de dépistage</a:t>
            </a:r>
          </a:p>
          <a:p>
            <a:pPr lv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044767"/>
            <a:ext cx="1295439" cy="631814"/>
          </a:xfrm>
          <a:prstGeom prst="rect">
            <a:avLst/>
          </a:prstGeom>
        </p:spPr>
      </p:pic>
    </p:spTree>
    <p:extLst>
      <p:ext uri="{BB962C8B-B14F-4D97-AF65-F5344CB8AC3E}">
        <p14:creationId xmlns:p14="http://schemas.microsoft.com/office/powerpoint/2010/main" val="418151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3">
            <a:extLst>
              <a:ext uri="{FF2B5EF4-FFF2-40B4-BE49-F238E27FC236}">
                <a16:creationId xmlns:a16="http://schemas.microsoft.com/office/drawing/2014/main" id="{AAD7CFF1-41B1-654A-BC52-E33E407C60EC}"/>
              </a:ext>
            </a:extLst>
          </p:cNvPr>
          <p:cNvSpPr>
            <a:spLocks noGrp="1"/>
          </p:cNvSpPr>
          <p:nvPr>
            <p:ph type="title"/>
          </p:nvPr>
        </p:nvSpPr>
        <p:spPr/>
        <p:txBody>
          <a:bodyPr>
            <a:normAutofit/>
          </a:bodyPr>
          <a:lstStyle/>
          <a:p>
            <a:r>
              <a:rPr lang="fr-FR" dirty="0"/>
              <a:t>La répartition des formes de CCR</a:t>
            </a:r>
          </a:p>
        </p:txBody>
      </p:sp>
      <p:sp>
        <p:nvSpPr>
          <p:cNvPr id="28" name="Espace réservé du numéro de diapositive 26">
            <a:extLst>
              <a:ext uri="{FF2B5EF4-FFF2-40B4-BE49-F238E27FC236}">
                <a16:creationId xmlns:a16="http://schemas.microsoft.com/office/drawing/2014/main" id="{4BB2310C-6D01-3146-A502-3EFEA6CEC32E}"/>
              </a:ext>
            </a:extLst>
          </p:cNvPr>
          <p:cNvSpPr>
            <a:spLocks noGrp="1"/>
          </p:cNvSpPr>
          <p:nvPr>
            <p:ph type="sldNum" sz="quarter" idx="12"/>
          </p:nvPr>
        </p:nvSpPr>
        <p:spPr/>
        <p:txBody>
          <a:bodyPr/>
          <a:lstStyle/>
          <a:p>
            <a:fld id="{2684EA46-63B8-F44C-953D-BF4FA9E68CB3}" type="slidenum">
              <a:rPr lang="fr-FR" smtClean="0"/>
              <a:pPr/>
              <a:t>10</a:t>
            </a:fld>
            <a:endParaRPr lang="fr-FR" dirty="0"/>
          </a:p>
        </p:txBody>
      </p:sp>
      <p:sp>
        <p:nvSpPr>
          <p:cNvPr id="2" name="Espace réservé du texte 1">
            <a:extLst>
              <a:ext uri="{FF2B5EF4-FFF2-40B4-BE49-F238E27FC236}">
                <a16:creationId xmlns:a16="http://schemas.microsoft.com/office/drawing/2014/main" id="{8B41641F-E4AC-45CE-9A80-97933C431F41}"/>
              </a:ext>
            </a:extLst>
          </p:cNvPr>
          <p:cNvSpPr>
            <a:spLocks noGrp="1"/>
          </p:cNvSpPr>
          <p:nvPr>
            <p:ph type="body" sz="quarter" idx="13"/>
          </p:nvPr>
        </p:nvSpPr>
        <p:spPr/>
        <p:txBody>
          <a:bodyPr/>
          <a:lstStyle/>
          <a:p>
            <a:r>
              <a:rPr lang="fr-FR" dirty="0"/>
              <a:t>Le cancer colorectal : un enjeu de santé publique</a:t>
            </a:r>
          </a:p>
          <a:p>
            <a:endParaRPr lang="fr-FR" dirty="0"/>
          </a:p>
        </p:txBody>
      </p:sp>
      <p:sp>
        <p:nvSpPr>
          <p:cNvPr id="44" name="Espace réservé du texte 4">
            <a:extLst>
              <a:ext uri="{FF2B5EF4-FFF2-40B4-BE49-F238E27FC236}">
                <a16:creationId xmlns:a16="http://schemas.microsoft.com/office/drawing/2014/main" id="{8FC97956-C2F6-054F-A677-C5AE1E19E15B}"/>
              </a:ext>
            </a:extLst>
          </p:cNvPr>
          <p:cNvSpPr txBox="1">
            <a:spLocks/>
          </p:cNvSpPr>
          <p:nvPr/>
        </p:nvSpPr>
        <p:spPr>
          <a:xfrm>
            <a:off x="7263348" y="2146840"/>
            <a:ext cx="1341811" cy="1693237"/>
          </a:xfrm>
          <a:prstGeom prst="rect">
            <a:avLst/>
          </a:prstGeom>
        </p:spPr>
        <p:txBody>
          <a:bodyPr vert="horz" lIns="0" tIns="0" rIns="0" bIns="0" rtlCol="0" anchor="ctr">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fr-FR" sz="1100" dirty="0">
              <a:solidFill>
                <a:schemeClr val="bg1"/>
              </a:solidFill>
            </a:endParaRPr>
          </a:p>
        </p:txBody>
      </p:sp>
      <p:graphicFrame>
        <p:nvGraphicFramePr>
          <p:cNvPr id="19" name="Graphique 18">
            <a:extLst>
              <a:ext uri="{FF2B5EF4-FFF2-40B4-BE49-F238E27FC236}">
                <a16:creationId xmlns:a16="http://schemas.microsoft.com/office/drawing/2014/main" id="{F409553D-EB86-CC4D-88FC-DE04A690D30B}"/>
              </a:ext>
            </a:extLst>
          </p:cNvPr>
          <p:cNvGraphicFramePr/>
          <p:nvPr>
            <p:extLst>
              <p:ext uri="{D42A27DB-BD31-4B8C-83A1-F6EECF244321}">
                <p14:modId xmlns:p14="http://schemas.microsoft.com/office/powerpoint/2010/main" val="1720301270"/>
              </p:ext>
            </p:extLst>
          </p:nvPr>
        </p:nvGraphicFramePr>
        <p:xfrm>
          <a:off x="2403302" y="1417677"/>
          <a:ext cx="4191313" cy="2954273"/>
        </p:xfrm>
        <a:graphic>
          <a:graphicData uri="http://schemas.openxmlformats.org/drawingml/2006/chart">
            <c:chart xmlns:c="http://schemas.openxmlformats.org/drawingml/2006/chart" xmlns:r="http://schemas.openxmlformats.org/officeDocument/2006/relationships" r:id="rId3"/>
          </a:graphicData>
        </a:graphic>
      </p:graphicFrame>
      <p:sp>
        <p:nvSpPr>
          <p:cNvPr id="20" name="Espace réservé du texte 2">
            <a:extLst>
              <a:ext uri="{FF2B5EF4-FFF2-40B4-BE49-F238E27FC236}">
                <a16:creationId xmlns:a16="http://schemas.microsoft.com/office/drawing/2014/main" id="{0365434C-C256-8440-8E6C-1BAD6AD1AB63}"/>
              </a:ext>
            </a:extLst>
          </p:cNvPr>
          <p:cNvSpPr txBox="1">
            <a:spLocks/>
          </p:cNvSpPr>
          <p:nvPr/>
        </p:nvSpPr>
        <p:spPr>
          <a:xfrm>
            <a:off x="301916" y="2403872"/>
            <a:ext cx="2762040" cy="776522"/>
          </a:xfrm>
          <a:prstGeom prst="rect">
            <a:avLst/>
          </a:prstGeom>
          <a:solidFill>
            <a:srgbClr val="9BB2D7"/>
          </a:solidFill>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spcBef>
                <a:spcPts val="0"/>
              </a:spcBef>
            </a:pPr>
            <a:r>
              <a:rPr lang="fr-FR" sz="2400" dirty="0">
                <a:solidFill>
                  <a:srgbClr val="3E5FA9"/>
                </a:solidFill>
                <a:latin typeface="+mj-lt"/>
              </a:rPr>
              <a:t>80 %</a:t>
            </a:r>
          </a:p>
          <a:p>
            <a:pPr lvl="1" algn="ctr">
              <a:spcBef>
                <a:spcPts val="0"/>
              </a:spcBef>
            </a:pPr>
            <a:r>
              <a:rPr lang="fr-FR" sz="2000" dirty="0">
                <a:solidFill>
                  <a:srgbClr val="3E5FA9"/>
                </a:solidFill>
                <a:latin typeface="+mj-lt"/>
              </a:rPr>
              <a:t>Cancers sporadiques</a:t>
            </a:r>
            <a:r>
              <a:rPr lang="fr-FR" sz="2000" baseline="32000" dirty="0">
                <a:solidFill>
                  <a:srgbClr val="3E5FA9"/>
                </a:solidFill>
                <a:latin typeface="+mj-lt"/>
              </a:rPr>
              <a:t>*</a:t>
            </a:r>
            <a:endParaRPr lang="fr-FR" sz="1000" baseline="32000" dirty="0">
              <a:solidFill>
                <a:srgbClr val="3E5FA9"/>
              </a:solidFill>
              <a:latin typeface="+mj-lt"/>
            </a:endParaRPr>
          </a:p>
        </p:txBody>
      </p:sp>
      <p:sp>
        <p:nvSpPr>
          <p:cNvPr id="21" name="Espace réservé du texte 2">
            <a:extLst>
              <a:ext uri="{FF2B5EF4-FFF2-40B4-BE49-F238E27FC236}">
                <a16:creationId xmlns:a16="http://schemas.microsoft.com/office/drawing/2014/main" id="{0365434C-C256-8440-8E6C-1BAD6AD1AB63}"/>
              </a:ext>
            </a:extLst>
          </p:cNvPr>
          <p:cNvSpPr txBox="1">
            <a:spLocks/>
          </p:cNvSpPr>
          <p:nvPr/>
        </p:nvSpPr>
        <p:spPr>
          <a:xfrm>
            <a:off x="6012160" y="1917779"/>
            <a:ext cx="2325299" cy="97703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spcBef>
                <a:spcPts val="0"/>
              </a:spcBef>
            </a:pPr>
            <a:r>
              <a:rPr lang="fr-FR" sz="3500" dirty="0">
                <a:solidFill>
                  <a:srgbClr val="F8A900"/>
                </a:solidFill>
                <a:latin typeface="+mj-lt"/>
              </a:rPr>
              <a:t>15 %</a:t>
            </a:r>
            <a:endParaRPr lang="fr-FR" sz="2000" dirty="0">
              <a:solidFill>
                <a:srgbClr val="F8A900"/>
              </a:solidFill>
              <a:latin typeface="+mj-lt"/>
            </a:endParaRPr>
          </a:p>
          <a:p>
            <a:pPr lvl="1" algn="ctr">
              <a:spcBef>
                <a:spcPts val="0"/>
              </a:spcBef>
            </a:pPr>
            <a:r>
              <a:rPr lang="fr-FR" sz="2000" dirty="0">
                <a:solidFill>
                  <a:srgbClr val="F8A900"/>
                </a:solidFill>
                <a:latin typeface="+mj-lt"/>
              </a:rPr>
              <a:t>Cancers familiaux</a:t>
            </a:r>
          </a:p>
        </p:txBody>
      </p:sp>
      <p:sp>
        <p:nvSpPr>
          <p:cNvPr id="23" name="Espace réservé du texte 2">
            <a:extLst>
              <a:ext uri="{FF2B5EF4-FFF2-40B4-BE49-F238E27FC236}">
                <a16:creationId xmlns:a16="http://schemas.microsoft.com/office/drawing/2014/main" id="{0365434C-C256-8440-8E6C-1BAD6AD1AB63}"/>
              </a:ext>
            </a:extLst>
          </p:cNvPr>
          <p:cNvSpPr txBox="1">
            <a:spLocks/>
          </p:cNvSpPr>
          <p:nvPr/>
        </p:nvSpPr>
        <p:spPr>
          <a:xfrm>
            <a:off x="5920065" y="3217629"/>
            <a:ext cx="2666101" cy="385541"/>
          </a:xfrm>
          <a:prstGeom prst="rect">
            <a:avLst/>
          </a:prstGeom>
          <a:ln>
            <a:solidFill>
              <a:schemeClr val="bg1"/>
            </a:solidFill>
          </a:ln>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spcBef>
                <a:spcPts val="0"/>
              </a:spcBef>
            </a:pPr>
            <a:r>
              <a:rPr lang="fr-FR" sz="3500" dirty="0">
                <a:solidFill>
                  <a:srgbClr val="7F7F7F"/>
                </a:solidFill>
                <a:latin typeface="+mj-lt"/>
              </a:rPr>
              <a:t>5 %</a:t>
            </a:r>
            <a:endParaRPr lang="fr-FR" sz="2000" dirty="0">
              <a:solidFill>
                <a:srgbClr val="7F7F7F"/>
              </a:solidFill>
              <a:latin typeface="+mj-lt"/>
            </a:endParaRPr>
          </a:p>
          <a:p>
            <a:pPr lvl="1" algn="ctr">
              <a:spcBef>
                <a:spcPts val="0"/>
              </a:spcBef>
            </a:pPr>
            <a:r>
              <a:rPr lang="fr-FR" sz="2000" dirty="0">
                <a:solidFill>
                  <a:srgbClr val="7F7F7F"/>
                </a:solidFill>
                <a:latin typeface="+mj-lt"/>
              </a:rPr>
              <a:t>Cancers génétiques</a:t>
            </a:r>
          </a:p>
        </p:txBody>
      </p:sp>
      <p:sp>
        <p:nvSpPr>
          <p:cNvPr id="13" name="Espace réservé du texte 4">
            <a:extLst>
              <a:ext uri="{FF2B5EF4-FFF2-40B4-BE49-F238E27FC236}">
                <a16:creationId xmlns:a16="http://schemas.microsoft.com/office/drawing/2014/main" id="{BD64985D-F2C7-9744-A155-C4B64428F2AA}"/>
              </a:ext>
            </a:extLst>
          </p:cNvPr>
          <p:cNvSpPr txBox="1">
            <a:spLocks/>
          </p:cNvSpPr>
          <p:nvPr/>
        </p:nvSpPr>
        <p:spPr>
          <a:xfrm>
            <a:off x="6050268" y="4509656"/>
            <a:ext cx="2765330" cy="212688"/>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00" cap="none" dirty="0"/>
              <a:t>Source : Cancer colorectal : </a:t>
            </a:r>
            <a:r>
              <a:rPr lang="fr-FR" sz="700" cap="none" dirty="0"/>
              <a:t>modalités</a:t>
            </a:r>
            <a:r>
              <a:rPr lang="en-US" sz="700" cap="none" dirty="0"/>
              <a:t> de </a:t>
            </a:r>
            <a:r>
              <a:rPr lang="fr-FR" sz="700" cap="none" dirty="0"/>
              <a:t>dépistage</a:t>
            </a:r>
            <a:r>
              <a:rPr lang="en-US" sz="700" cap="none" dirty="0"/>
              <a:t> et de </a:t>
            </a:r>
            <a:r>
              <a:rPr lang="fr-FR" sz="700" cap="none" dirty="0"/>
              <a:t>prévention</a:t>
            </a:r>
            <a:br>
              <a:rPr lang="en-US" sz="700" cap="none" dirty="0"/>
            </a:br>
            <a:r>
              <a:rPr lang="en-US" sz="700" cap="none" dirty="0"/>
              <a:t>chez les </a:t>
            </a:r>
            <a:r>
              <a:rPr lang="fr-FR" sz="700" cap="none" dirty="0"/>
              <a:t>sujets à risques élevés et très élevés, HAS, 2017</a:t>
            </a:r>
          </a:p>
        </p:txBody>
      </p:sp>
      <p:sp>
        <p:nvSpPr>
          <p:cNvPr id="14" name="Espace réservé du texte 4">
            <a:extLst>
              <a:ext uri="{FF2B5EF4-FFF2-40B4-BE49-F238E27FC236}">
                <a16:creationId xmlns:a16="http://schemas.microsoft.com/office/drawing/2014/main" id="{08943CC0-213A-4FFD-91D3-4C47CBF885A0}"/>
              </a:ext>
            </a:extLst>
          </p:cNvPr>
          <p:cNvSpPr txBox="1">
            <a:spLocks/>
          </p:cNvSpPr>
          <p:nvPr/>
        </p:nvSpPr>
        <p:spPr>
          <a:xfrm>
            <a:off x="359998" y="4509656"/>
            <a:ext cx="3943525" cy="27384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fr-FR" sz="700" cap="none" dirty="0"/>
              <a:t>* Cancers qui se développent sans que l'on ait pu déterminer des facteurs </a:t>
            </a:r>
            <a:br>
              <a:rPr lang="fr-FR" sz="700" cap="none" dirty="0"/>
            </a:br>
            <a:r>
              <a:rPr lang="fr-FR" sz="700" cap="none" dirty="0"/>
              <a:t>de risque héréditaires</a:t>
            </a:r>
          </a:p>
        </p:txBody>
      </p:sp>
      <p:sp>
        <p:nvSpPr>
          <p:cNvPr id="12" name="Espace réservé de la date 2">
            <a:extLst>
              <a:ext uri="{FF2B5EF4-FFF2-40B4-BE49-F238E27FC236}">
                <a16:creationId xmlns:a16="http://schemas.microsoft.com/office/drawing/2014/main" id="{C72BEB10-3474-46AF-9E70-FD2AFCBBDCD3}"/>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5" name="Espace réservé du pied de page 3">
            <a:extLst>
              <a:ext uri="{FF2B5EF4-FFF2-40B4-BE49-F238E27FC236}">
                <a16:creationId xmlns:a16="http://schemas.microsoft.com/office/drawing/2014/main" id="{E413D4BF-E345-4EEB-AD0F-F1FC3BB7778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4779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2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0"/>
                                        </p:tgtEl>
                                        <p:attrNameLst>
                                          <p:attrName>ppt_x</p:attrName>
                                          <p:attrName>ppt_y</p:attrName>
                                        </p:attrNameLst>
                                      </p:cBhvr>
                                    </p:animMotion>
                                    <p:animEffect transition="in" filter="fade">
                                      <p:cBhvr>
                                        <p:cTn id="9" dur="2000"/>
                                        <p:tgtEl>
                                          <p:spTgt spid="20"/>
                                        </p:tgtEl>
                                      </p:cBhvr>
                                    </p:animEffect>
                                  </p:childTnLst>
                                </p:cTn>
                              </p:par>
                            </p:childTnLst>
                          </p:cTn>
                        </p:par>
                        <p:par>
                          <p:cTn id="10" fill="hold">
                            <p:stCondLst>
                              <p:cond delay="2000"/>
                            </p:stCondLst>
                            <p:childTnLst>
                              <p:par>
                                <p:cTn id="11" presetID="5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Scale>
                                      <p:cBhvr>
                                        <p:cTn id="13" dur="2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000" decel="50000" fill="hold">
                                          <p:stCondLst>
                                            <p:cond delay="0"/>
                                          </p:stCondLst>
                                        </p:cTn>
                                        <p:tgtEl>
                                          <p:spTgt spid="21"/>
                                        </p:tgtEl>
                                        <p:attrNameLst>
                                          <p:attrName>ppt_x</p:attrName>
                                          <p:attrName>ppt_y</p:attrName>
                                        </p:attrNameLst>
                                      </p:cBhvr>
                                    </p:animMotion>
                                    <p:animEffect transition="in" filter="fade">
                                      <p:cBhvr>
                                        <p:cTn id="15" dur="2000"/>
                                        <p:tgtEl>
                                          <p:spTgt spid="21"/>
                                        </p:tgtEl>
                                      </p:cBhvr>
                                    </p:animEffect>
                                  </p:childTnLst>
                                </p:cTn>
                              </p:par>
                            </p:childTnLst>
                          </p:cTn>
                        </p:par>
                        <p:par>
                          <p:cTn id="16" fill="hold">
                            <p:stCondLst>
                              <p:cond delay="4000"/>
                            </p:stCondLst>
                            <p:childTnLst>
                              <p:par>
                                <p:cTn id="17" presetID="5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Scale>
                                      <p:cBhvr>
                                        <p:cTn id="19" dur="2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2000" decel="50000" fill="hold">
                                          <p:stCondLst>
                                            <p:cond delay="0"/>
                                          </p:stCondLst>
                                        </p:cTn>
                                        <p:tgtEl>
                                          <p:spTgt spid="23"/>
                                        </p:tgtEl>
                                        <p:attrNameLst>
                                          <p:attrName>ppt_x</p:attrName>
                                          <p:attrName>ppt_y</p:attrName>
                                        </p:attrNameLst>
                                      </p:cBhvr>
                                    </p:animMotion>
                                    <p:animEffect transition="in" filter="fade">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3">
            <a:extLst>
              <a:ext uri="{FF2B5EF4-FFF2-40B4-BE49-F238E27FC236}">
                <a16:creationId xmlns:a16="http://schemas.microsoft.com/office/drawing/2014/main" id="{AAD7CFF1-41B1-654A-BC52-E33E407C60EC}"/>
              </a:ext>
            </a:extLst>
          </p:cNvPr>
          <p:cNvSpPr>
            <a:spLocks noGrp="1"/>
          </p:cNvSpPr>
          <p:nvPr>
            <p:ph type="title"/>
          </p:nvPr>
        </p:nvSpPr>
        <p:spPr/>
        <p:txBody>
          <a:bodyPr>
            <a:normAutofit/>
          </a:bodyPr>
          <a:lstStyle/>
          <a:p>
            <a:r>
              <a:rPr lang="fr-FR" dirty="0"/>
              <a:t>Le stade au diagnostic</a:t>
            </a:r>
          </a:p>
        </p:txBody>
      </p:sp>
      <p:sp>
        <p:nvSpPr>
          <p:cNvPr id="28" name="Espace réservé du numéro de diapositive 26">
            <a:extLst>
              <a:ext uri="{FF2B5EF4-FFF2-40B4-BE49-F238E27FC236}">
                <a16:creationId xmlns:a16="http://schemas.microsoft.com/office/drawing/2014/main" id="{4BB2310C-6D01-3146-A502-3EFEA6CEC32E}"/>
              </a:ext>
            </a:extLst>
          </p:cNvPr>
          <p:cNvSpPr>
            <a:spLocks noGrp="1"/>
          </p:cNvSpPr>
          <p:nvPr>
            <p:ph type="sldNum" sz="quarter" idx="12"/>
          </p:nvPr>
        </p:nvSpPr>
        <p:spPr/>
        <p:txBody>
          <a:bodyPr/>
          <a:lstStyle/>
          <a:p>
            <a:fld id="{2684EA46-63B8-F44C-953D-BF4FA9E68CB3}" type="slidenum">
              <a:rPr lang="fr-FR" smtClean="0"/>
              <a:pPr/>
              <a:t>11</a:t>
            </a:fld>
            <a:endParaRPr lang="fr-FR" dirty="0"/>
          </a:p>
        </p:txBody>
      </p:sp>
      <p:sp>
        <p:nvSpPr>
          <p:cNvPr id="4" name="Espace réservé du texte 3">
            <a:extLst>
              <a:ext uri="{FF2B5EF4-FFF2-40B4-BE49-F238E27FC236}">
                <a16:creationId xmlns:a16="http://schemas.microsoft.com/office/drawing/2014/main" id="{91FD83CF-7026-4E99-A81D-E2C4FAFF1107}"/>
              </a:ext>
            </a:extLst>
          </p:cNvPr>
          <p:cNvSpPr>
            <a:spLocks noGrp="1"/>
          </p:cNvSpPr>
          <p:nvPr>
            <p:ph type="body" sz="quarter" idx="13"/>
          </p:nvPr>
        </p:nvSpPr>
        <p:spPr/>
        <p:txBody>
          <a:bodyPr/>
          <a:lstStyle/>
          <a:p>
            <a:r>
              <a:rPr lang="fr-FR" dirty="0"/>
              <a:t>Le cancer colorectal : un enjeu de santé publique</a:t>
            </a:r>
          </a:p>
          <a:p>
            <a:pPr marL="0" indent="0">
              <a:buNone/>
            </a:pPr>
            <a:endParaRPr lang="fr-FR" dirty="0"/>
          </a:p>
        </p:txBody>
      </p:sp>
      <p:graphicFrame>
        <p:nvGraphicFramePr>
          <p:cNvPr id="14" name="Tableau 13"/>
          <p:cNvGraphicFramePr>
            <a:graphicFrameLocks noGrp="1"/>
          </p:cNvGraphicFramePr>
          <p:nvPr/>
        </p:nvGraphicFramePr>
        <p:xfrm>
          <a:off x="2590587" y="1655951"/>
          <a:ext cx="4577827" cy="2715999"/>
        </p:xfrm>
        <a:graphic>
          <a:graphicData uri="http://schemas.openxmlformats.org/drawingml/2006/table">
            <a:tbl>
              <a:tblPr firstRow="1" bandRow="1">
                <a:tableStyleId>{2D5ABB26-0587-4C30-8999-92F81FD0307C}</a:tableStyleId>
              </a:tblPr>
              <a:tblGrid>
                <a:gridCol w="1405349">
                  <a:extLst>
                    <a:ext uri="{9D8B030D-6E8A-4147-A177-3AD203B41FA5}">
                      <a16:colId xmlns:a16="http://schemas.microsoft.com/office/drawing/2014/main" val="20000"/>
                    </a:ext>
                  </a:extLst>
                </a:gridCol>
                <a:gridCol w="950012">
                  <a:extLst>
                    <a:ext uri="{9D8B030D-6E8A-4147-A177-3AD203B41FA5}">
                      <a16:colId xmlns:a16="http://schemas.microsoft.com/office/drawing/2014/main" val="20001"/>
                    </a:ext>
                  </a:extLst>
                </a:gridCol>
                <a:gridCol w="1095516">
                  <a:extLst>
                    <a:ext uri="{9D8B030D-6E8A-4147-A177-3AD203B41FA5}">
                      <a16:colId xmlns:a16="http://schemas.microsoft.com/office/drawing/2014/main" val="20002"/>
                    </a:ext>
                  </a:extLst>
                </a:gridCol>
                <a:gridCol w="1126950">
                  <a:extLst>
                    <a:ext uri="{9D8B030D-6E8A-4147-A177-3AD203B41FA5}">
                      <a16:colId xmlns:a16="http://schemas.microsoft.com/office/drawing/2014/main" val="20003"/>
                    </a:ext>
                  </a:extLst>
                </a:gridCol>
              </a:tblGrid>
              <a:tr h="52143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50" u="none" strike="noStrike" kern="1200" cap="none" normalizeH="0" baseline="0" dirty="0">
                          <a:ln>
                            <a:noFill/>
                          </a:ln>
                          <a:solidFill>
                            <a:schemeClr val="bg1"/>
                          </a:solidFill>
                          <a:effectLst/>
                          <a:latin typeface="+mj-lt"/>
                        </a:rPr>
                        <a:t>Stades des lésions détectées* </a:t>
                      </a:r>
                    </a:p>
                  </a:txBody>
                  <a:tcPr anchor="ctr">
                    <a:lnL w="9525" cap="flat" cmpd="sng" algn="ctr">
                      <a:solidFill>
                        <a:srgbClr val="3E5FA9"/>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solidFill>
                      <a:srgbClr val="3E5FA9"/>
                    </a:solidFill>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50" b="1" i="0" u="none" strike="noStrike" cap="none" normalizeH="0" baseline="0" dirty="0">
                          <a:ln>
                            <a:noFill/>
                          </a:ln>
                          <a:solidFill>
                            <a:schemeClr val="bg1"/>
                          </a:solidFill>
                          <a:effectLst/>
                          <a:latin typeface="+mj-lt"/>
                          <a:cs typeface="Times New Roman" pitchFamily="18" charset="0"/>
                        </a:rPr>
                        <a:t>Tous sexes confondus</a:t>
                      </a:r>
                    </a:p>
                  </a:txBody>
                  <a:tcPr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solidFill>
                      <a:srgbClr val="3E5FA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50" b="1" i="0" u="none" strike="noStrike" cap="none" normalizeH="0" baseline="0" dirty="0">
                          <a:ln>
                            <a:noFill/>
                          </a:ln>
                          <a:solidFill>
                            <a:schemeClr val="bg1"/>
                          </a:solidFill>
                          <a:effectLst/>
                          <a:latin typeface="+mj-lt"/>
                          <a:cs typeface="Times New Roman" pitchFamily="18" charset="0"/>
                        </a:rPr>
                        <a:t>Homme</a:t>
                      </a:r>
                      <a:endParaRPr kumimoji="0" lang="fr-FR" sz="1100" b="1" i="0" u="none" strike="noStrike" cap="none" normalizeH="0" baseline="0" dirty="0">
                        <a:ln>
                          <a:noFill/>
                        </a:ln>
                        <a:solidFill>
                          <a:schemeClr val="bg1"/>
                        </a:solidFill>
                        <a:effectLst/>
                        <a:latin typeface="+mj-lt"/>
                        <a:cs typeface="Times New Roman" pitchFamily="18" charset="0"/>
                      </a:endParaRPr>
                    </a:p>
                  </a:txBody>
                  <a:tcPr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solidFill>
                      <a:srgbClr val="3E5FA9"/>
                    </a:solidFill>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50" b="1" u="none" strike="noStrike" kern="1200" cap="none" normalizeH="0" baseline="0" dirty="0">
                          <a:ln>
                            <a:noFill/>
                          </a:ln>
                          <a:solidFill>
                            <a:schemeClr val="bg1"/>
                          </a:solidFill>
                          <a:effectLst/>
                          <a:latin typeface="+mj-lt"/>
                          <a:ea typeface="+mn-ea"/>
                          <a:cs typeface="+mn-cs"/>
                        </a:rPr>
                        <a:t>Femme </a:t>
                      </a:r>
                    </a:p>
                  </a:txBody>
                  <a:tcPr anchor="ctr" horzOverflow="overflow">
                    <a:lnL w="9525" cap="flat" cmpd="sng" algn="ctr">
                      <a:solidFill>
                        <a:schemeClr val="bg1"/>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solidFill>
                      <a:srgbClr val="3E5FA9"/>
                    </a:solidFill>
                  </a:tcPr>
                </a:tc>
                <a:extLst>
                  <a:ext uri="{0D108BD9-81ED-4DB2-BD59-A6C34878D82A}">
                    <a16:rowId xmlns:a16="http://schemas.microsoft.com/office/drawing/2014/main" val="10000"/>
                  </a:ext>
                </a:extLst>
              </a:tr>
              <a:tr h="5279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fr-FR" sz="1000" b="1" dirty="0">
                        <a:solidFill>
                          <a:schemeClr val="tx1"/>
                        </a:solidFill>
                        <a:latin typeface="+mj-lt"/>
                      </a:endParaRPr>
                    </a:p>
                    <a:p>
                      <a:r>
                        <a:rPr lang="fr-FR" sz="1000" b="1" dirty="0">
                          <a:solidFill>
                            <a:schemeClr val="tx1"/>
                          </a:solidFill>
                          <a:latin typeface="+mj-lt"/>
                        </a:rPr>
                        <a:t>Local limité</a:t>
                      </a:r>
                    </a:p>
                    <a:p>
                      <a:endParaRPr lang="fr-FR" sz="1000" b="1" dirty="0">
                        <a:solidFill>
                          <a:schemeClr val="tx1"/>
                        </a:solidFill>
                        <a:latin typeface="+mj-lt"/>
                      </a:endParaRP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21 %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22 %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20 %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1"/>
                  </a:ext>
                </a:extLst>
              </a:tr>
              <a:tr h="5279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fr-FR" sz="1000" b="1" dirty="0">
                        <a:solidFill>
                          <a:schemeClr val="tx1"/>
                        </a:solidFill>
                        <a:latin typeface="+mj-lt"/>
                      </a:endParaRPr>
                    </a:p>
                    <a:p>
                      <a:r>
                        <a:rPr lang="fr-FR" sz="1000" b="1" dirty="0">
                          <a:solidFill>
                            <a:schemeClr val="tx1"/>
                          </a:solidFill>
                          <a:latin typeface="+mj-lt"/>
                        </a:rPr>
                        <a:t>Local avancé</a:t>
                      </a:r>
                    </a:p>
                    <a:p>
                      <a:endParaRPr lang="fr-FR" sz="1000" b="1" dirty="0">
                        <a:solidFill>
                          <a:schemeClr val="tx1"/>
                        </a:solidFill>
                        <a:latin typeface="+mj-lt"/>
                      </a:endParaRP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24 %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23 %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24 %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2"/>
                  </a:ext>
                </a:extLst>
              </a:tr>
              <a:tr h="527975">
                <a:tc>
                  <a:txBody>
                    <a:bodyPr/>
                    <a:lstStyle/>
                    <a:p>
                      <a:endParaRPr lang="fr-FR" sz="1000" b="1" dirty="0">
                        <a:solidFill>
                          <a:schemeClr val="tx1"/>
                        </a:solidFill>
                        <a:latin typeface="+mj-lt"/>
                      </a:endParaRPr>
                    </a:p>
                    <a:p>
                      <a:r>
                        <a:rPr lang="fr-FR" sz="1000" b="1" dirty="0">
                          <a:solidFill>
                            <a:schemeClr val="tx1"/>
                          </a:solidFill>
                          <a:latin typeface="+mj-lt"/>
                        </a:rPr>
                        <a:t>Régional</a:t>
                      </a:r>
                    </a:p>
                    <a:p>
                      <a:endParaRPr lang="fr-FR" sz="1000" b="1" dirty="0">
                        <a:solidFill>
                          <a:schemeClr val="tx1"/>
                        </a:solidFill>
                        <a:latin typeface="+mj-lt"/>
                      </a:endParaRP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22 %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20 %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23 %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3"/>
                  </a:ext>
                </a:extLst>
              </a:tr>
              <a:tr h="527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000" b="1" u="none" strike="noStrike" kern="1200" cap="none" normalizeH="0" baseline="0" dirty="0">
                        <a:ln>
                          <a:noFill/>
                        </a:ln>
                        <a:solidFill>
                          <a:schemeClr val="tx1"/>
                        </a:solidFill>
                        <a:effectLst/>
                        <a:latin typeface="+mj-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00" b="1" u="none" strike="noStrike" kern="1200" cap="none" normalizeH="0" baseline="0" dirty="0">
                          <a:ln>
                            <a:noFill/>
                          </a:ln>
                          <a:solidFill>
                            <a:schemeClr val="tx1"/>
                          </a:solidFill>
                          <a:effectLst/>
                          <a:latin typeface="+mj-lt"/>
                          <a:ea typeface="+mn-ea"/>
                          <a:cs typeface="+mn-cs"/>
                        </a:rPr>
                        <a:t>Avancé**</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000" b="1" u="none" strike="noStrike" kern="1200" cap="none" normalizeH="0" baseline="0" dirty="0">
                        <a:ln>
                          <a:noFill/>
                        </a:ln>
                        <a:solidFill>
                          <a:schemeClr val="tx1"/>
                        </a:solidFill>
                        <a:effectLst/>
                        <a:latin typeface="+mj-lt"/>
                        <a:ea typeface="+mn-ea"/>
                        <a:cs typeface="+mn-cs"/>
                      </a:endParaRP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34 %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34 %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b="0" i="0" u="none" strike="noStrike" cap="none" normalizeH="0" baseline="0" dirty="0">
                          <a:ln>
                            <a:noFill/>
                          </a:ln>
                          <a:solidFill>
                            <a:schemeClr val="tx1"/>
                          </a:solidFill>
                          <a:effectLst/>
                          <a:latin typeface="+mj-lt"/>
                          <a:cs typeface="Arabic Typesetting" panose="03020402040406030203" pitchFamily="66" charset="-78"/>
                        </a:rPr>
                        <a:t>33 %</a:t>
                      </a: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 name="Espace réservé du texte 4">
            <a:extLst>
              <a:ext uri="{FF2B5EF4-FFF2-40B4-BE49-F238E27FC236}">
                <a16:creationId xmlns:a16="http://schemas.microsoft.com/office/drawing/2014/main" id="{A61883D6-CA16-AD41-AC3A-6B37FEB30851}"/>
              </a:ext>
            </a:extLst>
          </p:cNvPr>
          <p:cNvSpPr txBox="1">
            <a:spLocks/>
          </p:cNvSpPr>
          <p:nvPr/>
        </p:nvSpPr>
        <p:spPr>
          <a:xfrm>
            <a:off x="359999" y="4528797"/>
            <a:ext cx="2585217" cy="23833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fr-FR" sz="700" cap="none" dirty="0"/>
              <a:t>*</a:t>
            </a:r>
            <a:r>
              <a:rPr lang="en-US" sz="700" cap="none" dirty="0"/>
              <a:t>European Network of Cancer Registries</a:t>
            </a:r>
          </a:p>
          <a:p>
            <a:pPr>
              <a:spcBef>
                <a:spcPts val="0"/>
              </a:spcBef>
            </a:pPr>
            <a:r>
              <a:rPr lang="en-US" sz="700" cap="none" dirty="0"/>
              <a:t>**</a:t>
            </a:r>
            <a:r>
              <a:rPr lang="fr-FR" sz="700" cap="none" dirty="0"/>
              <a:t>Stade métastatique et cancers non réséqués</a:t>
            </a:r>
          </a:p>
        </p:txBody>
      </p:sp>
      <p:sp>
        <p:nvSpPr>
          <p:cNvPr id="16" name="Rectangle 15"/>
          <p:cNvSpPr/>
          <p:nvPr/>
        </p:nvSpPr>
        <p:spPr>
          <a:xfrm>
            <a:off x="5598300" y="4474416"/>
            <a:ext cx="3337054" cy="307777"/>
          </a:xfrm>
          <a:prstGeom prst="rect">
            <a:avLst/>
          </a:prstGeom>
        </p:spPr>
        <p:txBody>
          <a:bodyPr wrap="square">
            <a:spAutoFit/>
          </a:bodyPr>
          <a:lstStyle/>
          <a:p>
            <a:r>
              <a:rPr lang="fr-FR" sz="700" dirty="0"/>
              <a:t>Source : Bouvier et al. Stade au diagnostic des cancers - Sein, côlon et rectum. </a:t>
            </a:r>
            <a:br>
              <a:rPr lang="fr-FR" sz="700" dirty="0"/>
            </a:br>
            <a:r>
              <a:rPr lang="fr-FR" sz="700" dirty="0"/>
              <a:t>(période 2009-2012), Partenariat Francim / HCL / SpF / INCa, 2018</a:t>
            </a:r>
          </a:p>
        </p:txBody>
      </p:sp>
      <p:sp>
        <p:nvSpPr>
          <p:cNvPr id="17" name="AutoShape 8"/>
          <p:cNvSpPr>
            <a:spLocks/>
          </p:cNvSpPr>
          <p:nvPr/>
        </p:nvSpPr>
        <p:spPr bwMode="auto">
          <a:xfrm rot="10800000">
            <a:off x="7266827" y="2288512"/>
            <a:ext cx="270483" cy="945645"/>
          </a:xfrm>
          <a:prstGeom prst="leftBrace">
            <a:avLst>
              <a:gd name="adj1" fmla="val 31377"/>
              <a:gd name="adj2" fmla="val 50000"/>
            </a:avLst>
          </a:prstGeom>
          <a:noFill/>
          <a:ln w="19050">
            <a:solidFill>
              <a:srgbClr val="F28E4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5AB9B4"/>
              </a:solidFill>
              <a:effectLst/>
              <a:uLnTx/>
              <a:uFillTx/>
              <a:latin typeface="Verdana" pitchFamily="34" charset="0"/>
            </a:endParaRPr>
          </a:p>
        </p:txBody>
      </p:sp>
      <p:sp>
        <p:nvSpPr>
          <p:cNvPr id="18" name="ZoneTexte 17"/>
          <p:cNvSpPr txBox="1"/>
          <p:nvPr/>
        </p:nvSpPr>
        <p:spPr>
          <a:xfrm>
            <a:off x="7510650" y="2619024"/>
            <a:ext cx="1273350" cy="276999"/>
          </a:xfrm>
          <a:prstGeom prst="rect">
            <a:avLst/>
          </a:prstGeom>
          <a:noFill/>
        </p:spPr>
        <p:txBody>
          <a:bodyPr wrap="square" rtlCol="0">
            <a:spAutoFit/>
          </a:bodyPr>
          <a:lstStyle/>
          <a:p>
            <a:r>
              <a:rPr lang="fr-FR" sz="1200" b="1" dirty="0">
                <a:solidFill>
                  <a:srgbClr val="F28E40"/>
                </a:solidFill>
              </a:rPr>
              <a:t>Stade précoce</a:t>
            </a:r>
          </a:p>
        </p:txBody>
      </p:sp>
      <p:sp>
        <p:nvSpPr>
          <p:cNvPr id="20" name="AutoShape 8"/>
          <p:cNvSpPr>
            <a:spLocks/>
          </p:cNvSpPr>
          <p:nvPr/>
        </p:nvSpPr>
        <p:spPr bwMode="auto">
          <a:xfrm rot="10800000">
            <a:off x="2321188" y="3897630"/>
            <a:ext cx="135244" cy="424279"/>
          </a:xfrm>
          <a:prstGeom prst="leftBrace">
            <a:avLst>
              <a:gd name="adj1" fmla="val 31377"/>
              <a:gd name="adj2" fmla="val 50000"/>
            </a:avLst>
          </a:prstGeom>
          <a:noFill/>
          <a:ln w="3175">
            <a:solidFill>
              <a:srgbClr val="00507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5AB9B4"/>
              </a:solidFill>
              <a:effectLst/>
              <a:uLnTx/>
              <a:uFillTx/>
              <a:latin typeface="Verdana"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481" y="3451826"/>
            <a:ext cx="1067317" cy="35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utoShape 8"/>
          <p:cNvSpPr>
            <a:spLocks/>
          </p:cNvSpPr>
          <p:nvPr/>
        </p:nvSpPr>
        <p:spPr bwMode="auto">
          <a:xfrm rot="10800000">
            <a:off x="2338653" y="3370693"/>
            <a:ext cx="135244" cy="424279"/>
          </a:xfrm>
          <a:prstGeom prst="leftBrace">
            <a:avLst>
              <a:gd name="adj1" fmla="val 31377"/>
              <a:gd name="adj2" fmla="val 50000"/>
            </a:avLst>
          </a:prstGeom>
          <a:noFill/>
          <a:ln w="3175">
            <a:solidFill>
              <a:srgbClr val="00507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5AB9B4"/>
              </a:solidFill>
              <a:effectLst/>
              <a:uLnTx/>
              <a:uFillTx/>
              <a:latin typeface="Verdana" pitchFamily="34" charset="0"/>
            </a:endParaRPr>
          </a:p>
        </p:txBody>
      </p:sp>
      <p:sp>
        <p:nvSpPr>
          <p:cNvPr id="3" name="ZoneTexte 2"/>
          <p:cNvSpPr txBox="1"/>
          <p:nvPr/>
        </p:nvSpPr>
        <p:spPr>
          <a:xfrm>
            <a:off x="547997" y="3523115"/>
            <a:ext cx="639627" cy="215444"/>
          </a:xfrm>
          <a:prstGeom prst="rect">
            <a:avLst/>
          </a:prstGeom>
          <a:noFill/>
        </p:spPr>
        <p:txBody>
          <a:bodyPr wrap="square" rtlCol="0">
            <a:spAutoFit/>
          </a:bodyPr>
          <a:lstStyle/>
          <a:p>
            <a:pPr algn="r"/>
            <a:r>
              <a:rPr lang="fr-FR" sz="800" dirty="0"/>
              <a:t>Ganglion</a:t>
            </a:r>
          </a:p>
        </p:txBody>
      </p:sp>
      <p:pic>
        <p:nvPicPr>
          <p:cNvPr id="23" name="Picture 32" descr="08347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189479" y="3882774"/>
            <a:ext cx="1069200" cy="46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p:cNvSpPr txBox="1"/>
          <p:nvPr/>
        </p:nvSpPr>
        <p:spPr>
          <a:xfrm>
            <a:off x="472026" y="3987781"/>
            <a:ext cx="715598" cy="215444"/>
          </a:xfrm>
          <a:prstGeom prst="rect">
            <a:avLst/>
          </a:prstGeom>
          <a:noFill/>
        </p:spPr>
        <p:txBody>
          <a:bodyPr wrap="square" rtlCol="0">
            <a:spAutoFit/>
          </a:bodyPr>
          <a:lstStyle/>
          <a:p>
            <a:pPr algn="r"/>
            <a:r>
              <a:rPr lang="fr-FR" sz="800" dirty="0"/>
              <a:t>Métastases</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87596" y="1934819"/>
            <a:ext cx="1069200" cy="148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utoShape 8"/>
          <p:cNvSpPr>
            <a:spLocks/>
          </p:cNvSpPr>
          <p:nvPr/>
        </p:nvSpPr>
        <p:spPr bwMode="auto">
          <a:xfrm rot="10800000">
            <a:off x="2338652" y="2840223"/>
            <a:ext cx="135244" cy="424279"/>
          </a:xfrm>
          <a:prstGeom prst="leftBrace">
            <a:avLst>
              <a:gd name="adj1" fmla="val 31377"/>
              <a:gd name="adj2" fmla="val 50000"/>
            </a:avLst>
          </a:prstGeom>
          <a:noFill/>
          <a:ln w="3175">
            <a:solidFill>
              <a:srgbClr val="00507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5AB9B4"/>
              </a:solidFill>
              <a:effectLst/>
              <a:uLnTx/>
              <a:uFillTx/>
              <a:latin typeface="Verdana" pitchFamily="34" charset="0"/>
            </a:endParaRPr>
          </a:p>
        </p:txBody>
      </p:sp>
      <p:sp>
        <p:nvSpPr>
          <p:cNvPr id="26" name="AutoShape 8"/>
          <p:cNvSpPr>
            <a:spLocks/>
          </p:cNvSpPr>
          <p:nvPr/>
        </p:nvSpPr>
        <p:spPr bwMode="auto">
          <a:xfrm rot="10800000">
            <a:off x="2338653" y="2285315"/>
            <a:ext cx="135244" cy="424279"/>
          </a:xfrm>
          <a:prstGeom prst="leftBrace">
            <a:avLst>
              <a:gd name="adj1" fmla="val 31377"/>
              <a:gd name="adj2" fmla="val 50000"/>
            </a:avLst>
          </a:prstGeom>
          <a:noFill/>
          <a:ln w="3175">
            <a:solidFill>
              <a:srgbClr val="00507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5AB9B4"/>
              </a:solidFill>
              <a:effectLst/>
              <a:uLnTx/>
              <a:uFillTx/>
              <a:latin typeface="Verdana" pitchFamily="34" charset="0"/>
            </a:endParaRPr>
          </a:p>
        </p:txBody>
      </p:sp>
      <p:sp>
        <p:nvSpPr>
          <p:cNvPr id="30" name="ZoneTexte 29"/>
          <p:cNvSpPr txBox="1"/>
          <p:nvPr/>
        </p:nvSpPr>
        <p:spPr>
          <a:xfrm>
            <a:off x="547997" y="3138625"/>
            <a:ext cx="639627" cy="215444"/>
          </a:xfrm>
          <a:prstGeom prst="rect">
            <a:avLst/>
          </a:prstGeom>
          <a:noFill/>
        </p:spPr>
        <p:txBody>
          <a:bodyPr wrap="square" rtlCol="0">
            <a:spAutoFit/>
          </a:bodyPr>
          <a:lstStyle/>
          <a:p>
            <a:pPr algn="r"/>
            <a:r>
              <a:rPr lang="fr-FR" sz="800" dirty="0"/>
              <a:t>Séreuse</a:t>
            </a:r>
          </a:p>
        </p:txBody>
      </p:sp>
      <p:sp>
        <p:nvSpPr>
          <p:cNvPr id="31" name="ZoneTexte 30"/>
          <p:cNvSpPr txBox="1"/>
          <p:nvPr/>
        </p:nvSpPr>
        <p:spPr>
          <a:xfrm>
            <a:off x="427807" y="2774413"/>
            <a:ext cx="759817" cy="215444"/>
          </a:xfrm>
          <a:prstGeom prst="rect">
            <a:avLst/>
          </a:prstGeom>
          <a:noFill/>
        </p:spPr>
        <p:txBody>
          <a:bodyPr wrap="square" rtlCol="0">
            <a:spAutoFit/>
          </a:bodyPr>
          <a:lstStyle/>
          <a:p>
            <a:pPr algn="r"/>
            <a:r>
              <a:rPr lang="fr-FR" sz="800" dirty="0"/>
              <a:t>Musculeuse</a:t>
            </a:r>
          </a:p>
        </p:txBody>
      </p:sp>
      <p:sp>
        <p:nvSpPr>
          <p:cNvPr id="32" name="ZoneTexte 31"/>
          <p:cNvSpPr txBox="1"/>
          <p:nvPr/>
        </p:nvSpPr>
        <p:spPr>
          <a:xfrm>
            <a:off x="250422" y="2594557"/>
            <a:ext cx="937202" cy="215444"/>
          </a:xfrm>
          <a:prstGeom prst="rect">
            <a:avLst/>
          </a:prstGeom>
          <a:noFill/>
        </p:spPr>
        <p:txBody>
          <a:bodyPr wrap="square" rtlCol="0">
            <a:spAutoFit/>
          </a:bodyPr>
          <a:lstStyle/>
          <a:p>
            <a:pPr algn="r"/>
            <a:r>
              <a:rPr lang="fr-FR" sz="800" dirty="0"/>
              <a:t>Sous-Muqueuse</a:t>
            </a:r>
          </a:p>
        </p:txBody>
      </p:sp>
      <p:sp>
        <p:nvSpPr>
          <p:cNvPr id="33" name="ZoneTexte 32"/>
          <p:cNvSpPr txBox="1"/>
          <p:nvPr/>
        </p:nvSpPr>
        <p:spPr>
          <a:xfrm>
            <a:off x="427807" y="2394719"/>
            <a:ext cx="759817" cy="215444"/>
          </a:xfrm>
          <a:prstGeom prst="rect">
            <a:avLst/>
          </a:prstGeom>
          <a:noFill/>
        </p:spPr>
        <p:txBody>
          <a:bodyPr wrap="square" rtlCol="0">
            <a:spAutoFit/>
          </a:bodyPr>
          <a:lstStyle/>
          <a:p>
            <a:pPr algn="r"/>
            <a:r>
              <a:rPr lang="fr-FR" sz="800" dirty="0"/>
              <a:t>Tumeur</a:t>
            </a:r>
          </a:p>
        </p:txBody>
      </p:sp>
      <p:sp>
        <p:nvSpPr>
          <p:cNvPr id="34" name="ZoneTexte 33"/>
          <p:cNvSpPr txBox="1"/>
          <p:nvPr/>
        </p:nvSpPr>
        <p:spPr>
          <a:xfrm>
            <a:off x="427807" y="2270201"/>
            <a:ext cx="759817" cy="215444"/>
          </a:xfrm>
          <a:prstGeom prst="rect">
            <a:avLst/>
          </a:prstGeom>
          <a:noFill/>
        </p:spPr>
        <p:txBody>
          <a:bodyPr wrap="square" rtlCol="0">
            <a:spAutoFit/>
          </a:bodyPr>
          <a:lstStyle/>
          <a:p>
            <a:pPr algn="r"/>
            <a:r>
              <a:rPr lang="fr-FR" sz="800" dirty="0"/>
              <a:t>Muqueuse</a:t>
            </a:r>
          </a:p>
        </p:txBody>
      </p:sp>
      <p:sp>
        <p:nvSpPr>
          <p:cNvPr id="27" name="Espace réservé de la date 2">
            <a:extLst>
              <a:ext uri="{FF2B5EF4-FFF2-40B4-BE49-F238E27FC236}">
                <a16:creationId xmlns:a16="http://schemas.microsoft.com/office/drawing/2014/main" id="{FF8AD6C5-7F23-4915-8A40-212B13A9B760}"/>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9" name="Espace réservé du pied de page 3">
            <a:extLst>
              <a:ext uri="{FF2B5EF4-FFF2-40B4-BE49-F238E27FC236}">
                <a16:creationId xmlns:a16="http://schemas.microsoft.com/office/drawing/2014/main" id="{EF0F0B00-CCE4-4850-B8B6-F93B8A3517D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10078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5">
            <a:extLst>
              <a:ext uri="{FF2B5EF4-FFF2-40B4-BE49-F238E27FC236}">
                <a16:creationId xmlns:a16="http://schemas.microsoft.com/office/drawing/2014/main" id="{A41AC3DB-5D6A-4F5D-A554-02FD1F3BA81B}"/>
              </a:ext>
            </a:extLst>
          </p:cNvPr>
          <p:cNvPicPr>
            <a:picLocks noGrp="1" noChangeAspect="1"/>
          </p:cNvPicPr>
          <p:nvPr>
            <p:ph type="pic" sz="quarter" idx="13"/>
          </p:nvPr>
        </p:nvPicPr>
        <p:blipFill>
          <a:blip r:embed="rId2"/>
          <a:srcRect t="13877" b="13877"/>
          <a:stretch>
            <a:fillRect/>
          </a:stretch>
        </p:blipFill>
        <p:spPr/>
      </p:pic>
      <p:sp>
        <p:nvSpPr>
          <p:cNvPr id="8" name="Titre 7">
            <a:extLst>
              <a:ext uri="{FF2B5EF4-FFF2-40B4-BE49-F238E27FC236}">
                <a16:creationId xmlns:a16="http://schemas.microsoft.com/office/drawing/2014/main" id="{16729254-AAA2-4534-A42F-608E70C10AC7}"/>
              </a:ext>
            </a:extLst>
          </p:cNvPr>
          <p:cNvSpPr>
            <a:spLocks noGrp="1"/>
          </p:cNvSpPr>
          <p:nvPr>
            <p:ph type="title"/>
          </p:nvPr>
        </p:nvSpPr>
        <p:spPr/>
        <p:txBody>
          <a:bodyPr/>
          <a:lstStyle/>
          <a:p>
            <a:pPr marL="0" indent="0">
              <a:buNone/>
            </a:pPr>
            <a:r>
              <a:rPr lang="fr-FR" dirty="0"/>
              <a:t>2. Le dépistage du cancer colorectal</a:t>
            </a:r>
          </a:p>
        </p:txBody>
      </p:sp>
      <p:sp>
        <p:nvSpPr>
          <p:cNvPr id="7" name="Espace réservé de la date 2">
            <a:extLst>
              <a:ext uri="{FF2B5EF4-FFF2-40B4-BE49-F238E27FC236}">
                <a16:creationId xmlns:a16="http://schemas.microsoft.com/office/drawing/2014/main" id="{38505956-33E0-4356-8706-D92E89113D18}"/>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0" name="Espace réservé du pied de page 3">
            <a:extLst>
              <a:ext uri="{FF2B5EF4-FFF2-40B4-BE49-F238E27FC236}">
                <a16:creationId xmlns:a16="http://schemas.microsoft.com/office/drawing/2014/main" id="{B3A949DA-E4F2-4DAB-96AF-83B18B60FF02}"/>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1" name="Espace réservé du numéro de diapositive 4">
            <a:extLst>
              <a:ext uri="{FF2B5EF4-FFF2-40B4-BE49-F238E27FC236}">
                <a16:creationId xmlns:a16="http://schemas.microsoft.com/office/drawing/2014/main" id="{9DD6B75B-1772-48BF-AF58-3E2EF49889F8}"/>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12</a:t>
            </a:fld>
            <a:endParaRPr lang="fr-FR" dirty="0"/>
          </a:p>
        </p:txBody>
      </p:sp>
    </p:spTree>
    <p:extLst>
      <p:ext uri="{BB962C8B-B14F-4D97-AF65-F5344CB8AC3E}">
        <p14:creationId xmlns:p14="http://schemas.microsoft.com/office/powerpoint/2010/main" val="150899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a:xfrm>
            <a:off x="359999" y="900000"/>
            <a:ext cx="8424000" cy="387959"/>
          </a:xfrm>
        </p:spPr>
        <p:txBody>
          <a:bodyPr>
            <a:normAutofit/>
          </a:bodyPr>
          <a:lstStyle/>
          <a:p>
            <a:r>
              <a:rPr lang="fr-FR" spc="0" dirty="0"/>
              <a:t>Le dépistage : les principes</a:t>
            </a:r>
            <a:endParaRPr lang="fr-FR" strike="sngStrike" spc="0" dirty="0"/>
          </a:p>
        </p:txBody>
      </p:sp>
      <p:sp>
        <p:nvSpPr>
          <p:cNvPr id="34" name="Espace réservé du numéro de diapositive 33">
            <a:extLst>
              <a:ext uri="{FF2B5EF4-FFF2-40B4-BE49-F238E27FC236}">
                <a16:creationId xmlns:a16="http://schemas.microsoft.com/office/drawing/2014/main" id="{E338C2B8-8152-BF40-AC6E-2E6316080EF0}"/>
              </a:ext>
            </a:extLst>
          </p:cNvPr>
          <p:cNvSpPr>
            <a:spLocks noGrp="1"/>
          </p:cNvSpPr>
          <p:nvPr>
            <p:ph type="sldNum" sz="quarter" idx="12"/>
          </p:nvPr>
        </p:nvSpPr>
        <p:spPr/>
        <p:txBody>
          <a:bodyPr/>
          <a:lstStyle/>
          <a:p>
            <a:fld id="{2684EA46-63B8-F44C-953D-BF4FA9E68CB3}" type="slidenum">
              <a:rPr lang="fr-FR" smtClean="0"/>
              <a:pPr/>
              <a:t>13</a:t>
            </a:fld>
            <a:endParaRPr lang="fr-FR" dirty="0"/>
          </a:p>
        </p:txBody>
      </p:sp>
      <p:sp>
        <p:nvSpPr>
          <p:cNvPr id="3"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a:buFont typeface="+mj-lt"/>
              <a:buAutoNum type="arabicPeriod" startAt="2"/>
            </a:pPr>
            <a:r>
              <a:rPr lang="fr-FR" dirty="0"/>
              <a:t>Le dépistage du cancer colorectal</a:t>
            </a:r>
          </a:p>
        </p:txBody>
      </p:sp>
      <p:grpSp>
        <p:nvGrpSpPr>
          <p:cNvPr id="46" name="Groupe 45">
            <a:extLst>
              <a:ext uri="{FF2B5EF4-FFF2-40B4-BE49-F238E27FC236}">
                <a16:creationId xmlns:a16="http://schemas.microsoft.com/office/drawing/2014/main" id="{66088FBF-C6C8-F145-AFD5-B31593441BBA}"/>
              </a:ext>
            </a:extLst>
          </p:cNvPr>
          <p:cNvGrpSpPr/>
          <p:nvPr/>
        </p:nvGrpSpPr>
        <p:grpSpPr>
          <a:xfrm>
            <a:off x="1244796" y="2804636"/>
            <a:ext cx="2410269" cy="367131"/>
            <a:chOff x="1542742" y="2965040"/>
            <a:chExt cx="3596186" cy="450264"/>
          </a:xfrm>
        </p:grpSpPr>
        <p:sp>
          <p:nvSpPr>
            <p:cNvPr id="4" name="Flèche vers la droite 3">
              <a:extLst>
                <a:ext uri="{FF2B5EF4-FFF2-40B4-BE49-F238E27FC236}">
                  <a16:creationId xmlns:a16="http://schemas.microsoft.com/office/drawing/2014/main" id="{C3D2E11C-869A-3843-9717-0772DB2A93CC}"/>
                </a:ext>
              </a:extLst>
            </p:cNvPr>
            <p:cNvSpPr/>
            <p:nvPr/>
          </p:nvSpPr>
          <p:spPr>
            <a:xfrm>
              <a:off x="1604682" y="2965040"/>
              <a:ext cx="3534246" cy="415644"/>
            </a:xfrm>
            <a:prstGeom prst="rightArrow">
              <a:avLst>
                <a:gd name="adj1" fmla="val 75332"/>
                <a:gd name="adj2" fmla="val 144469"/>
              </a:avLst>
            </a:prstGeom>
            <a:solidFill>
              <a:srgbClr val="9BB2D7"/>
            </a:solidFill>
            <a:ln>
              <a:noFill/>
            </a:ln>
            <a:effectLst>
              <a:reflection blurRad="6350" stA="33000" endPos="4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space réservé du texte 2">
              <a:extLst>
                <a:ext uri="{FF2B5EF4-FFF2-40B4-BE49-F238E27FC236}">
                  <a16:creationId xmlns:a16="http://schemas.microsoft.com/office/drawing/2014/main" id="{9BEBAA57-FF0E-5F4D-AFCE-83CD4165D69B}"/>
                </a:ext>
              </a:extLst>
            </p:cNvPr>
            <p:cNvSpPr txBox="1">
              <a:spLocks/>
            </p:cNvSpPr>
            <p:nvPr/>
          </p:nvSpPr>
          <p:spPr>
            <a:xfrm>
              <a:off x="1542742" y="3057880"/>
              <a:ext cx="2904191" cy="35742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1150" b="1" cap="none" dirty="0">
                  <a:solidFill>
                    <a:srgbClr val="3E5FA9"/>
                  </a:solidFill>
                </a:rPr>
                <a:t>DÉPISTAGE POSSIBLE</a:t>
              </a:r>
              <a:r>
                <a:rPr lang="fr-FR" sz="1150" b="1" cap="none" baseline="30000" dirty="0">
                  <a:solidFill>
                    <a:srgbClr val="3E5FA9"/>
                  </a:solidFill>
                </a:rPr>
                <a:t>*</a:t>
              </a:r>
              <a:r>
                <a:rPr lang="fr-FR" sz="1150" b="1" dirty="0">
                  <a:solidFill>
                    <a:srgbClr val="3E5FA9"/>
                  </a:solidFill>
                </a:rPr>
                <a:t> </a:t>
              </a:r>
              <a:endParaRPr lang="fr-FR" sz="1150" b="1" cap="none" dirty="0">
                <a:solidFill>
                  <a:srgbClr val="3E5FA9"/>
                </a:solidFill>
              </a:endParaRPr>
            </a:p>
          </p:txBody>
        </p:sp>
      </p:grpSp>
      <p:sp>
        <p:nvSpPr>
          <p:cNvPr id="15" name="Rectangle 14">
            <a:extLst>
              <a:ext uri="{FF2B5EF4-FFF2-40B4-BE49-F238E27FC236}">
                <a16:creationId xmlns:a16="http://schemas.microsoft.com/office/drawing/2014/main" id="{71756919-ADB4-C744-BC7E-F091A76F9399}"/>
              </a:ext>
            </a:extLst>
          </p:cNvPr>
          <p:cNvSpPr/>
          <p:nvPr/>
        </p:nvSpPr>
        <p:spPr bwMode="auto">
          <a:xfrm>
            <a:off x="1270869" y="3274403"/>
            <a:ext cx="2709626" cy="1070187"/>
          </a:xfrm>
          <a:prstGeom prst="rect">
            <a:avLst/>
          </a:prstGeom>
          <a:noFill/>
          <a:ln w="9525" cap="flat" cmpd="sng" algn="ctr">
            <a:noFill/>
            <a:prstDash val="solid"/>
            <a:round/>
            <a:headEnd type="none" w="med" len="med"/>
            <a:tailEnd type="none" w="med" len="med"/>
          </a:ln>
          <a:effectLst/>
        </p:spPr>
        <p:txBody>
          <a:bodyPr lIns="108000" tIns="72000" rIns="108000" bIns="72000"/>
          <a:lstStyle/>
          <a:p>
            <a:pPr>
              <a:spcAft>
                <a:spcPts val="200"/>
              </a:spcAft>
              <a:buClr>
                <a:schemeClr val="tx2"/>
              </a:buClr>
              <a:defRPr/>
            </a:pPr>
            <a:r>
              <a:rPr lang="fr-FR" sz="1000" b="1" kern="0" dirty="0">
                <a:latin typeface="+mj-lt"/>
                <a:cs typeface="Tahoma" pitchFamily="34" charset="0"/>
              </a:rPr>
              <a:t>AVANTAGES DU DÉPISTAGE</a:t>
            </a:r>
          </a:p>
          <a:p>
            <a:pPr marL="96838" indent="-96838">
              <a:spcAft>
                <a:spcPts val="200"/>
              </a:spcAft>
              <a:buFont typeface="Arial" panose="020B0604020202020204" pitchFamily="34" charset="0"/>
              <a:buChar char="•"/>
              <a:defRPr/>
            </a:pPr>
            <a:r>
              <a:rPr lang="fr-FR" sz="950" dirty="0"/>
              <a:t>Cancers évités</a:t>
            </a:r>
          </a:p>
          <a:p>
            <a:pPr marL="96838" indent="-96838">
              <a:spcAft>
                <a:spcPts val="200"/>
              </a:spcAft>
              <a:buFont typeface="Arial" panose="020B0604020202020204" pitchFamily="34" charset="0"/>
              <a:buChar char="•"/>
              <a:defRPr/>
            </a:pPr>
            <a:r>
              <a:rPr lang="fr-FR" sz="950" dirty="0"/>
              <a:t>Traitements moins lourds et plus efficaces</a:t>
            </a:r>
          </a:p>
          <a:p>
            <a:pPr marL="96838" lvl="1" indent="-96838">
              <a:spcAft>
                <a:spcPts val="200"/>
              </a:spcAft>
              <a:buFont typeface="Arial" panose="020B0604020202020204" pitchFamily="34" charset="0"/>
              <a:buChar char="•"/>
              <a:defRPr/>
            </a:pPr>
            <a:r>
              <a:rPr lang="fr-FR" sz="950" dirty="0"/>
              <a:t>Séquelles moindres</a:t>
            </a:r>
          </a:p>
          <a:p>
            <a:pPr marL="96838" lvl="1" indent="-96838">
              <a:spcAft>
                <a:spcPts val="200"/>
              </a:spcAft>
              <a:buFont typeface="Arial" panose="020B0604020202020204" pitchFamily="34" charset="0"/>
              <a:buChar char="•"/>
              <a:defRPr/>
            </a:pPr>
            <a:r>
              <a:rPr lang="fr-FR" sz="950" dirty="0"/>
              <a:t>Années de vie préservées</a:t>
            </a:r>
          </a:p>
          <a:p>
            <a:pPr marL="96838" lvl="1" indent="-96838">
              <a:spcAft>
                <a:spcPts val="200"/>
              </a:spcAft>
              <a:buFont typeface="Arial" panose="020B0604020202020204" pitchFamily="34" charset="0"/>
              <a:buChar char="•"/>
              <a:defRPr/>
            </a:pPr>
            <a:r>
              <a:rPr lang="fr-FR" sz="950" dirty="0"/>
              <a:t>Décès évités</a:t>
            </a:r>
          </a:p>
          <a:p>
            <a:pPr marL="96838" indent="-96838" algn="ctr">
              <a:buClr>
                <a:schemeClr val="tx2"/>
              </a:buClr>
              <a:buFont typeface="Arial" panose="020B0604020202020204" pitchFamily="34" charset="0"/>
              <a:buChar char="•"/>
              <a:defRPr/>
            </a:pPr>
            <a:endParaRPr lang="fr-FR" sz="1000" kern="0" dirty="0">
              <a:solidFill>
                <a:schemeClr val="accent1"/>
              </a:solidFill>
              <a:latin typeface="+mj-lt"/>
              <a:cs typeface="Tahoma" pitchFamily="34" charset="0"/>
            </a:endParaRPr>
          </a:p>
        </p:txBody>
      </p:sp>
      <p:cxnSp>
        <p:nvCxnSpPr>
          <p:cNvPr id="7" name="Connecteur droit 6">
            <a:extLst>
              <a:ext uri="{FF2B5EF4-FFF2-40B4-BE49-F238E27FC236}">
                <a16:creationId xmlns:a16="http://schemas.microsoft.com/office/drawing/2014/main" id="{0F297717-B34D-4341-8B71-DFD5FE3D57F4}"/>
              </a:ext>
            </a:extLst>
          </p:cNvPr>
          <p:cNvCxnSpPr>
            <a:cxnSpLocks/>
          </p:cNvCxnSpPr>
          <p:nvPr/>
        </p:nvCxnSpPr>
        <p:spPr>
          <a:xfrm flipV="1">
            <a:off x="349250" y="2417611"/>
            <a:ext cx="6419850" cy="14712"/>
          </a:xfrm>
          <a:prstGeom prst="line">
            <a:avLst/>
          </a:prstGeom>
          <a:ln w="19050" cap="rnd">
            <a:solidFill>
              <a:srgbClr val="3E5FA9"/>
            </a:solidFill>
            <a:prstDash val="sysDot"/>
            <a:round/>
            <a:tailEnd type="stealth"/>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4DB9DF2D-1FC3-264D-869D-D499CB4C469E}"/>
              </a:ext>
            </a:extLst>
          </p:cNvPr>
          <p:cNvGrpSpPr/>
          <p:nvPr/>
        </p:nvGrpSpPr>
        <p:grpSpPr>
          <a:xfrm>
            <a:off x="593739" y="1632135"/>
            <a:ext cx="1385139" cy="890188"/>
            <a:chOff x="1334141" y="1862566"/>
            <a:chExt cx="1540244" cy="989868"/>
          </a:xfrm>
        </p:grpSpPr>
        <p:sp>
          <p:nvSpPr>
            <p:cNvPr id="33" name="Espace réservé du texte 2">
              <a:extLst>
                <a:ext uri="{FF2B5EF4-FFF2-40B4-BE49-F238E27FC236}">
                  <a16:creationId xmlns:a16="http://schemas.microsoft.com/office/drawing/2014/main" id="{8A9E449C-4E96-5A48-A090-A7B495724EC7}"/>
                </a:ext>
              </a:extLst>
            </p:cNvPr>
            <p:cNvSpPr txBox="1">
              <a:spLocks/>
            </p:cNvSpPr>
            <p:nvPr/>
          </p:nvSpPr>
          <p:spPr>
            <a:xfrm>
              <a:off x="1334141" y="1862566"/>
              <a:ext cx="1540244" cy="639424"/>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fr-FR" sz="1050" b="1" cap="none" dirty="0">
                  <a:solidFill>
                    <a:srgbClr val="3E5FA9"/>
                  </a:solidFill>
                </a:rPr>
                <a:t>Lésion précancéreuse </a:t>
              </a:r>
            </a:p>
            <a:p>
              <a:pPr algn="ctr">
                <a:spcBef>
                  <a:spcPts val="0"/>
                </a:spcBef>
              </a:pPr>
              <a:r>
                <a:rPr lang="fr-FR" sz="1050" b="1" cap="none" dirty="0">
                  <a:solidFill>
                    <a:srgbClr val="3E5FA9"/>
                  </a:solidFill>
                </a:rPr>
                <a:t>ou anomalie</a:t>
              </a:r>
              <a:r>
                <a:rPr lang="fr-FR" sz="1050" b="1" cap="none" baseline="30000" dirty="0">
                  <a:solidFill>
                    <a:srgbClr val="3E5FA9"/>
                  </a:solidFill>
                </a:rPr>
                <a:t>*</a:t>
              </a:r>
              <a:endParaRPr lang="fr-FR" sz="1050" b="1" strike="sngStrike" cap="none" baseline="30000" dirty="0">
                <a:solidFill>
                  <a:srgbClr val="3E5FA9"/>
                </a:solidFill>
              </a:endParaRPr>
            </a:p>
          </p:txBody>
        </p:sp>
        <p:sp>
          <p:nvSpPr>
            <p:cNvPr id="36" name="Ellipse 35">
              <a:extLst>
                <a:ext uri="{FF2B5EF4-FFF2-40B4-BE49-F238E27FC236}">
                  <a16:creationId xmlns:a16="http://schemas.microsoft.com/office/drawing/2014/main" id="{5413199E-3683-9544-A984-3F70E621F9CB}"/>
                </a:ext>
              </a:extLst>
            </p:cNvPr>
            <p:cNvSpPr/>
            <p:nvPr/>
          </p:nvSpPr>
          <p:spPr>
            <a:xfrm>
              <a:off x="2004388" y="2628915"/>
              <a:ext cx="223520" cy="223519"/>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sp>
          <p:nvSpPr>
            <p:cNvPr id="30" name="Ellipse 29">
              <a:extLst>
                <a:ext uri="{FF2B5EF4-FFF2-40B4-BE49-F238E27FC236}">
                  <a16:creationId xmlns:a16="http://schemas.microsoft.com/office/drawing/2014/main" id="{DEA84B26-5504-BD49-8A78-96E2C053A140}"/>
                </a:ext>
              </a:extLst>
            </p:cNvPr>
            <p:cNvSpPr/>
            <p:nvPr/>
          </p:nvSpPr>
          <p:spPr>
            <a:xfrm>
              <a:off x="2058102" y="2682629"/>
              <a:ext cx="116090" cy="116090"/>
            </a:xfrm>
            <a:prstGeom prst="ellipse">
              <a:avLst/>
            </a:prstGeom>
            <a:solidFill>
              <a:srgbClr val="3E5FA9"/>
            </a:solidFill>
            <a:ln w="1905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grpSp>
      <p:grpSp>
        <p:nvGrpSpPr>
          <p:cNvPr id="45" name="Groupe 44">
            <a:extLst>
              <a:ext uri="{FF2B5EF4-FFF2-40B4-BE49-F238E27FC236}">
                <a16:creationId xmlns:a16="http://schemas.microsoft.com/office/drawing/2014/main" id="{6278163B-3307-8E43-8E55-6919FD7D4719}"/>
              </a:ext>
            </a:extLst>
          </p:cNvPr>
          <p:cNvGrpSpPr/>
          <p:nvPr/>
        </p:nvGrpSpPr>
        <p:grpSpPr>
          <a:xfrm>
            <a:off x="5719011" y="1563638"/>
            <a:ext cx="1301261" cy="940417"/>
            <a:chOff x="5811277" y="1799935"/>
            <a:chExt cx="1446973" cy="1045721"/>
          </a:xfrm>
        </p:grpSpPr>
        <p:sp>
          <p:nvSpPr>
            <p:cNvPr id="11" name="Espace réservé du texte 2">
              <a:extLst>
                <a:ext uri="{FF2B5EF4-FFF2-40B4-BE49-F238E27FC236}">
                  <a16:creationId xmlns:a16="http://schemas.microsoft.com/office/drawing/2014/main" id="{98B6A10C-3626-274D-9D41-C41910F421C5}"/>
                </a:ext>
              </a:extLst>
            </p:cNvPr>
            <p:cNvSpPr txBox="1">
              <a:spLocks/>
            </p:cNvSpPr>
            <p:nvPr/>
          </p:nvSpPr>
          <p:spPr>
            <a:xfrm>
              <a:off x="5811277" y="1799935"/>
              <a:ext cx="1446973" cy="713495"/>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1050" b="1" cap="none" dirty="0">
                  <a:solidFill>
                    <a:srgbClr val="3E5FA9"/>
                  </a:solidFill>
                </a:rPr>
                <a:t>Décès par cancer colorectal</a:t>
              </a:r>
            </a:p>
          </p:txBody>
        </p:sp>
        <p:sp>
          <p:nvSpPr>
            <p:cNvPr id="39" name="Ellipse 38">
              <a:extLst>
                <a:ext uri="{FF2B5EF4-FFF2-40B4-BE49-F238E27FC236}">
                  <a16:creationId xmlns:a16="http://schemas.microsoft.com/office/drawing/2014/main" id="{A6455666-A1D9-5F42-8D59-3242E10B1344}"/>
                </a:ext>
              </a:extLst>
            </p:cNvPr>
            <p:cNvSpPr/>
            <p:nvPr/>
          </p:nvSpPr>
          <p:spPr>
            <a:xfrm>
              <a:off x="6418987" y="2622136"/>
              <a:ext cx="223520" cy="223520"/>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sp>
          <p:nvSpPr>
            <p:cNvPr id="40" name="Ellipse 39">
              <a:extLst>
                <a:ext uri="{FF2B5EF4-FFF2-40B4-BE49-F238E27FC236}">
                  <a16:creationId xmlns:a16="http://schemas.microsoft.com/office/drawing/2014/main" id="{5FC54EE2-A159-3F4F-BAA3-0BA935E32470}"/>
                </a:ext>
              </a:extLst>
            </p:cNvPr>
            <p:cNvSpPr/>
            <p:nvPr/>
          </p:nvSpPr>
          <p:spPr>
            <a:xfrm>
              <a:off x="6472701" y="2675851"/>
              <a:ext cx="116090" cy="116090"/>
            </a:xfrm>
            <a:prstGeom prst="ellipse">
              <a:avLst/>
            </a:prstGeom>
            <a:solidFill>
              <a:srgbClr val="3E5FA9"/>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grpSp>
      <p:sp>
        <p:nvSpPr>
          <p:cNvPr id="9" name="Rectangle 8"/>
          <p:cNvSpPr/>
          <p:nvPr/>
        </p:nvSpPr>
        <p:spPr>
          <a:xfrm>
            <a:off x="7221197" y="1953450"/>
            <a:ext cx="1387991" cy="2092881"/>
          </a:xfrm>
          <a:prstGeom prst="rect">
            <a:avLst/>
          </a:prstGeom>
        </p:spPr>
        <p:txBody>
          <a:bodyPr wrap="square">
            <a:spAutoFit/>
          </a:bodyPr>
          <a:lstStyle/>
          <a:p>
            <a:r>
              <a:rPr lang="fr-FR" sz="1000" b="1" dirty="0">
                <a:solidFill>
                  <a:schemeClr val="bg1"/>
                </a:solidFill>
              </a:rPr>
              <a:t>«</a:t>
            </a:r>
            <a:r>
              <a:rPr lang="fr-FR" sz="1000" b="1" i="1" dirty="0">
                <a:solidFill>
                  <a:schemeClr val="bg1"/>
                </a:solidFill>
              </a:rPr>
              <a:t> </a:t>
            </a:r>
            <a:r>
              <a:rPr lang="fr-FR" sz="1000" b="1" dirty="0">
                <a:solidFill>
                  <a:schemeClr val="bg1"/>
                </a:solidFill>
              </a:rPr>
              <a:t>Le dépistage, c’est faire la distinction entre les personnes apparemment en  bonne santé mais probablement atteintes d’une maladie donnée et celles qui en sont probablement exemptes</a:t>
            </a:r>
            <a:r>
              <a:rPr lang="fr-FR" sz="1000" b="1" i="1" dirty="0">
                <a:solidFill>
                  <a:schemeClr val="bg1"/>
                </a:solidFill>
              </a:rPr>
              <a:t>. </a:t>
            </a:r>
            <a:r>
              <a:rPr lang="fr-FR" sz="1000" b="1" dirty="0">
                <a:solidFill>
                  <a:schemeClr val="bg1"/>
                </a:solidFill>
              </a:rPr>
              <a:t>»</a:t>
            </a:r>
          </a:p>
          <a:p>
            <a:pPr algn="r"/>
            <a:r>
              <a:rPr lang="fr-FR" sz="1000" b="1" dirty="0">
                <a:solidFill>
                  <a:schemeClr val="bg1"/>
                </a:solidFill>
              </a:rPr>
              <a:t>- OMS -</a:t>
            </a:r>
          </a:p>
        </p:txBody>
      </p:sp>
      <p:sp>
        <p:nvSpPr>
          <p:cNvPr id="47" name="ZoneTexte 46"/>
          <p:cNvSpPr txBox="1"/>
          <p:nvPr/>
        </p:nvSpPr>
        <p:spPr>
          <a:xfrm>
            <a:off x="92521" y="2225425"/>
            <a:ext cx="920496" cy="200055"/>
          </a:xfrm>
          <a:prstGeom prst="rect">
            <a:avLst/>
          </a:prstGeom>
          <a:noFill/>
        </p:spPr>
        <p:txBody>
          <a:bodyPr wrap="square" rtlCol="0">
            <a:spAutoFit/>
          </a:bodyPr>
          <a:lstStyle/>
          <a:p>
            <a:pPr algn="ctr"/>
            <a:r>
              <a:rPr lang="fr-FR" sz="700" b="1" dirty="0">
                <a:solidFill>
                  <a:srgbClr val="3E5FA9"/>
                </a:solidFill>
              </a:rPr>
              <a:t>Évolution</a:t>
            </a:r>
          </a:p>
        </p:txBody>
      </p:sp>
      <p:grpSp>
        <p:nvGrpSpPr>
          <p:cNvPr id="2" name="Groupe 1">
            <a:extLst>
              <a:ext uri="{FF2B5EF4-FFF2-40B4-BE49-F238E27FC236}">
                <a16:creationId xmlns:a16="http://schemas.microsoft.com/office/drawing/2014/main" id="{BBFCB0AB-F7C4-4248-AB90-B6284215BBB7}"/>
              </a:ext>
            </a:extLst>
          </p:cNvPr>
          <p:cNvGrpSpPr/>
          <p:nvPr/>
        </p:nvGrpSpPr>
        <p:grpSpPr>
          <a:xfrm>
            <a:off x="2765280" y="1895407"/>
            <a:ext cx="1120975" cy="609210"/>
            <a:chOff x="2765280" y="2101501"/>
            <a:chExt cx="1120975" cy="609210"/>
          </a:xfrm>
        </p:grpSpPr>
        <p:sp>
          <p:nvSpPr>
            <p:cNvPr id="38" name="Ellipse 37">
              <a:extLst>
                <a:ext uri="{FF2B5EF4-FFF2-40B4-BE49-F238E27FC236}">
                  <a16:creationId xmlns:a16="http://schemas.microsoft.com/office/drawing/2014/main" id="{D7A4E302-3B93-9E4B-A7E7-DCAD022C18BE}"/>
                </a:ext>
              </a:extLst>
            </p:cNvPr>
            <p:cNvSpPr/>
            <p:nvPr/>
          </p:nvSpPr>
          <p:spPr>
            <a:xfrm>
              <a:off x="3258325" y="2509700"/>
              <a:ext cx="201011" cy="201011"/>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sp>
          <p:nvSpPr>
            <p:cNvPr id="32" name="Ellipse 31">
              <a:extLst>
                <a:ext uri="{FF2B5EF4-FFF2-40B4-BE49-F238E27FC236}">
                  <a16:creationId xmlns:a16="http://schemas.microsoft.com/office/drawing/2014/main" id="{E8532588-6938-AD40-B5CA-C6563CFE99CF}"/>
                </a:ext>
              </a:extLst>
            </p:cNvPr>
            <p:cNvSpPr/>
            <p:nvPr/>
          </p:nvSpPr>
          <p:spPr>
            <a:xfrm>
              <a:off x="3306709" y="2558084"/>
              <a:ext cx="104242" cy="104242"/>
            </a:xfrm>
            <a:prstGeom prst="ellipse">
              <a:avLst/>
            </a:prstGeom>
            <a:solidFill>
              <a:srgbClr val="3E5FA9"/>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sp>
          <p:nvSpPr>
            <p:cNvPr id="54" name="Espace réservé du texte 2">
              <a:extLst>
                <a:ext uri="{FF2B5EF4-FFF2-40B4-BE49-F238E27FC236}">
                  <a16:creationId xmlns:a16="http://schemas.microsoft.com/office/drawing/2014/main" id="{16334E0C-77F9-8D4B-B65E-AD2448E02A59}"/>
                </a:ext>
              </a:extLst>
            </p:cNvPr>
            <p:cNvSpPr txBox="1">
              <a:spLocks/>
            </p:cNvSpPr>
            <p:nvPr/>
          </p:nvSpPr>
          <p:spPr>
            <a:xfrm>
              <a:off x="2765280" y="2101501"/>
              <a:ext cx="1120975" cy="300265"/>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1050" b="1" cap="none" dirty="0">
                  <a:solidFill>
                    <a:srgbClr val="3E5FA9"/>
                  </a:solidFill>
                </a:rPr>
                <a:t>1</a:t>
              </a:r>
              <a:r>
                <a:rPr lang="fr-FR" sz="1050" b="1" cap="none" baseline="30000" dirty="0">
                  <a:solidFill>
                    <a:srgbClr val="3E5FA9"/>
                  </a:solidFill>
                </a:rPr>
                <a:t>re </a:t>
              </a:r>
              <a:r>
                <a:rPr lang="fr-FR" sz="1050" b="1" cap="none" dirty="0">
                  <a:solidFill>
                    <a:srgbClr val="3E5FA9"/>
                  </a:solidFill>
                </a:rPr>
                <a:t>cellule cancéreuse</a:t>
              </a:r>
            </a:p>
          </p:txBody>
        </p:sp>
      </p:grpSp>
      <p:grpSp>
        <p:nvGrpSpPr>
          <p:cNvPr id="5" name="Groupe 4">
            <a:extLst>
              <a:ext uri="{FF2B5EF4-FFF2-40B4-BE49-F238E27FC236}">
                <a16:creationId xmlns:a16="http://schemas.microsoft.com/office/drawing/2014/main" id="{D9E519EF-E7FE-6E40-AAEE-9D6D65DACE13}"/>
              </a:ext>
            </a:extLst>
          </p:cNvPr>
          <p:cNvGrpSpPr/>
          <p:nvPr/>
        </p:nvGrpSpPr>
        <p:grpSpPr>
          <a:xfrm>
            <a:off x="4077919" y="1912127"/>
            <a:ext cx="1242240" cy="601170"/>
            <a:chOff x="4077919" y="2118221"/>
            <a:chExt cx="1120975" cy="601170"/>
          </a:xfrm>
        </p:grpSpPr>
        <p:sp>
          <p:nvSpPr>
            <p:cNvPr id="10" name="Espace réservé du texte 2">
              <a:extLst>
                <a:ext uri="{FF2B5EF4-FFF2-40B4-BE49-F238E27FC236}">
                  <a16:creationId xmlns:a16="http://schemas.microsoft.com/office/drawing/2014/main" id="{16334E0C-77F9-8D4B-B65E-AD2448E02A59}"/>
                </a:ext>
              </a:extLst>
            </p:cNvPr>
            <p:cNvSpPr txBox="1">
              <a:spLocks/>
            </p:cNvSpPr>
            <p:nvPr/>
          </p:nvSpPr>
          <p:spPr>
            <a:xfrm>
              <a:off x="4077919" y="2118221"/>
              <a:ext cx="1120975" cy="300265"/>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1050" b="1" cap="none" dirty="0">
                  <a:solidFill>
                    <a:srgbClr val="3E5FA9"/>
                  </a:solidFill>
                </a:rPr>
                <a:t>1</a:t>
              </a:r>
              <a:r>
                <a:rPr lang="fr-FR" sz="1050" b="1" cap="none" baseline="30000" dirty="0">
                  <a:solidFill>
                    <a:srgbClr val="3E5FA9"/>
                  </a:solidFill>
                </a:rPr>
                <a:t>ers</a:t>
              </a:r>
              <a:r>
                <a:rPr lang="fr-FR" sz="1050" b="1" cap="none" dirty="0">
                  <a:solidFill>
                    <a:srgbClr val="3E5FA9"/>
                  </a:solidFill>
                </a:rPr>
                <a:t> symptômes</a:t>
              </a:r>
              <a:br>
                <a:rPr lang="fr-FR" sz="1050" b="1" cap="none" dirty="0">
                  <a:solidFill>
                    <a:srgbClr val="3E5FA9"/>
                  </a:solidFill>
                </a:rPr>
              </a:br>
              <a:r>
                <a:rPr lang="fr-FR" sz="1050" b="1" cap="none" dirty="0">
                  <a:solidFill>
                    <a:srgbClr val="3E5FA9"/>
                  </a:solidFill>
                </a:rPr>
                <a:t>de cancer</a:t>
              </a:r>
            </a:p>
          </p:txBody>
        </p:sp>
        <p:sp>
          <p:nvSpPr>
            <p:cNvPr id="55" name="Ellipse 54">
              <a:extLst>
                <a:ext uri="{FF2B5EF4-FFF2-40B4-BE49-F238E27FC236}">
                  <a16:creationId xmlns:a16="http://schemas.microsoft.com/office/drawing/2014/main" id="{D7A4E302-3B93-9E4B-A7E7-DCAD022C18BE}"/>
                </a:ext>
              </a:extLst>
            </p:cNvPr>
            <p:cNvSpPr/>
            <p:nvPr/>
          </p:nvSpPr>
          <p:spPr>
            <a:xfrm>
              <a:off x="4536785" y="2518380"/>
              <a:ext cx="181920" cy="201011"/>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dirty="0"/>
            </a:p>
          </p:txBody>
        </p:sp>
        <p:sp>
          <p:nvSpPr>
            <p:cNvPr id="56" name="Ellipse 55">
              <a:extLst>
                <a:ext uri="{FF2B5EF4-FFF2-40B4-BE49-F238E27FC236}">
                  <a16:creationId xmlns:a16="http://schemas.microsoft.com/office/drawing/2014/main" id="{E8532588-6938-AD40-B5CA-C6563CFE99CF}"/>
                </a:ext>
              </a:extLst>
            </p:cNvPr>
            <p:cNvSpPr/>
            <p:nvPr/>
          </p:nvSpPr>
          <p:spPr>
            <a:xfrm>
              <a:off x="4580641" y="2566685"/>
              <a:ext cx="94209" cy="104400"/>
            </a:xfrm>
            <a:prstGeom prst="ellipse">
              <a:avLst/>
            </a:prstGeom>
            <a:solidFill>
              <a:srgbClr val="3E5FA9"/>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dirty="0"/>
            </a:p>
          </p:txBody>
        </p:sp>
      </p:grpSp>
      <p:pic>
        <p:nvPicPr>
          <p:cNvPr id="41" name="Image 40">
            <a:extLst>
              <a:ext uri="{FF2B5EF4-FFF2-40B4-BE49-F238E27FC236}">
                <a16:creationId xmlns:a16="http://schemas.microsoft.com/office/drawing/2014/main" id="{9A46E3F4-7DDD-B342-99BB-447D9B88163B}"/>
              </a:ext>
            </a:extLst>
          </p:cNvPr>
          <p:cNvPicPr>
            <a:picLocks noChangeAspect="1"/>
          </p:cNvPicPr>
          <p:nvPr/>
        </p:nvPicPr>
        <p:blipFill rotWithShape="1">
          <a:blip r:embed="rId3"/>
          <a:srcRect l="16144" t="7286" r="73529" b="68532"/>
          <a:stretch/>
        </p:blipFill>
        <p:spPr>
          <a:xfrm>
            <a:off x="7482812" y="1237126"/>
            <a:ext cx="737823" cy="753036"/>
          </a:xfrm>
          <a:prstGeom prst="rect">
            <a:avLst/>
          </a:prstGeom>
        </p:spPr>
      </p:pic>
      <p:sp>
        <p:nvSpPr>
          <p:cNvPr id="8" name="ZoneTexte 7"/>
          <p:cNvSpPr txBox="1"/>
          <p:nvPr/>
        </p:nvSpPr>
        <p:spPr>
          <a:xfrm>
            <a:off x="266874" y="4451515"/>
            <a:ext cx="1046074" cy="369332"/>
          </a:xfrm>
          <a:prstGeom prst="rect">
            <a:avLst/>
          </a:prstGeom>
          <a:noFill/>
        </p:spPr>
        <p:txBody>
          <a:bodyPr wrap="square" rtlCol="0">
            <a:spAutoFit/>
          </a:bodyPr>
          <a:lstStyle/>
          <a:p>
            <a:r>
              <a:rPr lang="fr-FR" sz="700" dirty="0"/>
              <a:t>*</a:t>
            </a:r>
            <a:r>
              <a:rPr lang="fr-FR" dirty="0"/>
              <a:t> </a:t>
            </a:r>
            <a:r>
              <a:rPr lang="fr-FR" sz="700" dirty="0"/>
              <a:t>Selon type de test</a:t>
            </a:r>
          </a:p>
        </p:txBody>
      </p:sp>
      <p:sp>
        <p:nvSpPr>
          <p:cNvPr id="17" name="ZoneTexte 16">
            <a:extLst>
              <a:ext uri="{FF2B5EF4-FFF2-40B4-BE49-F238E27FC236}">
                <a16:creationId xmlns:a16="http://schemas.microsoft.com/office/drawing/2014/main" id="{FE2AB25A-B049-4E3B-9094-54462EBE1F03}"/>
              </a:ext>
            </a:extLst>
          </p:cNvPr>
          <p:cNvSpPr txBox="1"/>
          <p:nvPr/>
        </p:nvSpPr>
        <p:spPr>
          <a:xfrm>
            <a:off x="359999" y="1368000"/>
            <a:ext cx="7606109" cy="392415"/>
          </a:xfrm>
          <a:prstGeom prst="rect">
            <a:avLst/>
          </a:prstGeom>
          <a:noFill/>
        </p:spPr>
        <p:txBody>
          <a:bodyPr wrap="square" lIns="0" tIns="0" rIns="0" bIns="0" rtlCol="0">
            <a:spAutoFit/>
          </a:bodyPr>
          <a:lstStyle/>
          <a:p>
            <a:pPr marL="72000" indent="-72000">
              <a:spcBef>
                <a:spcPts val="300"/>
              </a:spcBef>
              <a:spcAft>
                <a:spcPts val="300"/>
              </a:spcAft>
              <a:buFont typeface="Arial" panose="020B0604020202020204" pitchFamily="34" charset="0"/>
              <a:buChar char="•"/>
            </a:pPr>
            <a:r>
              <a:rPr lang="fr-FR" sz="1050" cap="none" dirty="0"/>
              <a:t>Agir de manière précoce pour optimiser les chances de guérison</a:t>
            </a:r>
          </a:p>
          <a:p>
            <a:pPr marL="252000" indent="-72000">
              <a:spcBef>
                <a:spcPts val="300"/>
              </a:spcBef>
              <a:spcAft>
                <a:spcPts val="300"/>
              </a:spcAft>
              <a:buFont typeface="Arial" panose="020B0604020202020204" pitchFamily="34" charset="0"/>
              <a:buChar char="•"/>
            </a:pPr>
            <a:endParaRPr lang="fr-FR" sz="1000" dirty="0"/>
          </a:p>
        </p:txBody>
      </p:sp>
      <p:sp>
        <p:nvSpPr>
          <p:cNvPr id="37" name="Espace réservé de la date 2">
            <a:extLst>
              <a:ext uri="{FF2B5EF4-FFF2-40B4-BE49-F238E27FC236}">
                <a16:creationId xmlns:a16="http://schemas.microsoft.com/office/drawing/2014/main" id="{8A083DD9-CEBE-478D-A5C8-4CB32E369394}"/>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43" name="Espace réservé du pied de page 3">
            <a:extLst>
              <a:ext uri="{FF2B5EF4-FFF2-40B4-BE49-F238E27FC236}">
                <a16:creationId xmlns:a16="http://schemas.microsoft.com/office/drawing/2014/main" id="{40338CD1-0230-43C1-BDF9-3E03EFEFEBA1}"/>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44" name="Groupe 43">
            <a:extLst>
              <a:ext uri="{FF2B5EF4-FFF2-40B4-BE49-F238E27FC236}">
                <a16:creationId xmlns:a16="http://schemas.microsoft.com/office/drawing/2014/main" id="{A608F026-763B-493E-84B1-CADF4A98E1FD}"/>
              </a:ext>
            </a:extLst>
          </p:cNvPr>
          <p:cNvGrpSpPr/>
          <p:nvPr/>
        </p:nvGrpSpPr>
        <p:grpSpPr>
          <a:xfrm>
            <a:off x="7136189" y="1355698"/>
            <a:ext cx="1674196" cy="2840629"/>
            <a:chOff x="7041821" y="1355698"/>
            <a:chExt cx="1674196" cy="2840629"/>
          </a:xfrm>
        </p:grpSpPr>
        <p:grpSp>
          <p:nvGrpSpPr>
            <p:cNvPr id="48" name="Groupe 47">
              <a:extLst>
                <a:ext uri="{FF2B5EF4-FFF2-40B4-BE49-F238E27FC236}">
                  <a16:creationId xmlns:a16="http://schemas.microsoft.com/office/drawing/2014/main" id="{04E75973-B97B-47D6-B48C-D8B7353387C2}"/>
                </a:ext>
              </a:extLst>
            </p:cNvPr>
            <p:cNvGrpSpPr/>
            <p:nvPr/>
          </p:nvGrpSpPr>
          <p:grpSpPr>
            <a:xfrm>
              <a:off x="7041821" y="1395744"/>
              <a:ext cx="1674196" cy="2800583"/>
              <a:chOff x="7041821" y="1303383"/>
              <a:chExt cx="1674196" cy="2800583"/>
            </a:xfrm>
          </p:grpSpPr>
          <p:sp>
            <p:nvSpPr>
              <p:cNvPr id="50" name="Rectangle 49">
                <a:extLst>
                  <a:ext uri="{FF2B5EF4-FFF2-40B4-BE49-F238E27FC236}">
                    <a16:creationId xmlns:a16="http://schemas.microsoft.com/office/drawing/2014/main" id="{FE69007A-FD14-4C81-A150-548CD354AAAF}"/>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1" name="Groupe 50">
                <a:extLst>
                  <a:ext uri="{FF2B5EF4-FFF2-40B4-BE49-F238E27FC236}">
                    <a16:creationId xmlns:a16="http://schemas.microsoft.com/office/drawing/2014/main" id="{A08EA891-2BE2-4F41-8D68-1FB6131FADC2}"/>
                  </a:ext>
                </a:extLst>
              </p:cNvPr>
              <p:cNvGrpSpPr/>
              <p:nvPr/>
            </p:nvGrpSpPr>
            <p:grpSpPr>
              <a:xfrm>
                <a:off x="7041821" y="1793313"/>
                <a:ext cx="1674196" cy="2154445"/>
                <a:chOff x="7135050" y="1170874"/>
                <a:chExt cx="1280446" cy="2154445"/>
              </a:xfrm>
            </p:grpSpPr>
            <p:cxnSp>
              <p:nvCxnSpPr>
                <p:cNvPr id="53" name="Connecteur droit 52">
                  <a:extLst>
                    <a:ext uri="{FF2B5EF4-FFF2-40B4-BE49-F238E27FC236}">
                      <a16:creationId xmlns:a16="http://schemas.microsoft.com/office/drawing/2014/main" id="{B476163A-2180-408A-BF54-71A905FCCD6F}"/>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EE4C231B-BBB7-44C7-AC64-9EFADFFEF970}"/>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2" name="Connecteur droit 51">
                <a:extLst>
                  <a:ext uri="{FF2B5EF4-FFF2-40B4-BE49-F238E27FC236}">
                    <a16:creationId xmlns:a16="http://schemas.microsoft.com/office/drawing/2014/main" id="{407B9B24-1D14-4D45-8EA1-2217ACF8F2CF}"/>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pic>
          <p:nvPicPr>
            <p:cNvPr id="49" name="Image 48">
              <a:extLst>
                <a:ext uri="{FF2B5EF4-FFF2-40B4-BE49-F238E27FC236}">
                  <a16:creationId xmlns:a16="http://schemas.microsoft.com/office/drawing/2014/main" id="{61FC857A-DC40-4724-9675-5830C6CDDD3F}"/>
                </a:ext>
              </a:extLst>
            </p:cNvPr>
            <p:cNvPicPr>
              <a:picLocks noChangeAspect="1"/>
            </p:cNvPicPr>
            <p:nvPr/>
          </p:nvPicPr>
          <p:blipFill rotWithShape="1">
            <a:blip r:embed="rId3"/>
            <a:srcRect l="16144" t="7286" r="73529" b="68532"/>
            <a:stretch/>
          </p:blipFill>
          <p:spPr>
            <a:xfrm>
              <a:off x="7502834" y="1355698"/>
              <a:ext cx="656781" cy="670323"/>
            </a:xfrm>
            <a:prstGeom prst="rect">
              <a:avLst/>
            </a:prstGeom>
          </p:spPr>
        </p:pic>
      </p:grpSp>
      <p:sp>
        <p:nvSpPr>
          <p:cNvPr id="6" name="Rectangle 5">
            <a:extLst>
              <a:ext uri="{FF2B5EF4-FFF2-40B4-BE49-F238E27FC236}">
                <a16:creationId xmlns:a16="http://schemas.microsoft.com/office/drawing/2014/main" id="{01AA6229-2BCA-4AEA-B6AC-9498449E035B}"/>
              </a:ext>
            </a:extLst>
          </p:cNvPr>
          <p:cNvSpPr/>
          <p:nvPr/>
        </p:nvSpPr>
        <p:spPr>
          <a:xfrm>
            <a:off x="7288465" y="1995686"/>
            <a:ext cx="1387991" cy="2092881"/>
          </a:xfrm>
          <a:prstGeom prst="rect">
            <a:avLst/>
          </a:prstGeom>
        </p:spPr>
        <p:txBody>
          <a:bodyPr wrap="square">
            <a:spAutoFit/>
          </a:bodyPr>
          <a:lstStyle/>
          <a:p>
            <a:r>
              <a:rPr lang="fr-FR" sz="1000" b="1" dirty="0">
                <a:solidFill>
                  <a:schemeClr val="bg1"/>
                </a:solidFill>
              </a:rPr>
              <a:t>«</a:t>
            </a:r>
            <a:r>
              <a:rPr lang="fr-FR" sz="1000" b="1" i="1" dirty="0">
                <a:solidFill>
                  <a:schemeClr val="bg1"/>
                </a:solidFill>
              </a:rPr>
              <a:t> </a:t>
            </a:r>
            <a:r>
              <a:rPr lang="fr-FR" sz="1000" b="1" dirty="0">
                <a:solidFill>
                  <a:schemeClr val="bg1"/>
                </a:solidFill>
              </a:rPr>
              <a:t>Le dépistage, c’est faire la distinction entre les personnes apparemment en  bonne santé mais probablement atteintes d’une maladie donnée et celles qui en sont probablement exemptes</a:t>
            </a:r>
            <a:r>
              <a:rPr lang="fr-FR" sz="1000" b="1" i="1" dirty="0">
                <a:solidFill>
                  <a:schemeClr val="bg1"/>
                </a:solidFill>
              </a:rPr>
              <a:t>. </a:t>
            </a:r>
            <a:r>
              <a:rPr lang="fr-FR" sz="1000" b="1" dirty="0">
                <a:solidFill>
                  <a:schemeClr val="bg1"/>
                </a:solidFill>
              </a:rPr>
              <a:t>»</a:t>
            </a:r>
          </a:p>
          <a:p>
            <a:pPr algn="r"/>
            <a:r>
              <a:rPr lang="fr-FR" sz="1000" b="1" dirty="0">
                <a:solidFill>
                  <a:schemeClr val="bg1"/>
                </a:solidFill>
              </a:rPr>
              <a:t>- OMS -</a:t>
            </a:r>
          </a:p>
        </p:txBody>
      </p:sp>
    </p:spTree>
    <p:extLst>
      <p:ext uri="{BB962C8B-B14F-4D97-AF65-F5344CB8AC3E}">
        <p14:creationId xmlns:p14="http://schemas.microsoft.com/office/powerpoint/2010/main" val="133961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21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3000"/>
                            </p:stCondLst>
                            <p:childTnLst>
                              <p:par>
                                <p:cTn id="24" presetID="12" presetClass="entr" presetSubtype="8"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1000"/>
                                        <p:tgtEl>
                                          <p:spTgt spid="46"/>
                                        </p:tgtEl>
                                        <p:attrNameLst>
                                          <p:attrName>ppt_x</p:attrName>
                                        </p:attrNameLst>
                                      </p:cBhvr>
                                      <p:tavLst>
                                        <p:tav tm="0">
                                          <p:val>
                                            <p:strVal val="#ppt_x-#ppt_w*1.125000"/>
                                          </p:val>
                                        </p:tav>
                                        <p:tav tm="100000">
                                          <p:val>
                                            <p:strVal val="#ppt_x"/>
                                          </p:val>
                                        </p:tav>
                                      </p:tavLst>
                                    </p:anim>
                                    <p:animEffect transition="in" filter="wipe(right)">
                                      <p:cBhvr>
                                        <p:cTn id="27" dur="1000"/>
                                        <p:tgtEl>
                                          <p:spTgt spid="46"/>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0AB8C905-98AB-974A-9119-FCB0BF3571B3}"/>
              </a:ext>
            </a:extLst>
          </p:cNvPr>
          <p:cNvGrpSpPr/>
          <p:nvPr/>
        </p:nvGrpSpPr>
        <p:grpSpPr>
          <a:xfrm>
            <a:off x="1719020" y="1466454"/>
            <a:ext cx="1442077" cy="288000"/>
            <a:chOff x="1401890" y="2551706"/>
            <a:chExt cx="5986635" cy="381623"/>
          </a:xfrm>
        </p:grpSpPr>
        <p:sp>
          <p:nvSpPr>
            <p:cNvPr id="27" name="Rectangle 26"/>
            <p:cNvSpPr/>
            <p:nvPr/>
          </p:nvSpPr>
          <p:spPr>
            <a:xfrm>
              <a:off x="1401890" y="2554581"/>
              <a:ext cx="5978013" cy="378748"/>
            </a:xfrm>
            <a:prstGeom prst="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chemeClr val="tx1"/>
                  </a:solidFill>
                </a:rPr>
                <a:t>Risque moyen</a:t>
              </a:r>
            </a:p>
          </p:txBody>
        </p:sp>
        <p:sp>
          <p:nvSpPr>
            <p:cNvPr id="28" name="Rectangle à coins arrondis 27">
              <a:extLst>
                <a:ext uri="{FF2B5EF4-FFF2-40B4-BE49-F238E27FC236}">
                  <a16:creationId xmlns:a16="http://schemas.microsoft.com/office/drawing/2014/main" id="{7442F4BE-AEB7-EC4D-8BFB-350F2D9E12EB}"/>
                </a:ext>
              </a:extLst>
            </p:cNvPr>
            <p:cNvSpPr/>
            <p:nvPr/>
          </p:nvSpPr>
          <p:spPr>
            <a:xfrm flipV="1">
              <a:off x="1410512" y="2551706"/>
              <a:ext cx="5978013" cy="370233"/>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a:xfrm>
            <a:off x="359999" y="900000"/>
            <a:ext cx="8424000" cy="556468"/>
          </a:xfrm>
        </p:spPr>
        <p:txBody>
          <a:bodyPr>
            <a:normAutofit/>
          </a:bodyPr>
          <a:lstStyle/>
          <a:p>
            <a:pPr>
              <a:spcBef>
                <a:spcPts val="300"/>
              </a:spcBef>
              <a:spcAft>
                <a:spcPts val="300"/>
              </a:spcAft>
              <a:buClr>
                <a:schemeClr val="tx1"/>
              </a:buClr>
            </a:pPr>
            <a:r>
              <a:rPr lang="fr-FR" sz="2800" dirty="0"/>
              <a:t>Une stratégie adaptée au niveau de risque </a:t>
            </a:r>
          </a:p>
        </p:txBody>
      </p:sp>
      <p:sp>
        <p:nvSpPr>
          <p:cNvPr id="5" name="Espace réservé du numéro de diapositive 4">
            <a:extLst>
              <a:ext uri="{FF2B5EF4-FFF2-40B4-BE49-F238E27FC236}">
                <a16:creationId xmlns:a16="http://schemas.microsoft.com/office/drawing/2014/main" id="{7D3DFE18-5FB4-664D-8162-0AF64F21F5F1}"/>
              </a:ext>
            </a:extLst>
          </p:cNvPr>
          <p:cNvSpPr>
            <a:spLocks noGrp="1"/>
          </p:cNvSpPr>
          <p:nvPr>
            <p:ph type="sldNum" sz="quarter" idx="12"/>
          </p:nvPr>
        </p:nvSpPr>
        <p:spPr/>
        <p:txBody>
          <a:bodyPr/>
          <a:lstStyle/>
          <a:p>
            <a:fld id="{2684EA46-63B8-F44C-953D-BF4FA9E68CB3}" type="slidenum">
              <a:rPr lang="fr-FR" smtClean="0"/>
              <a:pPr/>
              <a:t>14</a:t>
            </a:fld>
            <a:endParaRPr lang="fr-FR" dirty="0"/>
          </a:p>
        </p:txBody>
      </p:sp>
      <p:sp>
        <p:nvSpPr>
          <p:cNvPr id="20"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a:buFont typeface="+mj-lt"/>
              <a:buAutoNum type="arabicPeriod" startAt="2"/>
            </a:pPr>
            <a:r>
              <a:rPr lang="fr-FR" dirty="0"/>
              <a:t>Le dépistage du cancer colorectal</a:t>
            </a:r>
          </a:p>
        </p:txBody>
      </p:sp>
      <p:sp>
        <p:nvSpPr>
          <p:cNvPr id="23" name="Espace réservé du texte 4">
            <a:extLst>
              <a:ext uri="{FF2B5EF4-FFF2-40B4-BE49-F238E27FC236}">
                <a16:creationId xmlns:a16="http://schemas.microsoft.com/office/drawing/2014/main" id="{11313568-F041-034D-84C5-35EF680B7B41}"/>
              </a:ext>
            </a:extLst>
          </p:cNvPr>
          <p:cNvSpPr txBox="1">
            <a:spLocks/>
          </p:cNvSpPr>
          <p:nvPr/>
        </p:nvSpPr>
        <p:spPr>
          <a:xfrm>
            <a:off x="1759298" y="1982081"/>
            <a:ext cx="1685110" cy="1381756"/>
          </a:xfrm>
          <a:prstGeom prst="rect">
            <a:avLst/>
          </a:prstGeom>
          <a:solidFill>
            <a:srgbClr val="9BB2D7"/>
          </a:solidFill>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fontAlgn="base">
              <a:spcAft>
                <a:spcPts val="300"/>
              </a:spcAft>
              <a:buSzPct val="120000"/>
            </a:pPr>
            <a:r>
              <a:rPr lang="fr-FR" sz="1050" b="1" cap="none" dirty="0"/>
              <a:t>Population générale :</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50 à 74 ans</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Sans symptôme</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Sans antécédent personnel et/ou familial</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Sans facteur de risque particulier</a:t>
            </a:r>
          </a:p>
        </p:txBody>
      </p:sp>
      <p:grpSp>
        <p:nvGrpSpPr>
          <p:cNvPr id="29" name="Groupe 28">
            <a:extLst>
              <a:ext uri="{FF2B5EF4-FFF2-40B4-BE49-F238E27FC236}">
                <a16:creationId xmlns:a16="http://schemas.microsoft.com/office/drawing/2014/main" id="{0AB8C905-98AB-974A-9119-FCB0BF3571B3}"/>
              </a:ext>
            </a:extLst>
          </p:cNvPr>
          <p:cNvGrpSpPr/>
          <p:nvPr/>
        </p:nvGrpSpPr>
        <p:grpSpPr>
          <a:xfrm>
            <a:off x="4215561" y="1466455"/>
            <a:ext cx="1440000" cy="288000"/>
            <a:chOff x="1410512" y="2551706"/>
            <a:chExt cx="5978013" cy="370233"/>
          </a:xfrm>
        </p:grpSpPr>
        <p:sp>
          <p:nvSpPr>
            <p:cNvPr id="30" name="Rectangle 29"/>
            <p:cNvSpPr/>
            <p:nvPr/>
          </p:nvSpPr>
          <p:spPr>
            <a:xfrm>
              <a:off x="2233224" y="2551706"/>
              <a:ext cx="4602481" cy="367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chemeClr val="tx1"/>
                  </a:solidFill>
                </a:rPr>
                <a:t>Risque élevé</a:t>
              </a:r>
            </a:p>
          </p:txBody>
        </p:sp>
        <p:sp>
          <p:nvSpPr>
            <p:cNvPr id="31" name="Rectangle à coins arrondis 30">
              <a:extLst>
                <a:ext uri="{FF2B5EF4-FFF2-40B4-BE49-F238E27FC236}">
                  <a16:creationId xmlns:a16="http://schemas.microsoft.com/office/drawing/2014/main" id="{7442F4BE-AEB7-EC4D-8BFB-350F2D9E12EB}"/>
                </a:ext>
              </a:extLst>
            </p:cNvPr>
            <p:cNvSpPr/>
            <p:nvPr/>
          </p:nvSpPr>
          <p:spPr>
            <a:xfrm flipV="1">
              <a:off x="1410512" y="2551706"/>
              <a:ext cx="5978013" cy="370233"/>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0AB8C905-98AB-974A-9119-FCB0BF3571B3}"/>
              </a:ext>
            </a:extLst>
          </p:cNvPr>
          <p:cNvGrpSpPr/>
          <p:nvPr/>
        </p:nvGrpSpPr>
        <p:grpSpPr>
          <a:xfrm>
            <a:off x="6690582" y="1457081"/>
            <a:ext cx="1440000" cy="324000"/>
            <a:chOff x="1410512" y="2529572"/>
            <a:chExt cx="4350050" cy="351438"/>
          </a:xfrm>
        </p:grpSpPr>
        <p:sp>
          <p:nvSpPr>
            <p:cNvPr id="33" name="Rectangle 32"/>
            <p:cNvSpPr/>
            <p:nvPr/>
          </p:nvSpPr>
          <p:spPr>
            <a:xfrm>
              <a:off x="1416789" y="2529572"/>
              <a:ext cx="4343773" cy="351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fr-FR" sz="1050" b="1" dirty="0">
                  <a:solidFill>
                    <a:schemeClr val="tx1"/>
                  </a:solidFill>
                </a:rPr>
                <a:t>Risque très élevé</a:t>
              </a:r>
            </a:p>
          </p:txBody>
        </p:sp>
        <p:sp>
          <p:nvSpPr>
            <p:cNvPr id="34" name="Rectangle à coins arrondis 33">
              <a:extLst>
                <a:ext uri="{FF2B5EF4-FFF2-40B4-BE49-F238E27FC236}">
                  <a16:creationId xmlns:a16="http://schemas.microsoft.com/office/drawing/2014/main" id="{7442F4BE-AEB7-EC4D-8BFB-350F2D9E12EB}"/>
                </a:ext>
              </a:extLst>
            </p:cNvPr>
            <p:cNvSpPr/>
            <p:nvPr/>
          </p:nvSpPr>
          <p:spPr>
            <a:xfrm flipV="1">
              <a:off x="1410512" y="2548561"/>
              <a:ext cx="4343776" cy="332448"/>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5" name="Groupe 34">
            <a:extLst>
              <a:ext uri="{FF2B5EF4-FFF2-40B4-BE49-F238E27FC236}">
                <a16:creationId xmlns:a16="http://schemas.microsoft.com/office/drawing/2014/main" id="{B6EFE5CE-DDEA-EF42-B75C-B67BC2C3AF84}"/>
              </a:ext>
            </a:extLst>
          </p:cNvPr>
          <p:cNvGrpSpPr/>
          <p:nvPr/>
        </p:nvGrpSpPr>
        <p:grpSpPr>
          <a:xfrm>
            <a:off x="146079" y="1914069"/>
            <a:ext cx="1368000" cy="280158"/>
            <a:chOff x="2855767" y="1036865"/>
            <a:chExt cx="3424664" cy="241329"/>
          </a:xfrm>
        </p:grpSpPr>
        <p:sp>
          <p:nvSpPr>
            <p:cNvPr id="36" name="Rectangle à coins arrondis 35">
              <a:extLst>
                <a:ext uri="{FF2B5EF4-FFF2-40B4-BE49-F238E27FC236}">
                  <a16:creationId xmlns:a16="http://schemas.microsoft.com/office/drawing/2014/main" id="{C3C87877-DF5B-9240-88BC-677F04D6BCCF}"/>
                </a:ext>
              </a:extLst>
            </p:cNvPr>
            <p:cNvSpPr/>
            <p:nvPr/>
          </p:nvSpPr>
          <p:spPr>
            <a:xfrm flipV="1">
              <a:off x="2855767" y="1036865"/>
              <a:ext cx="3424661" cy="241328"/>
            </a:xfrm>
            <a:prstGeom prst="round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37" name="Rectangle 36">
              <a:extLst>
                <a:ext uri="{FF2B5EF4-FFF2-40B4-BE49-F238E27FC236}">
                  <a16:creationId xmlns:a16="http://schemas.microsoft.com/office/drawing/2014/main" id="{D17A5089-79E4-6448-8DB2-A2D415F3FCD1}"/>
                </a:ext>
              </a:extLst>
            </p:cNvPr>
            <p:cNvSpPr/>
            <p:nvPr/>
          </p:nvSpPr>
          <p:spPr>
            <a:xfrm>
              <a:off x="2855767" y="1036866"/>
              <a:ext cx="3424664" cy="241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800" b="1" dirty="0">
                  <a:solidFill>
                    <a:schemeClr val="bg1"/>
                  </a:solidFill>
                </a:rPr>
                <a:t>Qui est concerné ?</a:t>
              </a:r>
            </a:p>
          </p:txBody>
        </p:sp>
      </p:grpSp>
      <p:grpSp>
        <p:nvGrpSpPr>
          <p:cNvPr id="38" name="Groupe 37">
            <a:extLst>
              <a:ext uri="{FF2B5EF4-FFF2-40B4-BE49-F238E27FC236}">
                <a16:creationId xmlns:a16="http://schemas.microsoft.com/office/drawing/2014/main" id="{B6EFE5CE-DDEA-EF42-B75C-B67BC2C3AF84}"/>
              </a:ext>
            </a:extLst>
          </p:cNvPr>
          <p:cNvGrpSpPr/>
          <p:nvPr/>
        </p:nvGrpSpPr>
        <p:grpSpPr>
          <a:xfrm>
            <a:off x="145927" y="3503433"/>
            <a:ext cx="1368000" cy="367199"/>
            <a:chOff x="2855767" y="1036864"/>
            <a:chExt cx="3428307" cy="241330"/>
          </a:xfrm>
        </p:grpSpPr>
        <p:sp>
          <p:nvSpPr>
            <p:cNvPr id="39" name="Rectangle à coins arrondis 38">
              <a:extLst>
                <a:ext uri="{FF2B5EF4-FFF2-40B4-BE49-F238E27FC236}">
                  <a16:creationId xmlns:a16="http://schemas.microsoft.com/office/drawing/2014/main" id="{C3C87877-DF5B-9240-88BC-677F04D6BCCF}"/>
                </a:ext>
              </a:extLst>
            </p:cNvPr>
            <p:cNvSpPr/>
            <p:nvPr/>
          </p:nvSpPr>
          <p:spPr>
            <a:xfrm flipV="1">
              <a:off x="2855767" y="1036865"/>
              <a:ext cx="3428307" cy="241328"/>
            </a:xfrm>
            <a:prstGeom prst="round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40" name="Rectangle 39">
              <a:extLst>
                <a:ext uri="{FF2B5EF4-FFF2-40B4-BE49-F238E27FC236}">
                  <a16:creationId xmlns:a16="http://schemas.microsoft.com/office/drawing/2014/main" id="{D17A5089-79E4-6448-8DB2-A2D415F3FCD1}"/>
                </a:ext>
              </a:extLst>
            </p:cNvPr>
            <p:cNvSpPr/>
            <p:nvPr/>
          </p:nvSpPr>
          <p:spPr>
            <a:xfrm>
              <a:off x="2855767" y="1036864"/>
              <a:ext cx="3428307" cy="24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bg1"/>
                  </a:solidFill>
                </a:rPr>
                <a:t>Quelle stratégie</a:t>
              </a:r>
              <a:br>
                <a:rPr lang="fr-FR" sz="800" b="1" dirty="0">
                  <a:solidFill>
                    <a:schemeClr val="bg1"/>
                  </a:solidFill>
                </a:rPr>
              </a:br>
              <a:r>
                <a:rPr lang="fr-FR" sz="800" b="1" dirty="0">
                  <a:solidFill>
                    <a:schemeClr val="bg1"/>
                  </a:solidFill>
                </a:rPr>
                <a:t>de dépistage ?</a:t>
              </a:r>
            </a:p>
          </p:txBody>
        </p:sp>
      </p:grpSp>
      <p:sp>
        <p:nvSpPr>
          <p:cNvPr id="42" name="Espace réservé du texte 4">
            <a:extLst>
              <a:ext uri="{FF2B5EF4-FFF2-40B4-BE49-F238E27FC236}">
                <a16:creationId xmlns:a16="http://schemas.microsoft.com/office/drawing/2014/main" id="{11313568-F041-034D-84C5-35EF680B7B41}"/>
              </a:ext>
            </a:extLst>
          </p:cNvPr>
          <p:cNvSpPr txBox="1">
            <a:spLocks/>
          </p:cNvSpPr>
          <p:nvPr/>
        </p:nvSpPr>
        <p:spPr>
          <a:xfrm>
            <a:off x="3749039" y="1982081"/>
            <a:ext cx="2485115" cy="1381757"/>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ts val="600"/>
              </a:spcAft>
              <a:buSzPct val="120000"/>
            </a:pPr>
            <a:r>
              <a:rPr lang="fr-FR" sz="1050" b="1" cap="none" dirty="0"/>
              <a:t>Antécédents d’adénomes ou de CCR : </a:t>
            </a:r>
          </a:p>
          <a:p>
            <a:pPr marL="252000" lvl="2" indent="-72000">
              <a:spcBef>
                <a:spcPts val="200"/>
              </a:spcBef>
              <a:spcAft>
                <a:spcPts val="200"/>
              </a:spcAft>
              <a:buClr>
                <a:schemeClr val="accent2"/>
              </a:buClr>
              <a:buFont typeface="Arial" panose="020B0604020202020204" pitchFamily="34" charset="0"/>
              <a:buChar char="•"/>
            </a:pPr>
            <a:r>
              <a:rPr lang="fr-FR" sz="950" dirty="0">
                <a:latin typeface="+mj-lt"/>
              </a:rPr>
              <a:t>P</a:t>
            </a:r>
            <a:r>
              <a:rPr lang="fr-FR" sz="950" cap="none" dirty="0">
                <a:latin typeface="+mj-lt"/>
              </a:rPr>
              <a:t>ersonnel </a:t>
            </a:r>
          </a:p>
          <a:p>
            <a:pPr marL="252000" lvl="2" indent="-72000">
              <a:spcBef>
                <a:spcPts val="200"/>
              </a:spcBef>
              <a:spcAft>
                <a:spcPts val="200"/>
              </a:spcAft>
              <a:buClr>
                <a:schemeClr val="accent2"/>
              </a:buClr>
              <a:buFont typeface="Arial" panose="020B0604020202020204" pitchFamily="34" charset="0"/>
              <a:buChar char="•"/>
            </a:pPr>
            <a:r>
              <a:rPr lang="fr-FR" sz="950" dirty="0">
                <a:latin typeface="+mj-lt"/>
              </a:rPr>
              <a:t>F</a:t>
            </a:r>
            <a:r>
              <a:rPr lang="fr-FR" sz="950" cap="none" dirty="0">
                <a:latin typeface="+mj-lt"/>
              </a:rPr>
              <a:t>amilial (1</a:t>
            </a:r>
            <a:r>
              <a:rPr lang="fr-FR" sz="950" cap="none" baseline="30000" dirty="0">
                <a:latin typeface="+mj-lt"/>
              </a:rPr>
              <a:t>er</a:t>
            </a:r>
            <a:r>
              <a:rPr lang="fr-FR" sz="950" cap="none" dirty="0">
                <a:latin typeface="+mj-lt"/>
              </a:rPr>
              <a:t> degré)</a:t>
            </a:r>
          </a:p>
          <a:p>
            <a:pPr>
              <a:spcBef>
                <a:spcPts val="0"/>
              </a:spcBef>
              <a:buClr>
                <a:schemeClr val="accent2"/>
              </a:buClr>
            </a:pPr>
            <a:endParaRPr lang="fr-FR" sz="400" cap="none" dirty="0">
              <a:latin typeface="+mj-lt"/>
            </a:endParaRPr>
          </a:p>
          <a:p>
            <a:pPr lvl="0" fontAlgn="base">
              <a:spcBef>
                <a:spcPts val="600"/>
              </a:spcBef>
              <a:spcAft>
                <a:spcPts val="300"/>
              </a:spcAft>
              <a:buClr>
                <a:schemeClr val="accent2"/>
              </a:buClr>
              <a:buSzPct val="120000"/>
            </a:pPr>
            <a:r>
              <a:rPr lang="fr-FR" sz="1050" b="1" cap="none" dirty="0"/>
              <a:t>Antécédents personnels de MICI : </a:t>
            </a:r>
          </a:p>
          <a:p>
            <a:pPr marL="252000" lvl="2" indent="-72000" defTabSz="914400" fontAlgn="base">
              <a:spcBef>
                <a:spcPts val="200"/>
              </a:spcBef>
              <a:spcAft>
                <a:spcPts val="200"/>
              </a:spcAft>
              <a:buClrTx/>
              <a:buSzPct val="100000"/>
              <a:buFont typeface="Arial" panose="020B0604020202020204" pitchFamily="34" charset="0"/>
              <a:buChar char="•"/>
            </a:pPr>
            <a:r>
              <a:rPr lang="fr-FR" sz="950" dirty="0"/>
              <a:t>Maladie de Crohn</a:t>
            </a:r>
          </a:p>
          <a:p>
            <a:pPr marL="252000" lvl="2" indent="-72000" defTabSz="914400" fontAlgn="base">
              <a:spcBef>
                <a:spcPts val="200"/>
              </a:spcBef>
              <a:spcAft>
                <a:spcPts val="200"/>
              </a:spcAft>
              <a:buClrTx/>
              <a:buSzPct val="100000"/>
              <a:buFont typeface="Arial" panose="020B0604020202020204" pitchFamily="34" charset="0"/>
              <a:buChar char="•"/>
            </a:pPr>
            <a:r>
              <a:rPr lang="fr-FR" sz="950" dirty="0"/>
              <a:t>Rectocolite hémorragique</a:t>
            </a:r>
          </a:p>
        </p:txBody>
      </p:sp>
      <p:sp>
        <p:nvSpPr>
          <p:cNvPr id="43" name="Espace réservé du texte 4">
            <a:extLst>
              <a:ext uri="{FF2B5EF4-FFF2-40B4-BE49-F238E27FC236}">
                <a16:creationId xmlns:a16="http://schemas.microsoft.com/office/drawing/2014/main" id="{11313568-F041-034D-84C5-35EF680B7B41}"/>
              </a:ext>
            </a:extLst>
          </p:cNvPr>
          <p:cNvSpPr txBox="1">
            <a:spLocks/>
          </p:cNvSpPr>
          <p:nvPr/>
        </p:nvSpPr>
        <p:spPr>
          <a:xfrm>
            <a:off x="6479373" y="1982081"/>
            <a:ext cx="2223069" cy="1381757"/>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ts val="300"/>
              </a:spcAft>
              <a:buClr>
                <a:schemeClr val="accent2"/>
              </a:buClr>
              <a:buSzPct val="120000"/>
            </a:pPr>
            <a:r>
              <a:rPr lang="fr-FR" sz="1050" b="1" cap="none" dirty="0"/>
              <a:t>Prédispositions héréditaires : </a:t>
            </a:r>
          </a:p>
          <a:p>
            <a:pPr marL="252000" lvl="2" indent="-72000" defTabSz="914400" fontAlgn="base">
              <a:spcBef>
                <a:spcPts val="200"/>
              </a:spcBef>
              <a:spcAft>
                <a:spcPts val="200"/>
              </a:spcAft>
              <a:buClrTx/>
              <a:buSzPct val="100000"/>
              <a:buFont typeface="Arial" panose="020B0604020202020204" pitchFamily="34" charset="0"/>
              <a:buChar char="•"/>
            </a:pPr>
            <a:r>
              <a:rPr lang="fr-FR" sz="950" dirty="0"/>
              <a:t>Polypose adénomateuse familiale</a:t>
            </a:r>
          </a:p>
          <a:p>
            <a:pPr marL="252000" lvl="2" indent="-72000" defTabSz="914400" fontAlgn="base">
              <a:spcBef>
                <a:spcPts val="200"/>
              </a:spcBef>
              <a:spcAft>
                <a:spcPts val="200"/>
              </a:spcAft>
              <a:buClrTx/>
              <a:buSzPct val="100000"/>
              <a:buFont typeface="Arial" panose="020B0604020202020204" pitchFamily="34" charset="0"/>
              <a:buChar char="•"/>
            </a:pPr>
            <a:r>
              <a:rPr lang="fr-FR" sz="950" dirty="0"/>
              <a:t>Cancer colorectal héréditaire non polyposique (syndrome de Lynch)</a:t>
            </a:r>
          </a:p>
        </p:txBody>
      </p:sp>
      <p:sp>
        <p:nvSpPr>
          <p:cNvPr id="46" name="Espace réservé du texte 4">
            <a:extLst>
              <a:ext uri="{FF2B5EF4-FFF2-40B4-BE49-F238E27FC236}">
                <a16:creationId xmlns:a16="http://schemas.microsoft.com/office/drawing/2014/main" id="{11313568-F041-034D-84C5-35EF680B7B41}"/>
              </a:ext>
            </a:extLst>
          </p:cNvPr>
          <p:cNvSpPr txBox="1">
            <a:spLocks/>
          </p:cNvSpPr>
          <p:nvPr/>
        </p:nvSpPr>
        <p:spPr>
          <a:xfrm>
            <a:off x="1759298" y="3547399"/>
            <a:ext cx="1782666" cy="753158"/>
          </a:xfrm>
          <a:prstGeom prst="rect">
            <a:avLst/>
          </a:prstGeom>
          <a:solidFill>
            <a:srgbClr val="9BB2D7"/>
          </a:solidFill>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fontAlgn="base">
              <a:spcAft>
                <a:spcPts val="300"/>
              </a:spcAft>
              <a:buSzPct val="120000"/>
            </a:pPr>
            <a:r>
              <a:rPr lang="fr-FR" sz="1050" b="1" cap="none" dirty="0"/>
              <a:t>Dépistage organisé :</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Test de recherche de sang occulte dans les selles</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Tous les 2 ans</a:t>
            </a:r>
          </a:p>
        </p:txBody>
      </p:sp>
      <p:sp>
        <p:nvSpPr>
          <p:cNvPr id="51" name="Espace réservé du texte 4">
            <a:extLst>
              <a:ext uri="{FF2B5EF4-FFF2-40B4-BE49-F238E27FC236}">
                <a16:creationId xmlns:a16="http://schemas.microsoft.com/office/drawing/2014/main" id="{11313568-F041-034D-84C5-35EF680B7B41}"/>
              </a:ext>
            </a:extLst>
          </p:cNvPr>
          <p:cNvSpPr txBox="1">
            <a:spLocks/>
          </p:cNvSpPr>
          <p:nvPr/>
        </p:nvSpPr>
        <p:spPr>
          <a:xfrm>
            <a:off x="3749039" y="3547399"/>
            <a:ext cx="2523260" cy="1112583"/>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ts val="300"/>
              </a:spcAft>
              <a:buSzPct val="120000"/>
            </a:pPr>
            <a:r>
              <a:rPr lang="fr-FR" sz="1050" b="1" cap="none" dirty="0"/>
              <a:t>Dépistage individuel :</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Consultation chez un gastroentérologue / suivi spécialisé </a:t>
            </a:r>
          </a:p>
          <a:p>
            <a:pPr marL="252000" lvl="2" indent="-72000" defTabSz="914400" fontAlgn="base">
              <a:spcBef>
                <a:spcPts val="200"/>
              </a:spcBef>
              <a:spcAft>
                <a:spcPts val="200"/>
              </a:spcAft>
              <a:buClr>
                <a:schemeClr val="accent2"/>
              </a:buClr>
              <a:buFont typeface="Arial" panose="020B0604020202020204" pitchFamily="34" charset="0"/>
              <a:buChar char="•"/>
            </a:pPr>
            <a:r>
              <a:rPr lang="fr-FR" sz="950" dirty="0"/>
              <a:t>Coloscopie / </a:t>
            </a:r>
            <a:r>
              <a:rPr lang="fr-FR" sz="950" dirty="0" err="1"/>
              <a:t>Chromoendoscopie</a:t>
            </a:r>
            <a:endParaRPr lang="fr-FR" sz="950" dirty="0"/>
          </a:p>
        </p:txBody>
      </p:sp>
      <p:sp>
        <p:nvSpPr>
          <p:cNvPr id="52" name="Espace réservé du texte 4">
            <a:extLst>
              <a:ext uri="{FF2B5EF4-FFF2-40B4-BE49-F238E27FC236}">
                <a16:creationId xmlns:a16="http://schemas.microsoft.com/office/drawing/2014/main" id="{11313568-F041-034D-84C5-35EF680B7B41}"/>
              </a:ext>
            </a:extLst>
          </p:cNvPr>
          <p:cNvSpPr txBox="1">
            <a:spLocks/>
          </p:cNvSpPr>
          <p:nvPr/>
        </p:nvSpPr>
        <p:spPr>
          <a:xfrm>
            <a:off x="6479373" y="3547399"/>
            <a:ext cx="2485115" cy="1112583"/>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fontAlgn="base">
              <a:spcAft>
                <a:spcPts val="300"/>
              </a:spcAft>
              <a:buClr>
                <a:schemeClr val="accent2"/>
              </a:buClr>
              <a:buSzPct val="120000"/>
            </a:pPr>
            <a:r>
              <a:rPr lang="fr-FR" sz="1050" b="1" cap="none" dirty="0"/>
              <a:t>Dépistage individuel :</a:t>
            </a:r>
          </a:p>
          <a:p>
            <a:pPr marL="252000" lvl="2" indent="-72000" defTabSz="914400" fontAlgn="base">
              <a:spcBef>
                <a:spcPts val="200"/>
              </a:spcBef>
              <a:spcAft>
                <a:spcPts val="200"/>
              </a:spcAft>
              <a:buClr>
                <a:schemeClr val="tx1"/>
              </a:buClr>
              <a:buSzPct val="100000"/>
              <a:buFont typeface="Arial" panose="020B0604020202020204" pitchFamily="34" charset="0"/>
              <a:buChar char="•"/>
            </a:pPr>
            <a:r>
              <a:rPr lang="fr-FR" sz="950" dirty="0"/>
              <a:t>Consultation oncogénétique +/- prélèvement sanguin pour recherche</a:t>
            </a:r>
            <a:br>
              <a:rPr lang="fr-FR" sz="950" dirty="0"/>
            </a:br>
            <a:r>
              <a:rPr lang="fr-FR" sz="950" dirty="0"/>
              <a:t>de mutations </a:t>
            </a:r>
          </a:p>
          <a:p>
            <a:pPr marL="252000" lvl="2" indent="-72000" defTabSz="914400" fontAlgn="base">
              <a:spcBef>
                <a:spcPts val="200"/>
              </a:spcBef>
              <a:spcAft>
                <a:spcPts val="200"/>
              </a:spcAft>
              <a:buClr>
                <a:schemeClr val="tx1"/>
              </a:buClr>
              <a:buSzPct val="100000"/>
              <a:buFont typeface="Arial" panose="020B0604020202020204" pitchFamily="34" charset="0"/>
              <a:buChar char="•"/>
            </a:pPr>
            <a:r>
              <a:rPr lang="fr-FR" sz="950" dirty="0"/>
              <a:t>Consultation chez un gastroentérologue</a:t>
            </a:r>
          </a:p>
          <a:p>
            <a:pPr marL="252000" lvl="2" indent="-72000" defTabSz="914400" fontAlgn="base">
              <a:spcBef>
                <a:spcPts val="200"/>
              </a:spcBef>
              <a:spcAft>
                <a:spcPts val="200"/>
              </a:spcAft>
              <a:buClr>
                <a:schemeClr val="tx1"/>
              </a:buClr>
              <a:buSzPct val="100000"/>
              <a:buFont typeface="Arial" panose="020B0604020202020204" pitchFamily="34" charset="0"/>
              <a:buChar char="•"/>
            </a:pPr>
            <a:r>
              <a:rPr lang="fr-FR" sz="950" dirty="0"/>
              <a:t>Chromoendoscopie</a:t>
            </a:r>
          </a:p>
        </p:txBody>
      </p:sp>
      <p:sp>
        <p:nvSpPr>
          <p:cNvPr id="41" name="Espace réservé du texte 4">
            <a:extLst>
              <a:ext uri="{FF2B5EF4-FFF2-40B4-BE49-F238E27FC236}">
                <a16:creationId xmlns:a16="http://schemas.microsoft.com/office/drawing/2014/main" id="{6FF2AF07-AE83-45E9-AD26-850735D96846}"/>
              </a:ext>
            </a:extLst>
          </p:cNvPr>
          <p:cNvSpPr txBox="1">
            <a:spLocks/>
          </p:cNvSpPr>
          <p:nvPr/>
        </p:nvSpPr>
        <p:spPr>
          <a:xfrm>
            <a:off x="521451" y="5099980"/>
            <a:ext cx="4054523" cy="686269"/>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endParaRPr lang="fr-FR" sz="700" i="1" cap="none" dirty="0">
              <a:solidFill>
                <a:schemeClr val="accent5">
                  <a:lumMod val="50000"/>
                </a:schemeClr>
              </a:solidFill>
            </a:endParaRPr>
          </a:p>
        </p:txBody>
      </p:sp>
      <p:sp>
        <p:nvSpPr>
          <p:cNvPr id="44" name="Espace réservé de la date 2">
            <a:extLst>
              <a:ext uri="{FF2B5EF4-FFF2-40B4-BE49-F238E27FC236}">
                <a16:creationId xmlns:a16="http://schemas.microsoft.com/office/drawing/2014/main" id="{993C147B-C427-4ECB-8651-AF7828EEE868}"/>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45" name="Espace réservé du pied de page 3">
            <a:extLst>
              <a:ext uri="{FF2B5EF4-FFF2-40B4-BE49-F238E27FC236}">
                <a16:creationId xmlns:a16="http://schemas.microsoft.com/office/drawing/2014/main" id="{35C04D3A-2DC9-4246-AE6D-72DB698DDEB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47" name="Espace réservé du texte 4">
            <a:extLst>
              <a:ext uri="{FF2B5EF4-FFF2-40B4-BE49-F238E27FC236}">
                <a16:creationId xmlns:a16="http://schemas.microsoft.com/office/drawing/2014/main" id="{BD64985D-F2C7-9744-A155-C4B64428F2AA}"/>
              </a:ext>
            </a:extLst>
          </p:cNvPr>
          <p:cNvSpPr txBox="1">
            <a:spLocks/>
          </p:cNvSpPr>
          <p:nvPr/>
        </p:nvSpPr>
        <p:spPr>
          <a:xfrm>
            <a:off x="3419872" y="4532095"/>
            <a:ext cx="5638914" cy="26575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br>
              <a:rPr lang="fr-FR" sz="700" cap="none" dirty="0"/>
            </a:br>
            <a:r>
              <a:rPr lang="fr-FR" sz="700" cap="none" dirty="0"/>
              <a:t>Source : Fiche mémo - Cancer colorectal : modalités de dépistage et prévention chez les sujets à risque élevé et très élevé, HAS, 2017</a:t>
            </a:r>
          </a:p>
        </p:txBody>
      </p:sp>
      <p:grpSp>
        <p:nvGrpSpPr>
          <p:cNvPr id="49" name="Groupe 48">
            <a:extLst>
              <a:ext uri="{FF2B5EF4-FFF2-40B4-BE49-F238E27FC236}">
                <a16:creationId xmlns:a16="http://schemas.microsoft.com/office/drawing/2014/main" id="{46A7019A-37A1-4D7E-82A5-9226E07EAABF}"/>
              </a:ext>
            </a:extLst>
          </p:cNvPr>
          <p:cNvGrpSpPr/>
          <p:nvPr/>
        </p:nvGrpSpPr>
        <p:grpSpPr>
          <a:xfrm>
            <a:off x="145927" y="1403140"/>
            <a:ext cx="1368151" cy="396827"/>
            <a:chOff x="2855767" y="1018128"/>
            <a:chExt cx="3424664" cy="286562"/>
          </a:xfrm>
        </p:grpSpPr>
        <p:sp>
          <p:nvSpPr>
            <p:cNvPr id="50" name="Rectangle à coins arrondis 35">
              <a:extLst>
                <a:ext uri="{FF2B5EF4-FFF2-40B4-BE49-F238E27FC236}">
                  <a16:creationId xmlns:a16="http://schemas.microsoft.com/office/drawing/2014/main" id="{3EE591D5-0C91-4206-B138-E030E77874DD}"/>
                </a:ext>
              </a:extLst>
            </p:cNvPr>
            <p:cNvSpPr/>
            <p:nvPr/>
          </p:nvSpPr>
          <p:spPr>
            <a:xfrm flipV="1">
              <a:off x="2855767" y="1036865"/>
              <a:ext cx="3424661" cy="241328"/>
            </a:xfrm>
            <a:prstGeom prst="round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53" name="Rectangle 52">
              <a:extLst>
                <a:ext uri="{FF2B5EF4-FFF2-40B4-BE49-F238E27FC236}">
                  <a16:creationId xmlns:a16="http://schemas.microsoft.com/office/drawing/2014/main" id="{7BC3D0AE-1C01-4C2D-9F33-17B7D594A33D}"/>
                </a:ext>
              </a:extLst>
            </p:cNvPr>
            <p:cNvSpPr/>
            <p:nvPr/>
          </p:nvSpPr>
          <p:spPr>
            <a:xfrm>
              <a:off x="2855767" y="1018128"/>
              <a:ext cx="3424664" cy="286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800" b="1" dirty="0">
                  <a:solidFill>
                    <a:schemeClr val="bg1"/>
                  </a:solidFill>
                </a:rPr>
                <a:t>Quel niveau de risque de développer un CCR ?</a:t>
              </a:r>
            </a:p>
          </p:txBody>
        </p:sp>
      </p:grpSp>
    </p:spTree>
    <p:extLst>
      <p:ext uri="{BB962C8B-B14F-4D97-AF65-F5344CB8AC3E}">
        <p14:creationId xmlns:p14="http://schemas.microsoft.com/office/powerpoint/2010/main" val="32136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000"/>
                                        <p:tgtEl>
                                          <p:spTgt spid="2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20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up)">
                                      <p:cBhvr>
                                        <p:cTn id="16" dur="2000"/>
                                        <p:tgtEl>
                                          <p:spTgt spid="42"/>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20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2000"/>
                                        <p:tgtEl>
                                          <p:spTgt spid="43"/>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up)">
                                      <p:cBhvr>
                                        <p:cTn id="29"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2" grpId="0"/>
      <p:bldP spid="43" grpId="0"/>
      <p:bldP spid="46" grpId="0" animBg="1"/>
      <p:bldP spid="51"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Espace réservé pour une image  21">
            <a:extLst>
              <a:ext uri="{FF2B5EF4-FFF2-40B4-BE49-F238E27FC236}">
                <a16:creationId xmlns:a16="http://schemas.microsoft.com/office/drawing/2014/main" id="{2A155365-F68E-47A0-B9FC-E26649C3382F}"/>
              </a:ext>
            </a:extLst>
          </p:cNvPr>
          <p:cNvPicPr>
            <a:picLocks noGrp="1" noChangeAspect="1"/>
          </p:cNvPicPr>
          <p:nvPr>
            <p:ph type="pic" sz="quarter" idx="13"/>
          </p:nvPr>
        </p:nvPicPr>
        <p:blipFill>
          <a:blip r:embed="rId2"/>
          <a:srcRect t="26757" b="26757"/>
          <a:stretch/>
        </p:blipFill>
        <p:spPr>
          <a:xfrm>
            <a:off x="0" y="738000"/>
            <a:ext cx="9039412" cy="4356000"/>
          </a:xfrm>
        </p:spPr>
      </p:pic>
      <p:sp>
        <p:nvSpPr>
          <p:cNvPr id="8" name="Titre 7">
            <a:extLst>
              <a:ext uri="{FF2B5EF4-FFF2-40B4-BE49-F238E27FC236}">
                <a16:creationId xmlns:a16="http://schemas.microsoft.com/office/drawing/2014/main" id="{16729254-AAA2-4534-A42F-608E70C10AC7}"/>
              </a:ext>
            </a:extLst>
          </p:cNvPr>
          <p:cNvSpPr>
            <a:spLocks noGrp="1"/>
          </p:cNvSpPr>
          <p:nvPr>
            <p:ph type="title"/>
          </p:nvPr>
        </p:nvSpPr>
        <p:spPr>
          <a:xfrm>
            <a:off x="359999" y="738000"/>
            <a:ext cx="8496000" cy="4046400"/>
          </a:xfrm>
          <a:effectLst>
            <a:softEdge rad="0"/>
          </a:effectLst>
        </p:spPr>
        <p:txBody>
          <a:bodyPr/>
          <a:lstStyle/>
          <a:p>
            <a:pPr marL="0" indent="0">
              <a:buNone/>
            </a:pPr>
            <a:r>
              <a:rPr lang="fr-FR" dirty="0">
                <a:solidFill>
                  <a:schemeClr val="tx1"/>
                </a:solidFill>
              </a:rPr>
              <a:t>3. Le dépistage organisé du cancer colorectal (DO CCR)</a:t>
            </a:r>
          </a:p>
        </p:txBody>
      </p:sp>
      <p:sp>
        <p:nvSpPr>
          <p:cNvPr id="7" name="Espace réservé de la date 2">
            <a:extLst>
              <a:ext uri="{FF2B5EF4-FFF2-40B4-BE49-F238E27FC236}">
                <a16:creationId xmlns:a16="http://schemas.microsoft.com/office/drawing/2014/main" id="{38505956-33E0-4356-8706-D92E89113D18}"/>
              </a:ext>
            </a:extLst>
          </p:cNvPr>
          <p:cNvSpPr>
            <a:spLocks noGrp="1"/>
          </p:cNvSpPr>
          <p:nvPr>
            <p:ph type="dt" sz="half" idx="10"/>
          </p:nvPr>
        </p:nvSpPr>
        <p:spPr/>
        <p:txBody>
          <a:bodyPr/>
          <a:lstStyle/>
          <a:p>
            <a:r>
              <a:rPr lang="fr-FR" dirty="0"/>
              <a:t>01/06/2022</a:t>
            </a:r>
          </a:p>
        </p:txBody>
      </p:sp>
      <p:sp>
        <p:nvSpPr>
          <p:cNvPr id="10" name="Espace réservé du pied de page 3">
            <a:extLst>
              <a:ext uri="{FF2B5EF4-FFF2-40B4-BE49-F238E27FC236}">
                <a16:creationId xmlns:a16="http://schemas.microsoft.com/office/drawing/2014/main" id="{B3A949DA-E4F2-4DAB-96AF-83B18B60FF02}"/>
              </a:ext>
            </a:extLst>
          </p:cNvPr>
          <p:cNvSpPr>
            <a:spLocks noGrp="1"/>
          </p:cNvSpPr>
          <p:nvPr>
            <p:ph type="ftr" sz="quarter" idx="11"/>
          </p:nvPr>
        </p:nvSpPr>
        <p:spPr/>
        <p:txBody>
          <a:bodyPr/>
          <a:lstStyle/>
          <a:p>
            <a:r>
              <a:rPr lang="fr-FR" dirty="0">
                <a:solidFill>
                  <a:schemeClr val="tx1"/>
                </a:solidFill>
              </a:rPr>
              <a:t>Dépistage du cancer colorectal</a:t>
            </a:r>
          </a:p>
        </p:txBody>
      </p:sp>
      <p:sp>
        <p:nvSpPr>
          <p:cNvPr id="11" name="Espace réservé du numéro de diapositive 4">
            <a:extLst>
              <a:ext uri="{FF2B5EF4-FFF2-40B4-BE49-F238E27FC236}">
                <a16:creationId xmlns:a16="http://schemas.microsoft.com/office/drawing/2014/main" id="{9DD6B75B-1772-48BF-AF58-3E2EF49889F8}"/>
              </a:ext>
            </a:extLst>
          </p:cNvPr>
          <p:cNvSpPr>
            <a:spLocks noGrp="1"/>
          </p:cNvSpPr>
          <p:nvPr>
            <p:ph type="sldNum" sz="quarter" idx="12"/>
          </p:nvPr>
        </p:nvSpPr>
        <p:spPr/>
        <p:txBody>
          <a:bodyPr/>
          <a:lstStyle/>
          <a:p>
            <a:fld id="{733122C9-A0B9-462F-8757-0847AD287B63}" type="slidenum">
              <a:rPr lang="fr-FR" smtClean="0"/>
              <a:pPr/>
              <a:t>15</a:t>
            </a:fld>
            <a:endParaRPr lang="fr-FR" dirty="0"/>
          </a:p>
        </p:txBody>
      </p:sp>
    </p:spTree>
    <p:extLst>
      <p:ext uri="{BB962C8B-B14F-4D97-AF65-F5344CB8AC3E}">
        <p14:creationId xmlns:p14="http://schemas.microsoft.com/office/powerpoint/2010/main" val="1104943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2E77296F-AE63-7F4F-9A87-255035543F5F}"/>
              </a:ext>
            </a:extLst>
          </p:cNvPr>
          <p:cNvGrpSpPr/>
          <p:nvPr/>
        </p:nvGrpSpPr>
        <p:grpSpPr>
          <a:xfrm>
            <a:off x="359999" y="1470862"/>
            <a:ext cx="8423999" cy="3045104"/>
            <a:chOff x="771276" y="1395742"/>
            <a:chExt cx="7897236" cy="2800800"/>
          </a:xfrm>
        </p:grpSpPr>
        <p:sp>
          <p:nvSpPr>
            <p:cNvPr id="22" name="Rectangle 21">
              <a:extLst>
                <a:ext uri="{FF2B5EF4-FFF2-40B4-BE49-F238E27FC236}">
                  <a16:creationId xmlns:a16="http://schemas.microsoft.com/office/drawing/2014/main" id="{85F72837-570C-2843-AE58-0D5F8045DC52}"/>
                </a:ext>
              </a:extLst>
            </p:cNvPr>
            <p:cNvSpPr/>
            <p:nvPr/>
          </p:nvSpPr>
          <p:spPr>
            <a:xfrm flipV="1">
              <a:off x="771276" y="1395742"/>
              <a:ext cx="7897236" cy="2800800"/>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3" name="Groupe 22">
              <a:extLst>
                <a:ext uri="{FF2B5EF4-FFF2-40B4-BE49-F238E27FC236}">
                  <a16:creationId xmlns:a16="http://schemas.microsoft.com/office/drawing/2014/main" id="{B3646A33-DF78-8645-AF98-6D61A4FB245D}"/>
                </a:ext>
              </a:extLst>
            </p:cNvPr>
            <p:cNvGrpSpPr/>
            <p:nvPr/>
          </p:nvGrpSpPr>
          <p:grpSpPr>
            <a:xfrm>
              <a:off x="974035" y="1885673"/>
              <a:ext cx="7523922" cy="2154445"/>
              <a:chOff x="7135050" y="1170874"/>
              <a:chExt cx="1280446" cy="2154445"/>
            </a:xfrm>
          </p:grpSpPr>
          <p:cxnSp>
            <p:nvCxnSpPr>
              <p:cNvPr id="34" name="Connecteur droit 33">
                <a:extLst>
                  <a:ext uri="{FF2B5EF4-FFF2-40B4-BE49-F238E27FC236}">
                    <a16:creationId xmlns:a16="http://schemas.microsoft.com/office/drawing/2014/main" id="{C8B89FAB-5CFB-1E42-9274-74488E6693BF}"/>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5BC39D2-AE83-5B44-980D-63B9770F4F7A}"/>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6" name="Connecteur droit 25">
              <a:extLst>
                <a:ext uri="{FF2B5EF4-FFF2-40B4-BE49-F238E27FC236}">
                  <a16:creationId xmlns:a16="http://schemas.microsoft.com/office/drawing/2014/main" id="{78C80E59-8165-534F-98A3-E275AACA3D55}"/>
                </a:ext>
              </a:extLst>
            </p:cNvPr>
            <p:cNvCxnSpPr>
              <a:cxnSpLocks/>
            </p:cNvCxnSpPr>
            <p:nvPr/>
          </p:nvCxnSpPr>
          <p:spPr>
            <a:xfrm>
              <a:off x="4595949" y="410275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sp>
          <p:nvSpPr>
            <p:cNvPr id="27" name="Espace réservé du texte 4">
              <a:extLst>
                <a:ext uri="{FF2B5EF4-FFF2-40B4-BE49-F238E27FC236}">
                  <a16:creationId xmlns:a16="http://schemas.microsoft.com/office/drawing/2014/main" id="{4B5E6098-D725-A240-987B-F45F1100B481}"/>
                </a:ext>
              </a:extLst>
            </p:cNvPr>
            <p:cNvSpPr txBox="1">
              <a:spLocks/>
            </p:cNvSpPr>
            <p:nvPr/>
          </p:nvSpPr>
          <p:spPr>
            <a:xfrm>
              <a:off x="1272210" y="2282217"/>
              <a:ext cx="6877878" cy="1541869"/>
            </a:xfrm>
            <a:prstGeom prst="rect">
              <a:avLst/>
            </a:prstGeom>
          </p:spPr>
          <p:txBody>
            <a:bodyPr vert="horz" lIns="0" tIns="0" rIns="0" bIns="0" rtlCol="0" anchor="ctr">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spcBef>
                  <a:spcPts val="1800"/>
                </a:spcBef>
              </a:pPr>
              <a:endParaRPr lang="fr-FR" sz="1400" b="1" cap="none" dirty="0">
                <a:solidFill>
                  <a:schemeClr val="bg1"/>
                </a:solidFill>
              </a:endParaRPr>
            </a:p>
          </p:txBody>
        </p:sp>
      </p:grpSp>
      <p:sp>
        <p:nvSpPr>
          <p:cNvPr id="4" name="Titre 3">
            <a:extLst>
              <a:ext uri="{FF2B5EF4-FFF2-40B4-BE49-F238E27FC236}">
                <a16:creationId xmlns:a16="http://schemas.microsoft.com/office/drawing/2014/main" id="{6DE804C0-A6E1-E745-8BB0-C5A4ACD39078}"/>
              </a:ext>
            </a:extLst>
          </p:cNvPr>
          <p:cNvSpPr>
            <a:spLocks noGrp="1"/>
          </p:cNvSpPr>
          <p:nvPr>
            <p:ph type="title"/>
          </p:nvPr>
        </p:nvSpPr>
        <p:spPr>
          <a:xfrm>
            <a:off x="359999" y="900000"/>
            <a:ext cx="8424000" cy="387214"/>
          </a:xfrm>
        </p:spPr>
        <p:txBody>
          <a:bodyPr>
            <a:normAutofit/>
          </a:bodyPr>
          <a:lstStyle/>
          <a:p>
            <a:r>
              <a:rPr lang="fr-FR" dirty="0"/>
              <a:t>Les recommandations pour le DO CCR en France</a:t>
            </a:r>
          </a:p>
        </p:txBody>
      </p:sp>
      <p:sp>
        <p:nvSpPr>
          <p:cNvPr id="13" name="Espace réservé du numéro de diapositive 12">
            <a:extLst>
              <a:ext uri="{FF2B5EF4-FFF2-40B4-BE49-F238E27FC236}">
                <a16:creationId xmlns:a16="http://schemas.microsoft.com/office/drawing/2014/main" id="{AA8F0786-3163-0045-9BC1-D0CE07E0CE7E}"/>
              </a:ext>
            </a:extLst>
          </p:cNvPr>
          <p:cNvSpPr>
            <a:spLocks noGrp="1"/>
          </p:cNvSpPr>
          <p:nvPr>
            <p:ph type="sldNum" sz="quarter" idx="12"/>
          </p:nvPr>
        </p:nvSpPr>
        <p:spPr/>
        <p:txBody>
          <a:bodyPr/>
          <a:lstStyle/>
          <a:p>
            <a:fld id="{2684EA46-63B8-F44C-953D-BF4FA9E68CB3}" type="slidenum">
              <a:rPr lang="fr-FR" smtClean="0"/>
              <a:pPr/>
              <a:t>16</a:t>
            </a:fld>
            <a:endParaRPr lang="fr-FR" dirty="0"/>
          </a:p>
        </p:txBody>
      </p:sp>
      <p:sp>
        <p:nvSpPr>
          <p:cNvPr id="29"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p:txBody>
      </p:sp>
      <p:pic>
        <p:nvPicPr>
          <p:cNvPr id="28" name="Image 27">
            <a:extLst>
              <a:ext uri="{FF2B5EF4-FFF2-40B4-BE49-F238E27FC236}">
                <a16:creationId xmlns:a16="http://schemas.microsoft.com/office/drawing/2014/main" id="{D6479682-10FD-D84C-A982-DC16D3A13DD7}"/>
              </a:ext>
            </a:extLst>
          </p:cNvPr>
          <p:cNvPicPr>
            <a:picLocks noChangeAspect="1"/>
          </p:cNvPicPr>
          <p:nvPr/>
        </p:nvPicPr>
        <p:blipFill rotWithShape="1">
          <a:blip r:embed="rId3"/>
          <a:srcRect l="16144" t="7286" r="73529" b="68532"/>
          <a:stretch/>
        </p:blipFill>
        <p:spPr>
          <a:xfrm>
            <a:off x="4121043" y="1405430"/>
            <a:ext cx="737823" cy="753036"/>
          </a:xfrm>
          <a:prstGeom prst="rect">
            <a:avLst/>
          </a:prstGeom>
        </p:spPr>
      </p:pic>
      <p:sp>
        <p:nvSpPr>
          <p:cNvPr id="3" name="Rectangle 2"/>
          <p:cNvSpPr/>
          <p:nvPr/>
        </p:nvSpPr>
        <p:spPr>
          <a:xfrm>
            <a:off x="453542" y="2121745"/>
            <a:ext cx="8330456" cy="2046714"/>
          </a:xfrm>
          <a:prstGeom prst="rect">
            <a:avLst/>
          </a:prstGeom>
        </p:spPr>
        <p:txBody>
          <a:bodyPr wrap="square">
            <a:spAutoFit/>
          </a:bodyPr>
          <a:lstStyle/>
          <a:p>
            <a:pPr lvl="1" algn="ctr">
              <a:spcBef>
                <a:spcPts val="300"/>
              </a:spcBef>
            </a:pPr>
            <a:r>
              <a:rPr lang="fr-FR" sz="1400" b="1" dirty="0">
                <a:solidFill>
                  <a:schemeClr val="bg1"/>
                </a:solidFill>
              </a:rPr>
              <a:t>Après une évaluation du niveau de risque</a:t>
            </a:r>
          </a:p>
          <a:p>
            <a:pPr lvl="1" algn="ctr">
              <a:spcBef>
                <a:spcPts val="300"/>
              </a:spcBef>
            </a:pPr>
            <a:endParaRPr lang="fr-FR" sz="1400" b="1" dirty="0">
              <a:solidFill>
                <a:schemeClr val="bg1"/>
              </a:solidFill>
            </a:endParaRPr>
          </a:p>
          <a:p>
            <a:pPr lvl="1" algn="ctr">
              <a:spcBef>
                <a:spcPts val="300"/>
              </a:spcBef>
            </a:pPr>
            <a:r>
              <a:rPr lang="fr-FR" sz="1400" b="1" dirty="0">
                <a:solidFill>
                  <a:schemeClr val="bg1"/>
                </a:solidFill>
              </a:rPr>
              <a:t>Pour les hommes et les femmes de 50 à 74 ans à risque moyen de développer un CCR </a:t>
            </a:r>
          </a:p>
          <a:p>
            <a:pPr lvl="1" algn="ctr">
              <a:spcBef>
                <a:spcPts val="300"/>
              </a:spcBef>
            </a:pPr>
            <a:endParaRPr lang="fr-FR" sz="1400" b="1" dirty="0">
              <a:solidFill>
                <a:schemeClr val="bg1"/>
              </a:solidFill>
            </a:endParaRPr>
          </a:p>
          <a:p>
            <a:pPr lvl="1" algn="ctr">
              <a:spcBef>
                <a:spcPts val="300"/>
              </a:spcBef>
            </a:pPr>
            <a:r>
              <a:rPr lang="fr-FR" sz="1400" b="1" dirty="0">
                <a:solidFill>
                  <a:schemeClr val="bg1"/>
                </a:solidFill>
              </a:rPr>
              <a:t>Réalisation d’un test immunologique de recherche de sang occulte dans les selles</a:t>
            </a:r>
            <a:br>
              <a:rPr lang="fr-FR" sz="1400" b="1" dirty="0">
                <a:solidFill>
                  <a:schemeClr val="bg1"/>
                </a:solidFill>
              </a:rPr>
            </a:br>
            <a:r>
              <a:rPr lang="fr-FR" sz="1400" b="1" dirty="0">
                <a:solidFill>
                  <a:schemeClr val="bg1"/>
                </a:solidFill>
              </a:rPr>
              <a:t>Tous les 2 ans</a:t>
            </a:r>
          </a:p>
          <a:p>
            <a:pPr marL="0" lvl="1" algn="ctr">
              <a:spcBef>
                <a:spcPts val="300"/>
              </a:spcBef>
            </a:pPr>
            <a:r>
              <a:rPr lang="fr-FR" sz="1400" b="1" dirty="0">
                <a:solidFill>
                  <a:schemeClr val="bg1"/>
                </a:solidFill>
              </a:rPr>
              <a:t>         **</a:t>
            </a:r>
          </a:p>
          <a:p>
            <a:pPr marL="0" lvl="1" algn="ctr">
              <a:spcBef>
                <a:spcPts val="300"/>
              </a:spcBef>
            </a:pPr>
            <a:r>
              <a:rPr lang="fr-FR" sz="1400" b="1" dirty="0">
                <a:solidFill>
                  <a:schemeClr val="bg1"/>
                </a:solidFill>
              </a:rPr>
              <a:t>En cas de résultat positif, une coloscopie de diagnostic doit être réalisée</a:t>
            </a:r>
          </a:p>
        </p:txBody>
      </p:sp>
      <p:sp>
        <p:nvSpPr>
          <p:cNvPr id="6" name="Rectangle 5"/>
          <p:cNvSpPr/>
          <p:nvPr/>
        </p:nvSpPr>
        <p:spPr>
          <a:xfrm>
            <a:off x="3348800" y="4583445"/>
            <a:ext cx="8424000" cy="200055"/>
          </a:xfrm>
          <a:prstGeom prst="rect">
            <a:avLst/>
          </a:prstGeom>
        </p:spPr>
        <p:txBody>
          <a:bodyPr wrap="square">
            <a:spAutoFit/>
          </a:bodyPr>
          <a:lstStyle/>
          <a:p>
            <a:r>
              <a:rPr lang="fr-FR" sz="700" dirty="0"/>
              <a:t>Source : Fiche mémo - Cancer colorectal : modalités de dépistage et prévention chez les sujets à risque élevé et très élevé, HAS, 2017</a:t>
            </a:r>
          </a:p>
        </p:txBody>
      </p:sp>
      <p:sp>
        <p:nvSpPr>
          <p:cNvPr id="15" name="Espace réservé de la date 2">
            <a:extLst>
              <a:ext uri="{FF2B5EF4-FFF2-40B4-BE49-F238E27FC236}">
                <a16:creationId xmlns:a16="http://schemas.microsoft.com/office/drawing/2014/main" id="{A8B60CE2-1E9E-48D5-BAD7-7918E95CB490}"/>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6" name="Espace réservé du pied de page 3">
            <a:extLst>
              <a:ext uri="{FF2B5EF4-FFF2-40B4-BE49-F238E27FC236}">
                <a16:creationId xmlns:a16="http://schemas.microsoft.com/office/drawing/2014/main" id="{1568CED4-C13E-492E-8E69-EE1AC48AA45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137105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5F72837-570C-2843-AE58-0D5F8045DC52}"/>
              </a:ext>
            </a:extLst>
          </p:cNvPr>
          <p:cNvSpPr/>
          <p:nvPr/>
        </p:nvSpPr>
        <p:spPr>
          <a:xfrm flipV="1">
            <a:off x="359999" y="1354753"/>
            <a:ext cx="8423999" cy="3017197"/>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3" name="Groupe 22">
            <a:extLst>
              <a:ext uri="{FF2B5EF4-FFF2-40B4-BE49-F238E27FC236}">
                <a16:creationId xmlns:a16="http://schemas.microsoft.com/office/drawing/2014/main" id="{B3646A33-DF78-8645-AF98-6D61A4FB245D}"/>
              </a:ext>
            </a:extLst>
          </p:cNvPr>
          <p:cNvGrpSpPr/>
          <p:nvPr/>
        </p:nvGrpSpPr>
        <p:grpSpPr>
          <a:xfrm>
            <a:off x="966995" y="1886217"/>
            <a:ext cx="7262729" cy="2320903"/>
            <a:chOff x="7135050" y="1170874"/>
            <a:chExt cx="1280446" cy="2154445"/>
          </a:xfrm>
        </p:grpSpPr>
        <p:cxnSp>
          <p:nvCxnSpPr>
            <p:cNvPr id="34" name="Connecteur droit 33">
              <a:extLst>
                <a:ext uri="{FF2B5EF4-FFF2-40B4-BE49-F238E27FC236}">
                  <a16:creationId xmlns:a16="http://schemas.microsoft.com/office/drawing/2014/main" id="{C8B89FAB-5CFB-1E42-9274-74488E6693BF}"/>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5BC39D2-AE83-5B44-980D-63B9770F4F7A}"/>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6" name="Connecteur droit 25">
            <a:extLst>
              <a:ext uri="{FF2B5EF4-FFF2-40B4-BE49-F238E27FC236}">
                <a16:creationId xmlns:a16="http://schemas.microsoft.com/office/drawing/2014/main" id="{78C80E59-8165-534F-98A3-E275AACA3D55}"/>
              </a:ext>
            </a:extLst>
          </p:cNvPr>
          <p:cNvCxnSpPr>
            <a:cxnSpLocks/>
          </p:cNvCxnSpPr>
          <p:nvPr/>
        </p:nvCxnSpPr>
        <p:spPr>
          <a:xfrm>
            <a:off x="4463175" y="4274594"/>
            <a:ext cx="191373"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6DE804C0-A6E1-E745-8BB0-C5A4ACD39078}"/>
              </a:ext>
            </a:extLst>
          </p:cNvPr>
          <p:cNvSpPr>
            <a:spLocks noGrp="1"/>
          </p:cNvSpPr>
          <p:nvPr>
            <p:ph type="title"/>
          </p:nvPr>
        </p:nvSpPr>
        <p:spPr/>
        <p:txBody>
          <a:bodyPr>
            <a:normAutofit/>
          </a:bodyPr>
          <a:lstStyle/>
          <a:p>
            <a:r>
              <a:rPr lang="fr-FR" dirty="0"/>
              <a:t>Les objectifs du DO CCR</a:t>
            </a:r>
          </a:p>
        </p:txBody>
      </p:sp>
      <p:sp>
        <p:nvSpPr>
          <p:cNvPr id="13" name="Espace réservé du numéro de diapositive 12">
            <a:extLst>
              <a:ext uri="{FF2B5EF4-FFF2-40B4-BE49-F238E27FC236}">
                <a16:creationId xmlns:a16="http://schemas.microsoft.com/office/drawing/2014/main" id="{AA8F0786-3163-0045-9BC1-D0CE07E0CE7E}"/>
              </a:ext>
            </a:extLst>
          </p:cNvPr>
          <p:cNvSpPr>
            <a:spLocks noGrp="1"/>
          </p:cNvSpPr>
          <p:nvPr>
            <p:ph type="sldNum" sz="quarter" idx="12"/>
          </p:nvPr>
        </p:nvSpPr>
        <p:spPr/>
        <p:txBody>
          <a:bodyPr/>
          <a:lstStyle/>
          <a:p>
            <a:fld id="{2684EA46-63B8-F44C-953D-BF4FA9E68CB3}" type="slidenum">
              <a:rPr lang="fr-FR" smtClean="0"/>
              <a:pPr/>
              <a:t>17</a:t>
            </a:fld>
            <a:endParaRPr lang="fr-FR" dirty="0"/>
          </a:p>
        </p:txBody>
      </p:sp>
      <p:sp>
        <p:nvSpPr>
          <p:cNvPr id="29"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p:txBody>
      </p:sp>
      <p:pic>
        <p:nvPicPr>
          <p:cNvPr id="28" name="Image 27">
            <a:extLst>
              <a:ext uri="{FF2B5EF4-FFF2-40B4-BE49-F238E27FC236}">
                <a16:creationId xmlns:a16="http://schemas.microsoft.com/office/drawing/2014/main" id="{D6479682-10FD-D84C-A982-DC16D3A13DD7}"/>
              </a:ext>
            </a:extLst>
          </p:cNvPr>
          <p:cNvPicPr>
            <a:picLocks noChangeAspect="1"/>
          </p:cNvPicPr>
          <p:nvPr/>
        </p:nvPicPr>
        <p:blipFill rotWithShape="1">
          <a:blip r:embed="rId3"/>
          <a:srcRect l="16144" t="7286" r="73529" b="68532"/>
          <a:stretch/>
        </p:blipFill>
        <p:spPr>
          <a:xfrm>
            <a:off x="4113728" y="1274128"/>
            <a:ext cx="737823" cy="753036"/>
          </a:xfrm>
          <a:prstGeom prst="rect">
            <a:avLst/>
          </a:prstGeom>
        </p:spPr>
      </p:pic>
      <p:sp>
        <p:nvSpPr>
          <p:cNvPr id="30" name="Espace réservé du texte 4">
            <a:extLst>
              <a:ext uri="{FF2B5EF4-FFF2-40B4-BE49-F238E27FC236}">
                <a16:creationId xmlns:a16="http://schemas.microsoft.com/office/drawing/2014/main" id="{BD64985D-F2C7-9744-A155-C4B64428F2AA}"/>
              </a:ext>
            </a:extLst>
          </p:cNvPr>
          <p:cNvSpPr txBox="1">
            <a:spLocks/>
          </p:cNvSpPr>
          <p:nvPr/>
        </p:nvSpPr>
        <p:spPr>
          <a:xfrm>
            <a:off x="375781" y="4593484"/>
            <a:ext cx="5002591" cy="21336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700" cap="none" dirty="0"/>
              <a:t>* Objectif européen recommandé de participation au dépistage</a:t>
            </a:r>
            <a:endParaRPr lang="fr-FR" sz="700" cap="none" dirty="0">
              <a:solidFill>
                <a:schemeClr val="accent5">
                  <a:lumMod val="50000"/>
                </a:schemeClr>
              </a:solidFill>
            </a:endParaRPr>
          </a:p>
        </p:txBody>
      </p:sp>
      <p:sp>
        <p:nvSpPr>
          <p:cNvPr id="31" name="Espace réservé du texte 4">
            <a:extLst>
              <a:ext uri="{FF2B5EF4-FFF2-40B4-BE49-F238E27FC236}">
                <a16:creationId xmlns:a16="http://schemas.microsoft.com/office/drawing/2014/main" id="{BD64985D-F2C7-9744-A155-C4B64428F2AA}"/>
              </a:ext>
            </a:extLst>
          </p:cNvPr>
          <p:cNvSpPr txBox="1">
            <a:spLocks/>
          </p:cNvSpPr>
          <p:nvPr/>
        </p:nvSpPr>
        <p:spPr>
          <a:xfrm>
            <a:off x="4150302" y="4593484"/>
            <a:ext cx="4730524" cy="25230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endParaRPr lang="fr-FR" sz="700" cap="none" dirty="0"/>
          </a:p>
        </p:txBody>
      </p:sp>
      <p:grpSp>
        <p:nvGrpSpPr>
          <p:cNvPr id="37" name="Groupe 36">
            <a:extLst>
              <a:ext uri="{FF2B5EF4-FFF2-40B4-BE49-F238E27FC236}">
                <a16:creationId xmlns:a16="http://schemas.microsoft.com/office/drawing/2014/main" id="{B62A3F65-BC97-BA41-95CC-699A1DBDFAA7}"/>
              </a:ext>
            </a:extLst>
          </p:cNvPr>
          <p:cNvGrpSpPr/>
          <p:nvPr/>
        </p:nvGrpSpPr>
        <p:grpSpPr>
          <a:xfrm>
            <a:off x="4438065" y="1918312"/>
            <a:ext cx="267870" cy="307777"/>
            <a:chOff x="4578111" y="2015454"/>
            <a:chExt cx="267870" cy="307777"/>
          </a:xfrm>
        </p:grpSpPr>
        <p:sp>
          <p:nvSpPr>
            <p:cNvPr id="18" name="Ellipse 17">
              <a:extLst>
                <a:ext uri="{FF2B5EF4-FFF2-40B4-BE49-F238E27FC236}">
                  <a16:creationId xmlns:a16="http://schemas.microsoft.com/office/drawing/2014/main" id="{26F4E2C6-2672-A44D-9E50-71050ED87859}"/>
                </a:ext>
              </a:extLst>
            </p:cNvPr>
            <p:cNvSpPr/>
            <p:nvPr/>
          </p:nvSpPr>
          <p:spPr>
            <a:xfrm>
              <a:off x="4578111" y="2030139"/>
              <a:ext cx="267870" cy="267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ZoneTexte 35">
              <a:extLst>
                <a:ext uri="{FF2B5EF4-FFF2-40B4-BE49-F238E27FC236}">
                  <a16:creationId xmlns:a16="http://schemas.microsoft.com/office/drawing/2014/main" id="{3D65DFDA-4559-7A45-B663-4F79E8CFD417}"/>
                </a:ext>
              </a:extLst>
            </p:cNvPr>
            <p:cNvSpPr txBox="1"/>
            <p:nvPr/>
          </p:nvSpPr>
          <p:spPr>
            <a:xfrm>
              <a:off x="4587759" y="2015454"/>
              <a:ext cx="248575" cy="307777"/>
            </a:xfrm>
            <a:prstGeom prst="rect">
              <a:avLst/>
            </a:prstGeom>
            <a:noFill/>
          </p:spPr>
          <p:txBody>
            <a:bodyPr wrap="square" rtlCol="0">
              <a:spAutoFit/>
            </a:bodyPr>
            <a:lstStyle/>
            <a:p>
              <a:pPr algn="ctr"/>
              <a:r>
                <a:rPr lang="fr-FR" sz="1400" b="1" dirty="0">
                  <a:solidFill>
                    <a:srgbClr val="F28E40"/>
                  </a:solidFill>
                </a:rPr>
                <a:t>1</a:t>
              </a:r>
            </a:p>
          </p:txBody>
        </p:sp>
      </p:grpSp>
      <p:sp>
        <p:nvSpPr>
          <p:cNvPr id="46" name="ZoneTexte 45"/>
          <p:cNvSpPr txBox="1"/>
          <p:nvPr/>
        </p:nvSpPr>
        <p:spPr>
          <a:xfrm>
            <a:off x="639552" y="2723738"/>
            <a:ext cx="8423998" cy="307777"/>
          </a:xfrm>
          <a:prstGeom prst="rect">
            <a:avLst/>
          </a:prstGeom>
          <a:noFill/>
        </p:spPr>
        <p:txBody>
          <a:bodyPr wrap="square" rtlCol="0">
            <a:spAutoFit/>
          </a:bodyPr>
          <a:lstStyle/>
          <a:p>
            <a:pPr algn="ctr"/>
            <a:r>
              <a:rPr lang="fr-FR" sz="1400" b="1" dirty="0">
                <a:solidFill>
                  <a:schemeClr val="bg1"/>
                </a:solidFill>
              </a:rPr>
              <a:t>Réduire le nombre de nouveaux cas de CCR (incidence/prévention)</a:t>
            </a:r>
          </a:p>
        </p:txBody>
      </p:sp>
      <p:grpSp>
        <p:nvGrpSpPr>
          <p:cNvPr id="41" name="Groupe 40">
            <a:extLst>
              <a:ext uri="{FF2B5EF4-FFF2-40B4-BE49-F238E27FC236}">
                <a16:creationId xmlns:a16="http://schemas.microsoft.com/office/drawing/2014/main" id="{58FB0084-9B55-3744-8CAB-C0D8767BC057}"/>
              </a:ext>
            </a:extLst>
          </p:cNvPr>
          <p:cNvGrpSpPr/>
          <p:nvPr/>
        </p:nvGrpSpPr>
        <p:grpSpPr>
          <a:xfrm>
            <a:off x="4438065" y="3003798"/>
            <a:ext cx="267870" cy="307777"/>
            <a:chOff x="4563481" y="2015454"/>
            <a:chExt cx="267870" cy="307777"/>
          </a:xfrm>
        </p:grpSpPr>
        <p:sp>
          <p:nvSpPr>
            <p:cNvPr id="42" name="Ellipse 41">
              <a:extLst>
                <a:ext uri="{FF2B5EF4-FFF2-40B4-BE49-F238E27FC236}">
                  <a16:creationId xmlns:a16="http://schemas.microsoft.com/office/drawing/2014/main" id="{ACB09E44-3E9B-FE4D-A55A-6CF7C8A93DA6}"/>
                </a:ext>
              </a:extLst>
            </p:cNvPr>
            <p:cNvSpPr/>
            <p:nvPr/>
          </p:nvSpPr>
          <p:spPr>
            <a:xfrm>
              <a:off x="4563481" y="2030139"/>
              <a:ext cx="267870" cy="267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ZoneTexte 42">
              <a:extLst>
                <a:ext uri="{FF2B5EF4-FFF2-40B4-BE49-F238E27FC236}">
                  <a16:creationId xmlns:a16="http://schemas.microsoft.com/office/drawing/2014/main" id="{EB4E9E43-8310-BF4A-85A6-C74F2E19642E}"/>
                </a:ext>
              </a:extLst>
            </p:cNvPr>
            <p:cNvSpPr txBox="1"/>
            <p:nvPr/>
          </p:nvSpPr>
          <p:spPr>
            <a:xfrm>
              <a:off x="4573129" y="2015454"/>
              <a:ext cx="248575" cy="307777"/>
            </a:xfrm>
            <a:prstGeom prst="rect">
              <a:avLst/>
            </a:prstGeom>
            <a:noFill/>
          </p:spPr>
          <p:txBody>
            <a:bodyPr wrap="square" rtlCol="0">
              <a:spAutoFit/>
            </a:bodyPr>
            <a:lstStyle/>
            <a:p>
              <a:pPr algn="ctr"/>
              <a:r>
                <a:rPr lang="fr-FR" sz="1400" b="1" dirty="0">
                  <a:solidFill>
                    <a:srgbClr val="F28E40"/>
                  </a:solidFill>
                </a:rPr>
                <a:t>3</a:t>
              </a:r>
            </a:p>
          </p:txBody>
        </p:sp>
      </p:grpSp>
      <p:sp>
        <p:nvSpPr>
          <p:cNvPr id="48" name="Rectangle 47"/>
          <p:cNvSpPr/>
          <p:nvPr/>
        </p:nvSpPr>
        <p:spPr>
          <a:xfrm>
            <a:off x="760822" y="3206086"/>
            <a:ext cx="7633537" cy="415498"/>
          </a:xfrm>
          <a:prstGeom prst="rect">
            <a:avLst/>
          </a:prstGeom>
        </p:spPr>
        <p:txBody>
          <a:bodyPr wrap="square">
            <a:spAutoFit/>
          </a:bodyPr>
          <a:lstStyle/>
          <a:p>
            <a:pPr algn="ctr">
              <a:lnSpc>
                <a:spcPct val="150000"/>
              </a:lnSpc>
              <a:spcBef>
                <a:spcPts val="1800"/>
              </a:spcBef>
            </a:pPr>
            <a:r>
              <a:rPr lang="fr-FR" sz="1400" b="1" dirty="0">
                <a:solidFill>
                  <a:schemeClr val="bg1"/>
                </a:solidFill>
              </a:rPr>
              <a:t>Atteindre au minimum 65 % de participation au DO*</a:t>
            </a:r>
          </a:p>
        </p:txBody>
      </p:sp>
      <p:grpSp>
        <p:nvGrpSpPr>
          <p:cNvPr id="32" name="Groupe 31">
            <a:extLst>
              <a:ext uri="{FF2B5EF4-FFF2-40B4-BE49-F238E27FC236}">
                <a16:creationId xmlns:a16="http://schemas.microsoft.com/office/drawing/2014/main" id="{58FB0084-9B55-3744-8CAB-C0D8767BC057}"/>
              </a:ext>
            </a:extLst>
          </p:cNvPr>
          <p:cNvGrpSpPr/>
          <p:nvPr/>
        </p:nvGrpSpPr>
        <p:grpSpPr>
          <a:xfrm>
            <a:off x="4438065" y="3579862"/>
            <a:ext cx="267870" cy="307777"/>
            <a:chOff x="4557381" y="2082129"/>
            <a:chExt cx="267870" cy="307777"/>
          </a:xfrm>
        </p:grpSpPr>
        <p:sp>
          <p:nvSpPr>
            <p:cNvPr id="33" name="Ellipse 32">
              <a:extLst>
                <a:ext uri="{FF2B5EF4-FFF2-40B4-BE49-F238E27FC236}">
                  <a16:creationId xmlns:a16="http://schemas.microsoft.com/office/drawing/2014/main" id="{ACB09E44-3E9B-FE4D-A55A-6CF7C8A93DA6}"/>
                </a:ext>
              </a:extLst>
            </p:cNvPr>
            <p:cNvSpPr/>
            <p:nvPr/>
          </p:nvSpPr>
          <p:spPr>
            <a:xfrm>
              <a:off x="4557381" y="2096814"/>
              <a:ext cx="267870" cy="267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ZoneTexte 43">
              <a:extLst>
                <a:ext uri="{FF2B5EF4-FFF2-40B4-BE49-F238E27FC236}">
                  <a16:creationId xmlns:a16="http://schemas.microsoft.com/office/drawing/2014/main" id="{EB4E9E43-8310-BF4A-85A6-C74F2E19642E}"/>
                </a:ext>
              </a:extLst>
            </p:cNvPr>
            <p:cNvSpPr txBox="1"/>
            <p:nvPr/>
          </p:nvSpPr>
          <p:spPr>
            <a:xfrm>
              <a:off x="4567029" y="2082129"/>
              <a:ext cx="248575" cy="307777"/>
            </a:xfrm>
            <a:prstGeom prst="rect">
              <a:avLst/>
            </a:prstGeom>
            <a:noFill/>
          </p:spPr>
          <p:txBody>
            <a:bodyPr wrap="square" rtlCol="0">
              <a:spAutoFit/>
            </a:bodyPr>
            <a:lstStyle/>
            <a:p>
              <a:pPr algn="ctr"/>
              <a:r>
                <a:rPr lang="fr-FR" sz="1400" b="1" dirty="0">
                  <a:solidFill>
                    <a:srgbClr val="F28E40"/>
                  </a:solidFill>
                </a:rPr>
                <a:t>4</a:t>
              </a:r>
            </a:p>
          </p:txBody>
        </p:sp>
      </p:grpSp>
      <p:sp>
        <p:nvSpPr>
          <p:cNvPr id="60" name="Rectangle 59"/>
          <p:cNvSpPr/>
          <p:nvPr/>
        </p:nvSpPr>
        <p:spPr>
          <a:xfrm>
            <a:off x="776177" y="3795742"/>
            <a:ext cx="7618181" cy="375552"/>
          </a:xfrm>
          <a:prstGeom prst="rect">
            <a:avLst/>
          </a:prstGeom>
        </p:spPr>
        <p:txBody>
          <a:bodyPr wrap="square">
            <a:spAutoFit/>
          </a:bodyPr>
          <a:lstStyle/>
          <a:p>
            <a:pPr algn="ctr">
              <a:lnSpc>
                <a:spcPct val="150000"/>
              </a:lnSpc>
              <a:spcBef>
                <a:spcPts val="1800"/>
              </a:spcBef>
            </a:pPr>
            <a:r>
              <a:rPr lang="fr-FR" sz="1400" b="1" dirty="0">
                <a:solidFill>
                  <a:schemeClr val="bg1"/>
                </a:solidFill>
              </a:rPr>
              <a:t>Réduire les inégalités d’accès au dépistage</a:t>
            </a:r>
          </a:p>
        </p:txBody>
      </p:sp>
      <p:sp>
        <p:nvSpPr>
          <p:cNvPr id="45" name="Espace réservé de la date 2">
            <a:extLst>
              <a:ext uri="{FF2B5EF4-FFF2-40B4-BE49-F238E27FC236}">
                <a16:creationId xmlns:a16="http://schemas.microsoft.com/office/drawing/2014/main" id="{1FCB65FA-F209-4B09-BBD5-7A9170924E07}"/>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52" name="Espace réservé du pied de page 3">
            <a:extLst>
              <a:ext uri="{FF2B5EF4-FFF2-40B4-BE49-F238E27FC236}">
                <a16:creationId xmlns:a16="http://schemas.microsoft.com/office/drawing/2014/main" id="{190887E2-8C85-4803-8A18-8F7F0714309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53" name="Espace réservé du texte 4">
            <a:extLst>
              <a:ext uri="{FF2B5EF4-FFF2-40B4-BE49-F238E27FC236}">
                <a16:creationId xmlns:a16="http://schemas.microsoft.com/office/drawing/2014/main" id="{BD64985D-F2C7-9744-A155-C4B64428F2AA}"/>
              </a:ext>
            </a:extLst>
          </p:cNvPr>
          <p:cNvSpPr txBox="1">
            <a:spLocks/>
          </p:cNvSpPr>
          <p:nvPr/>
        </p:nvSpPr>
        <p:spPr>
          <a:xfrm>
            <a:off x="4716016" y="4486804"/>
            <a:ext cx="5002591" cy="21336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br>
              <a:rPr lang="fr-FR" sz="700" cap="none" dirty="0"/>
            </a:br>
            <a:r>
              <a:rPr lang="fr-FR" sz="700" cap="none" dirty="0"/>
              <a:t>Source : European guidelines for quality assurance in colorectal cancer screening and diagnosis, 2010</a:t>
            </a:r>
          </a:p>
          <a:p>
            <a:endParaRPr lang="fr-FR" sz="700" cap="none" dirty="0">
              <a:solidFill>
                <a:schemeClr val="accent5">
                  <a:lumMod val="50000"/>
                </a:schemeClr>
              </a:solidFill>
            </a:endParaRPr>
          </a:p>
        </p:txBody>
      </p:sp>
      <p:sp>
        <p:nvSpPr>
          <p:cNvPr id="55" name="ZoneTexte 54"/>
          <p:cNvSpPr txBox="1"/>
          <p:nvPr/>
        </p:nvSpPr>
        <p:spPr>
          <a:xfrm>
            <a:off x="396473" y="2211710"/>
            <a:ext cx="8423999" cy="307777"/>
          </a:xfrm>
          <a:prstGeom prst="rect">
            <a:avLst/>
          </a:prstGeom>
          <a:noFill/>
        </p:spPr>
        <p:txBody>
          <a:bodyPr wrap="square" rtlCol="0">
            <a:spAutoFit/>
          </a:bodyPr>
          <a:lstStyle/>
          <a:p>
            <a:pPr algn="ctr"/>
            <a:r>
              <a:rPr lang="fr-FR" sz="1400" b="1" dirty="0">
                <a:solidFill>
                  <a:schemeClr val="bg1"/>
                </a:solidFill>
              </a:rPr>
              <a:t>Réduire le nombre de décès par CCR (mortalité)</a:t>
            </a:r>
          </a:p>
        </p:txBody>
      </p:sp>
      <p:sp>
        <p:nvSpPr>
          <p:cNvPr id="56" name="Ellipse 55">
            <a:extLst>
              <a:ext uri="{FF2B5EF4-FFF2-40B4-BE49-F238E27FC236}">
                <a16:creationId xmlns:a16="http://schemas.microsoft.com/office/drawing/2014/main" id="{26F4E2C6-2672-A44D-9E50-71050ED87859}"/>
              </a:ext>
            </a:extLst>
          </p:cNvPr>
          <p:cNvSpPr/>
          <p:nvPr/>
        </p:nvSpPr>
        <p:spPr>
          <a:xfrm>
            <a:off x="4438065" y="2519487"/>
            <a:ext cx="267870" cy="267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F28E40"/>
                </a:solidFill>
              </a:rPr>
              <a:t>2</a:t>
            </a:r>
          </a:p>
        </p:txBody>
      </p:sp>
    </p:spTree>
    <p:extLst>
      <p:ext uri="{BB962C8B-B14F-4D97-AF65-F5344CB8AC3E}">
        <p14:creationId xmlns:p14="http://schemas.microsoft.com/office/powerpoint/2010/main" val="23923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60"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E804C0-A6E1-E745-8BB0-C5A4ACD39078}"/>
              </a:ext>
            </a:extLst>
          </p:cNvPr>
          <p:cNvSpPr>
            <a:spLocks noGrp="1"/>
          </p:cNvSpPr>
          <p:nvPr>
            <p:ph type="title"/>
          </p:nvPr>
        </p:nvSpPr>
        <p:spPr/>
        <p:txBody>
          <a:bodyPr>
            <a:normAutofit/>
          </a:bodyPr>
          <a:lstStyle/>
          <a:p>
            <a:r>
              <a:rPr lang="fr-FR" dirty="0"/>
              <a:t>L’organisation générale du DO CCR</a:t>
            </a:r>
          </a:p>
        </p:txBody>
      </p:sp>
      <p:sp>
        <p:nvSpPr>
          <p:cNvPr id="11" name="Espace réservé du numéro de diapositive 10">
            <a:extLst>
              <a:ext uri="{FF2B5EF4-FFF2-40B4-BE49-F238E27FC236}">
                <a16:creationId xmlns:a16="http://schemas.microsoft.com/office/drawing/2014/main" id="{EAD2D9EE-05D5-194D-A652-A616751B3990}"/>
              </a:ext>
            </a:extLst>
          </p:cNvPr>
          <p:cNvSpPr>
            <a:spLocks noGrp="1"/>
          </p:cNvSpPr>
          <p:nvPr>
            <p:ph type="sldNum" sz="quarter" idx="12"/>
          </p:nvPr>
        </p:nvSpPr>
        <p:spPr/>
        <p:txBody>
          <a:bodyPr/>
          <a:lstStyle/>
          <a:p>
            <a:fld id="{2684EA46-63B8-F44C-953D-BF4FA9E68CB3}" type="slidenum">
              <a:rPr lang="fr-FR" smtClean="0"/>
              <a:pPr/>
              <a:t>18</a:t>
            </a:fld>
            <a:endParaRPr lang="fr-FR" dirty="0"/>
          </a:p>
        </p:txBody>
      </p:sp>
      <p:sp>
        <p:nvSpPr>
          <p:cNvPr id="9"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p:txBody>
      </p:sp>
      <p:grpSp>
        <p:nvGrpSpPr>
          <p:cNvPr id="23" name="Groupe 22"/>
          <p:cNvGrpSpPr/>
          <p:nvPr/>
        </p:nvGrpSpPr>
        <p:grpSpPr>
          <a:xfrm>
            <a:off x="539552" y="2706005"/>
            <a:ext cx="7886346" cy="1183669"/>
            <a:chOff x="689758" y="2624835"/>
            <a:chExt cx="7886346" cy="1183669"/>
          </a:xfrm>
        </p:grpSpPr>
        <p:sp>
          <p:nvSpPr>
            <p:cNvPr id="25" name="Rectangle 24">
              <a:extLst>
                <a:ext uri="{FF2B5EF4-FFF2-40B4-BE49-F238E27FC236}">
                  <a16:creationId xmlns:a16="http://schemas.microsoft.com/office/drawing/2014/main" id="{A3E49AF0-59EB-BB4F-B442-B6FE3D9A6563}"/>
                </a:ext>
              </a:extLst>
            </p:cNvPr>
            <p:cNvSpPr/>
            <p:nvPr/>
          </p:nvSpPr>
          <p:spPr>
            <a:xfrm>
              <a:off x="952896" y="2624836"/>
              <a:ext cx="7623208" cy="1183668"/>
            </a:xfrm>
            <a:prstGeom prst="rect">
              <a:avLst/>
            </a:prstGeom>
            <a:solidFill>
              <a:srgbClr val="9BB2D7">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6" name="Groupe 25">
              <a:extLst>
                <a:ext uri="{FF2B5EF4-FFF2-40B4-BE49-F238E27FC236}">
                  <a16:creationId xmlns:a16="http://schemas.microsoft.com/office/drawing/2014/main" id="{3FC75941-B584-BA44-85EE-59B4266D9049}"/>
                </a:ext>
              </a:extLst>
            </p:cNvPr>
            <p:cNvGrpSpPr/>
            <p:nvPr/>
          </p:nvGrpSpPr>
          <p:grpSpPr>
            <a:xfrm rot="16200000">
              <a:off x="213428" y="3101165"/>
              <a:ext cx="1183667" cy="231007"/>
              <a:chOff x="1826042" y="1002705"/>
              <a:chExt cx="6365839" cy="293147"/>
            </a:xfrm>
          </p:grpSpPr>
          <p:sp>
            <p:nvSpPr>
              <p:cNvPr id="28" name="Rectangle à coins arrondis 27">
                <a:extLst>
                  <a:ext uri="{FF2B5EF4-FFF2-40B4-BE49-F238E27FC236}">
                    <a16:creationId xmlns:a16="http://schemas.microsoft.com/office/drawing/2014/main" id="{BDEAE90A-DFC6-5F42-9764-3BE1BB647475}"/>
                  </a:ext>
                </a:extLst>
              </p:cNvPr>
              <p:cNvSpPr/>
              <p:nvPr/>
            </p:nvSpPr>
            <p:spPr>
              <a:xfrm flipV="1">
                <a:off x="1826042" y="1036864"/>
                <a:ext cx="6365839" cy="241328"/>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29" name="Rectangle 28">
                <a:extLst>
                  <a:ext uri="{FF2B5EF4-FFF2-40B4-BE49-F238E27FC236}">
                    <a16:creationId xmlns:a16="http://schemas.microsoft.com/office/drawing/2014/main" id="{007DF1E7-6BF7-6D4A-B760-89DC3AF50997}"/>
                  </a:ext>
                </a:extLst>
              </p:cNvPr>
              <p:cNvSpPr/>
              <p:nvPr/>
            </p:nvSpPr>
            <p:spPr>
              <a:xfrm>
                <a:off x="2957356" y="1002705"/>
                <a:ext cx="4071717"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bg1"/>
                    </a:solidFill>
                  </a:rPr>
                  <a:t>RÉGIONAL</a:t>
                </a:r>
              </a:p>
            </p:txBody>
          </p:sp>
        </p:grpSp>
      </p:grpSp>
      <p:grpSp>
        <p:nvGrpSpPr>
          <p:cNvPr id="30" name="Groupe 29"/>
          <p:cNvGrpSpPr/>
          <p:nvPr/>
        </p:nvGrpSpPr>
        <p:grpSpPr>
          <a:xfrm>
            <a:off x="539552" y="1794729"/>
            <a:ext cx="7886346" cy="757097"/>
            <a:chOff x="689758" y="1654592"/>
            <a:chExt cx="7886346" cy="757097"/>
          </a:xfrm>
        </p:grpSpPr>
        <p:sp>
          <p:nvSpPr>
            <p:cNvPr id="32" name="Rectangle 31">
              <a:extLst>
                <a:ext uri="{FF2B5EF4-FFF2-40B4-BE49-F238E27FC236}">
                  <a16:creationId xmlns:a16="http://schemas.microsoft.com/office/drawing/2014/main" id="{685DA77C-AC78-624D-801F-BE60CBB236B2}"/>
                </a:ext>
              </a:extLst>
            </p:cNvPr>
            <p:cNvSpPr/>
            <p:nvPr/>
          </p:nvSpPr>
          <p:spPr>
            <a:xfrm>
              <a:off x="952896" y="1704919"/>
              <a:ext cx="7623208" cy="693021"/>
            </a:xfrm>
            <a:prstGeom prst="rect">
              <a:avLst/>
            </a:prstGeom>
            <a:solidFill>
              <a:srgbClr val="9BB2D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3" name="Groupe 32">
              <a:extLst>
                <a:ext uri="{FF2B5EF4-FFF2-40B4-BE49-F238E27FC236}">
                  <a16:creationId xmlns:a16="http://schemas.microsoft.com/office/drawing/2014/main" id="{5D74946C-D9D7-2349-A25E-D89C878A91C6}"/>
                </a:ext>
              </a:extLst>
            </p:cNvPr>
            <p:cNvGrpSpPr/>
            <p:nvPr/>
          </p:nvGrpSpPr>
          <p:grpSpPr>
            <a:xfrm rot="16200000">
              <a:off x="426713" y="1917637"/>
              <a:ext cx="757097" cy="231007"/>
              <a:chOff x="2752452" y="1002705"/>
              <a:chExt cx="4071719" cy="293147"/>
            </a:xfrm>
          </p:grpSpPr>
          <p:sp>
            <p:nvSpPr>
              <p:cNvPr id="34" name="Rectangle à coins arrondis 33">
                <a:extLst>
                  <a:ext uri="{FF2B5EF4-FFF2-40B4-BE49-F238E27FC236}">
                    <a16:creationId xmlns:a16="http://schemas.microsoft.com/office/drawing/2014/main" id="{8EF0E018-9863-CD42-98E7-82BFC742FB3F}"/>
                  </a:ext>
                </a:extLst>
              </p:cNvPr>
              <p:cNvSpPr/>
              <p:nvPr/>
            </p:nvSpPr>
            <p:spPr>
              <a:xfrm flipV="1">
                <a:off x="2855767" y="1036865"/>
                <a:ext cx="3761342" cy="241328"/>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35" name="Rectangle 34">
                <a:extLst>
                  <a:ext uri="{FF2B5EF4-FFF2-40B4-BE49-F238E27FC236}">
                    <a16:creationId xmlns:a16="http://schemas.microsoft.com/office/drawing/2014/main" id="{3650E531-FFDA-EA4D-BCF4-4FA7AA241E54}"/>
                  </a:ext>
                </a:extLst>
              </p:cNvPr>
              <p:cNvSpPr/>
              <p:nvPr/>
            </p:nvSpPr>
            <p:spPr>
              <a:xfrm>
                <a:off x="2752452" y="1002705"/>
                <a:ext cx="4071719"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bg1"/>
                    </a:solidFill>
                  </a:rPr>
                  <a:t>NATIONAL</a:t>
                </a:r>
              </a:p>
            </p:txBody>
          </p:sp>
        </p:grpSp>
      </p:grpSp>
      <p:sp>
        <p:nvSpPr>
          <p:cNvPr id="36" name="Rectangle 35">
            <a:extLst>
              <a:ext uri="{FF2B5EF4-FFF2-40B4-BE49-F238E27FC236}">
                <a16:creationId xmlns:a16="http://schemas.microsoft.com/office/drawing/2014/main" id="{7661A7BA-958F-3E4E-A621-FAF844AC06C6}"/>
              </a:ext>
            </a:extLst>
          </p:cNvPr>
          <p:cNvSpPr/>
          <p:nvPr/>
        </p:nvSpPr>
        <p:spPr>
          <a:xfrm>
            <a:off x="802690" y="4049190"/>
            <a:ext cx="7623208" cy="618124"/>
          </a:xfrm>
          <a:prstGeom prst="rect">
            <a:avLst/>
          </a:prstGeom>
          <a:solidFill>
            <a:srgbClr val="9BB2D7">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Espace réservé du numéro de diapositive 34">
            <a:extLst>
              <a:ext uri="{FF2B5EF4-FFF2-40B4-BE49-F238E27FC236}">
                <a16:creationId xmlns:a16="http://schemas.microsoft.com/office/drawing/2014/main" id="{C14FD90F-70C1-8141-BBB6-D7EAF7506EA2}"/>
              </a:ext>
            </a:extLst>
          </p:cNvPr>
          <p:cNvSpPr txBox="1">
            <a:spLocks/>
          </p:cNvSpPr>
          <p:nvPr/>
        </p:nvSpPr>
        <p:spPr>
          <a:xfrm>
            <a:off x="8759879" y="2609254"/>
            <a:ext cx="244548" cy="273844"/>
          </a:xfrm>
          <a:prstGeom prst="rect">
            <a:avLst/>
          </a:prstGeom>
        </p:spPr>
        <p:txBody>
          <a:bodyPr vert="horz" lIns="0" tIns="0" rIns="0" bIns="0" rtlCol="0" anchor="ctr"/>
          <a:lstStyle>
            <a:defPPr>
              <a:defRPr lang="fr-FR"/>
            </a:defPPr>
            <a:lvl1pPr marL="0" algn="ctr" defTabSz="685800" rtl="0" eaLnBrk="1" latinLnBrk="0" hangingPunct="1">
              <a:defRPr sz="700" b="1" u="sng"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684EA46-63B8-F44C-953D-BF4FA9E68CB3}" type="slidenum">
              <a:rPr lang="fr-FR" smtClean="0"/>
              <a:pPr/>
              <a:t>18</a:t>
            </a:fld>
            <a:endParaRPr lang="fr-FR" dirty="0"/>
          </a:p>
        </p:txBody>
      </p:sp>
      <p:grpSp>
        <p:nvGrpSpPr>
          <p:cNvPr id="40" name="Groupe 39"/>
          <p:cNvGrpSpPr/>
          <p:nvPr/>
        </p:nvGrpSpPr>
        <p:grpSpPr>
          <a:xfrm>
            <a:off x="813569" y="4146955"/>
            <a:ext cx="2345148" cy="522188"/>
            <a:chOff x="963775" y="4124240"/>
            <a:chExt cx="2345148" cy="522188"/>
          </a:xfrm>
        </p:grpSpPr>
        <p:sp>
          <p:nvSpPr>
            <p:cNvPr id="41" name="ZoneTexte 40">
              <a:extLst>
                <a:ext uri="{FF2B5EF4-FFF2-40B4-BE49-F238E27FC236}">
                  <a16:creationId xmlns:a16="http://schemas.microsoft.com/office/drawing/2014/main" id="{7C792E3F-95A9-E440-BA31-7877D64F93BB}"/>
                </a:ext>
              </a:extLst>
            </p:cNvPr>
            <p:cNvSpPr txBox="1"/>
            <p:nvPr/>
          </p:nvSpPr>
          <p:spPr>
            <a:xfrm>
              <a:off x="1018375" y="4124240"/>
              <a:ext cx="2290548" cy="272415"/>
            </a:xfrm>
            <a:prstGeom prst="roundRect">
              <a:avLst/>
            </a:prstGeom>
            <a:solidFill>
              <a:schemeClr val="bg1"/>
            </a:solidFill>
            <a:ln>
              <a:solidFill>
                <a:srgbClr val="3E5FA9"/>
              </a:solidFill>
            </a:ln>
          </p:spPr>
          <p:txBody>
            <a:bodyPr wrap="square" lIns="0" rIns="0" rtlCol="0">
              <a:spAutoFit/>
            </a:bodyPr>
            <a:lstStyle/>
            <a:p>
              <a:pPr algn="ctr"/>
              <a:r>
                <a:rPr lang="fr-FR" sz="1000" b="1" dirty="0">
                  <a:solidFill>
                    <a:srgbClr val="3E5FA9"/>
                  </a:solidFill>
                </a:rPr>
                <a:t>Professionnels de santé</a:t>
              </a:r>
              <a:endParaRPr lang="fr-FR" sz="1000" dirty="0">
                <a:solidFill>
                  <a:srgbClr val="3E5FA9"/>
                </a:solidFill>
              </a:endParaRPr>
            </a:p>
          </p:txBody>
        </p:sp>
        <p:sp>
          <p:nvSpPr>
            <p:cNvPr id="42" name="ZoneTexte 41">
              <a:extLst>
                <a:ext uri="{FF2B5EF4-FFF2-40B4-BE49-F238E27FC236}">
                  <a16:creationId xmlns:a16="http://schemas.microsoft.com/office/drawing/2014/main" id="{C008B283-9373-5B45-A27A-F03DF44184F3}"/>
                </a:ext>
              </a:extLst>
            </p:cNvPr>
            <p:cNvSpPr txBox="1"/>
            <p:nvPr/>
          </p:nvSpPr>
          <p:spPr>
            <a:xfrm>
              <a:off x="963775" y="4415596"/>
              <a:ext cx="2345147" cy="230832"/>
            </a:xfrm>
            <a:prstGeom prst="rect">
              <a:avLst/>
            </a:prstGeom>
            <a:noFill/>
            <a:ln>
              <a:noFill/>
            </a:ln>
          </p:spPr>
          <p:txBody>
            <a:bodyPr wrap="square" rtlCol="0">
              <a:spAutoFit/>
            </a:bodyPr>
            <a:lstStyle/>
            <a:p>
              <a:pPr algn="ctr"/>
              <a:r>
                <a:rPr lang="fr-FR" sz="900" dirty="0">
                  <a:solidFill>
                    <a:srgbClr val="3E5FA9"/>
                  </a:solidFill>
                </a:rPr>
                <a:t>Consultation, soins, suivi</a:t>
              </a:r>
            </a:p>
          </p:txBody>
        </p:sp>
      </p:grpSp>
      <p:grpSp>
        <p:nvGrpSpPr>
          <p:cNvPr id="44" name="Groupe 43"/>
          <p:cNvGrpSpPr/>
          <p:nvPr/>
        </p:nvGrpSpPr>
        <p:grpSpPr>
          <a:xfrm>
            <a:off x="801212" y="1917120"/>
            <a:ext cx="2334768" cy="508232"/>
            <a:chOff x="3597307" y="1774800"/>
            <a:chExt cx="2334768" cy="508232"/>
          </a:xfrm>
        </p:grpSpPr>
        <p:sp>
          <p:nvSpPr>
            <p:cNvPr id="45" name="ZoneTexte 44">
              <a:extLst>
                <a:ext uri="{FF2B5EF4-FFF2-40B4-BE49-F238E27FC236}">
                  <a16:creationId xmlns:a16="http://schemas.microsoft.com/office/drawing/2014/main" id="{87B1E6CC-48EE-0B4C-850D-1E4DE8BFC29D}"/>
                </a:ext>
              </a:extLst>
            </p:cNvPr>
            <p:cNvSpPr txBox="1"/>
            <p:nvPr/>
          </p:nvSpPr>
          <p:spPr>
            <a:xfrm>
              <a:off x="3694873" y="1774800"/>
              <a:ext cx="2058085" cy="255389"/>
            </a:xfrm>
            <a:prstGeom prst="roundRect">
              <a:avLst/>
            </a:prstGeom>
            <a:solidFill>
              <a:schemeClr val="bg1"/>
            </a:solidFill>
            <a:ln>
              <a:solidFill>
                <a:srgbClr val="3E5FA9"/>
              </a:solidFill>
            </a:ln>
          </p:spPr>
          <p:txBody>
            <a:bodyPr wrap="square" lIns="0" rIns="251999" rtlCol="0">
              <a:spAutoFit/>
            </a:bodyPr>
            <a:lstStyle/>
            <a:p>
              <a:pPr algn="ctr"/>
              <a:r>
                <a:rPr lang="fr-FR" sz="900" b="1" dirty="0">
                  <a:solidFill>
                    <a:srgbClr val="3E5FA9"/>
                  </a:solidFill>
                </a:rPr>
                <a:t>Santé publique France</a:t>
              </a:r>
            </a:p>
          </p:txBody>
        </p:sp>
        <p:sp>
          <p:nvSpPr>
            <p:cNvPr id="46" name="ZoneTexte 45">
              <a:extLst>
                <a:ext uri="{FF2B5EF4-FFF2-40B4-BE49-F238E27FC236}">
                  <a16:creationId xmlns:a16="http://schemas.microsoft.com/office/drawing/2014/main" id="{35EB2878-4384-3C45-91A1-CF5B77ADFC63}"/>
                </a:ext>
              </a:extLst>
            </p:cNvPr>
            <p:cNvSpPr txBox="1"/>
            <p:nvPr/>
          </p:nvSpPr>
          <p:spPr>
            <a:xfrm>
              <a:off x="3597307" y="2052200"/>
              <a:ext cx="2334768" cy="230832"/>
            </a:xfrm>
            <a:prstGeom prst="rect">
              <a:avLst/>
            </a:prstGeom>
            <a:noFill/>
            <a:ln>
              <a:noFill/>
            </a:ln>
          </p:spPr>
          <p:txBody>
            <a:bodyPr wrap="square" rtlCol="0">
              <a:spAutoFit/>
            </a:bodyPr>
            <a:lstStyle/>
            <a:p>
              <a:pPr algn="ctr"/>
              <a:r>
                <a:rPr lang="fr-FR" sz="900" dirty="0">
                  <a:solidFill>
                    <a:srgbClr val="3E5FA9"/>
                  </a:solidFill>
                </a:rPr>
                <a:t>Évaluation épidémiologique</a:t>
              </a:r>
            </a:p>
          </p:txBody>
        </p:sp>
        <p:pic>
          <p:nvPicPr>
            <p:cNvPr id="47" name="Image 46">
              <a:extLst>
                <a:ext uri="{FF2B5EF4-FFF2-40B4-BE49-F238E27FC236}">
                  <a16:creationId xmlns:a16="http://schemas.microsoft.com/office/drawing/2014/main" id="{B4857EEB-7B71-2B47-A8C6-3042A93D35FE}"/>
                </a:ext>
              </a:extLst>
            </p:cNvPr>
            <p:cNvPicPr/>
            <p:nvPr/>
          </p:nvPicPr>
          <p:blipFill rotWithShape="1">
            <a:blip r:embed="rId3"/>
            <a:srcRect l="25498" t="39409" r="67378" b="56270"/>
            <a:stretch/>
          </p:blipFill>
          <p:spPr>
            <a:xfrm>
              <a:off x="5282638" y="1821169"/>
              <a:ext cx="411015" cy="171276"/>
            </a:xfrm>
            <a:prstGeom prst="rect">
              <a:avLst/>
            </a:prstGeom>
          </p:spPr>
        </p:pic>
      </p:grpSp>
      <p:grpSp>
        <p:nvGrpSpPr>
          <p:cNvPr id="48" name="Groupe 47"/>
          <p:cNvGrpSpPr/>
          <p:nvPr/>
        </p:nvGrpSpPr>
        <p:grpSpPr>
          <a:xfrm>
            <a:off x="3129457" y="1927487"/>
            <a:ext cx="2492560" cy="632346"/>
            <a:chOff x="1027312" y="1774800"/>
            <a:chExt cx="2492560" cy="632346"/>
          </a:xfrm>
        </p:grpSpPr>
        <p:sp>
          <p:nvSpPr>
            <p:cNvPr id="49" name="ZoneTexte 48">
              <a:extLst>
                <a:ext uri="{FF2B5EF4-FFF2-40B4-BE49-F238E27FC236}">
                  <a16:creationId xmlns:a16="http://schemas.microsoft.com/office/drawing/2014/main" id="{DF82A303-6042-0A4B-87E4-876E783044D6}"/>
                </a:ext>
              </a:extLst>
            </p:cNvPr>
            <p:cNvSpPr txBox="1"/>
            <p:nvPr/>
          </p:nvSpPr>
          <p:spPr>
            <a:xfrm>
              <a:off x="1027312" y="1774800"/>
              <a:ext cx="2492560" cy="255389"/>
            </a:xfrm>
            <a:prstGeom prst="roundRect">
              <a:avLst/>
            </a:prstGeom>
            <a:solidFill>
              <a:schemeClr val="bg1"/>
            </a:solidFill>
            <a:ln>
              <a:solidFill>
                <a:srgbClr val="3E5FA9"/>
              </a:solidFill>
            </a:ln>
          </p:spPr>
          <p:txBody>
            <a:bodyPr wrap="square" lIns="0" rIns="251999" rtlCol="0">
              <a:spAutoFit/>
            </a:bodyPr>
            <a:lstStyle/>
            <a:p>
              <a:pPr algn="ctr"/>
              <a:r>
                <a:rPr lang="fr-FR" sz="900" b="1" dirty="0">
                  <a:solidFill>
                    <a:srgbClr val="3E5FA9"/>
                  </a:solidFill>
                </a:rPr>
                <a:t>Institut national du cancer</a:t>
              </a:r>
            </a:p>
          </p:txBody>
        </p:sp>
        <p:sp>
          <p:nvSpPr>
            <p:cNvPr id="50" name="ZoneTexte 49">
              <a:extLst>
                <a:ext uri="{FF2B5EF4-FFF2-40B4-BE49-F238E27FC236}">
                  <a16:creationId xmlns:a16="http://schemas.microsoft.com/office/drawing/2014/main" id="{93A5D7C5-7111-724A-B044-AE05FC06A07C}"/>
                </a:ext>
              </a:extLst>
            </p:cNvPr>
            <p:cNvSpPr txBox="1"/>
            <p:nvPr/>
          </p:nvSpPr>
          <p:spPr>
            <a:xfrm>
              <a:off x="1077300" y="2037814"/>
              <a:ext cx="2359152" cy="369332"/>
            </a:xfrm>
            <a:prstGeom prst="rect">
              <a:avLst/>
            </a:prstGeom>
            <a:noFill/>
            <a:ln>
              <a:noFill/>
            </a:ln>
          </p:spPr>
          <p:txBody>
            <a:bodyPr wrap="square" rtlCol="0">
              <a:spAutoFit/>
            </a:bodyPr>
            <a:lstStyle/>
            <a:p>
              <a:pPr algn="ctr"/>
              <a:r>
                <a:rPr lang="fr-FR" sz="900" dirty="0">
                  <a:solidFill>
                    <a:srgbClr val="3E5FA9"/>
                  </a:solidFill>
                </a:rPr>
                <a:t>Pilotage opérationnel </a:t>
              </a:r>
              <a:br>
                <a:rPr lang="fr-FR" sz="900" dirty="0">
                  <a:solidFill>
                    <a:srgbClr val="3E5FA9"/>
                  </a:solidFill>
                </a:rPr>
              </a:br>
              <a:r>
                <a:rPr lang="fr-FR" sz="900" dirty="0">
                  <a:solidFill>
                    <a:srgbClr val="3E5FA9"/>
                  </a:solidFill>
                </a:rPr>
                <a:t>Animation du réseau</a:t>
              </a:r>
            </a:p>
          </p:txBody>
        </p:sp>
        <p:pic>
          <p:nvPicPr>
            <p:cNvPr id="51" name="Image 50">
              <a:extLst>
                <a:ext uri="{FF2B5EF4-FFF2-40B4-BE49-F238E27FC236}">
                  <a16:creationId xmlns:a16="http://schemas.microsoft.com/office/drawing/2014/main" id="{639B59C7-D13D-B844-849C-37AB6A632B44}"/>
                </a:ext>
              </a:extLst>
            </p:cNvPr>
            <p:cNvPicPr>
              <a:picLocks noChangeAspect="1"/>
            </p:cNvPicPr>
            <p:nvPr/>
          </p:nvPicPr>
          <p:blipFill>
            <a:blip r:embed="rId4"/>
            <a:stretch>
              <a:fillRect/>
            </a:stretch>
          </p:blipFill>
          <p:spPr>
            <a:xfrm>
              <a:off x="3003245" y="1814048"/>
              <a:ext cx="379055" cy="186937"/>
            </a:xfrm>
            <a:prstGeom prst="rect">
              <a:avLst/>
            </a:prstGeom>
          </p:spPr>
        </p:pic>
      </p:grpSp>
      <p:grpSp>
        <p:nvGrpSpPr>
          <p:cNvPr id="52" name="Groupe 51"/>
          <p:cNvGrpSpPr/>
          <p:nvPr/>
        </p:nvGrpSpPr>
        <p:grpSpPr>
          <a:xfrm>
            <a:off x="1996142" y="1300369"/>
            <a:ext cx="4946738" cy="578475"/>
            <a:chOff x="2248758" y="1170637"/>
            <a:chExt cx="4946738" cy="578475"/>
          </a:xfrm>
        </p:grpSpPr>
        <p:sp>
          <p:nvSpPr>
            <p:cNvPr id="53" name="ZoneTexte 52">
              <a:extLst>
                <a:ext uri="{FF2B5EF4-FFF2-40B4-BE49-F238E27FC236}">
                  <a16:creationId xmlns:a16="http://schemas.microsoft.com/office/drawing/2014/main" id="{30064984-7BCE-A54C-A064-1D2ECE3DA7C4}"/>
                </a:ext>
              </a:extLst>
            </p:cNvPr>
            <p:cNvSpPr txBox="1"/>
            <p:nvPr/>
          </p:nvSpPr>
          <p:spPr>
            <a:xfrm>
              <a:off x="3683809" y="1170637"/>
              <a:ext cx="2107403" cy="216000"/>
            </a:xfrm>
            <a:prstGeom prst="roundRect">
              <a:avLst/>
            </a:prstGeom>
            <a:noFill/>
            <a:ln>
              <a:solidFill>
                <a:srgbClr val="3E5FA9"/>
              </a:solidFill>
            </a:ln>
          </p:spPr>
          <p:txBody>
            <a:bodyPr wrap="square" lIns="0" tIns="18000" rIns="0" bIns="18000" rtlCol="0">
              <a:spAutoFit/>
            </a:bodyPr>
            <a:lstStyle/>
            <a:p>
              <a:pPr algn="ctr"/>
              <a:r>
                <a:rPr lang="fr-FR" sz="1000" b="1" dirty="0">
                  <a:solidFill>
                    <a:srgbClr val="3E5FA9"/>
                  </a:solidFill>
                </a:rPr>
                <a:t>Ministère de la Santé</a:t>
              </a:r>
            </a:p>
          </p:txBody>
        </p:sp>
        <p:sp>
          <p:nvSpPr>
            <p:cNvPr id="54" name="ZoneTexte 53">
              <a:extLst>
                <a:ext uri="{FF2B5EF4-FFF2-40B4-BE49-F238E27FC236}">
                  <a16:creationId xmlns:a16="http://schemas.microsoft.com/office/drawing/2014/main" id="{F7B01812-753F-9B40-BB4A-96C9D0BC5266}"/>
                </a:ext>
              </a:extLst>
            </p:cNvPr>
            <p:cNvSpPr txBox="1"/>
            <p:nvPr/>
          </p:nvSpPr>
          <p:spPr>
            <a:xfrm>
              <a:off x="3578207" y="1390666"/>
              <a:ext cx="2353056" cy="230832"/>
            </a:xfrm>
            <a:prstGeom prst="rect">
              <a:avLst/>
            </a:prstGeom>
            <a:noFill/>
            <a:ln>
              <a:noFill/>
            </a:ln>
          </p:spPr>
          <p:txBody>
            <a:bodyPr wrap="square" rtlCol="0">
              <a:spAutoFit/>
            </a:bodyPr>
            <a:lstStyle/>
            <a:p>
              <a:pPr algn="ctr"/>
              <a:r>
                <a:rPr lang="fr-FR" sz="900" dirty="0">
                  <a:solidFill>
                    <a:srgbClr val="3E5FA9"/>
                  </a:solidFill>
                </a:rPr>
                <a:t>Pilotage stratégique et financement</a:t>
              </a:r>
            </a:p>
          </p:txBody>
        </p:sp>
        <p:cxnSp>
          <p:nvCxnSpPr>
            <p:cNvPr id="56" name="Connecteur droit 55">
              <a:extLst>
                <a:ext uri="{FF2B5EF4-FFF2-40B4-BE49-F238E27FC236}">
                  <a16:creationId xmlns:a16="http://schemas.microsoft.com/office/drawing/2014/main" id="{08677283-53E0-A345-B7C5-999B7B322233}"/>
                </a:ext>
              </a:extLst>
            </p:cNvPr>
            <p:cNvCxnSpPr>
              <a:cxnSpLocks/>
            </p:cNvCxnSpPr>
            <p:nvPr/>
          </p:nvCxnSpPr>
          <p:spPr>
            <a:xfrm>
              <a:off x="4746419" y="1643116"/>
              <a:ext cx="0" cy="105996"/>
            </a:xfrm>
            <a:prstGeom prst="line">
              <a:avLst/>
            </a:prstGeom>
            <a:ln w="12700" cap="rnd">
              <a:solidFill>
                <a:srgbClr val="3E5FA9"/>
              </a:solidFill>
              <a:prstDash val="solid"/>
              <a:round/>
              <a:tailEnd type="stealt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680E129C-8C5F-124E-8B7C-B7AEC061E1E9}"/>
                </a:ext>
              </a:extLst>
            </p:cNvPr>
            <p:cNvCxnSpPr>
              <a:cxnSpLocks/>
            </p:cNvCxnSpPr>
            <p:nvPr/>
          </p:nvCxnSpPr>
          <p:spPr>
            <a:xfrm>
              <a:off x="2256876" y="1635646"/>
              <a:ext cx="4933331" cy="0"/>
            </a:xfrm>
            <a:prstGeom prst="line">
              <a:avLst/>
            </a:prstGeom>
            <a:ln w="12700" cap="rnd">
              <a:solidFill>
                <a:srgbClr val="3E5FA9"/>
              </a:solidFill>
              <a:prstDash val="solid"/>
              <a:round/>
              <a:tailEnd type="none"/>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153CD902-4165-BA4B-B776-8EEE16AE95C1}"/>
                </a:ext>
              </a:extLst>
            </p:cNvPr>
            <p:cNvCxnSpPr>
              <a:cxnSpLocks/>
            </p:cNvCxnSpPr>
            <p:nvPr/>
          </p:nvCxnSpPr>
          <p:spPr>
            <a:xfrm>
              <a:off x="7195496" y="1635646"/>
              <a:ext cx="0" cy="113466"/>
            </a:xfrm>
            <a:prstGeom prst="line">
              <a:avLst/>
            </a:prstGeom>
            <a:ln w="12700" cap="rnd">
              <a:solidFill>
                <a:srgbClr val="3E5FA9"/>
              </a:solidFill>
              <a:prstDash val="solid"/>
              <a:round/>
              <a:tailEnd type="stealth"/>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7B240F5E-684D-F24B-A552-F8FAAA457F0E}"/>
                </a:ext>
              </a:extLst>
            </p:cNvPr>
            <p:cNvCxnSpPr>
              <a:cxnSpLocks/>
            </p:cNvCxnSpPr>
            <p:nvPr/>
          </p:nvCxnSpPr>
          <p:spPr>
            <a:xfrm flipH="1">
              <a:off x="2248758" y="1635646"/>
              <a:ext cx="8118" cy="113466"/>
            </a:xfrm>
            <a:prstGeom prst="line">
              <a:avLst/>
            </a:prstGeom>
            <a:ln w="12700" cap="rnd">
              <a:solidFill>
                <a:srgbClr val="3E5FA9"/>
              </a:solidFill>
              <a:prstDash val="solid"/>
              <a:round/>
              <a:tailEnd type="stealth"/>
            </a:ln>
          </p:spPr>
          <p:style>
            <a:lnRef idx="1">
              <a:schemeClr val="accent1"/>
            </a:lnRef>
            <a:fillRef idx="0">
              <a:schemeClr val="accent1"/>
            </a:fillRef>
            <a:effectRef idx="0">
              <a:schemeClr val="accent1"/>
            </a:effectRef>
            <a:fontRef idx="minor">
              <a:schemeClr val="tx1"/>
            </a:fontRef>
          </p:style>
        </p:cxnSp>
      </p:grpSp>
      <p:grpSp>
        <p:nvGrpSpPr>
          <p:cNvPr id="60" name="Groupe 59">
            <a:extLst>
              <a:ext uri="{FF2B5EF4-FFF2-40B4-BE49-F238E27FC236}">
                <a16:creationId xmlns:a16="http://schemas.microsoft.com/office/drawing/2014/main" id="{BD7B24D6-EC37-2141-BB44-96CF58D5B49F}"/>
              </a:ext>
            </a:extLst>
          </p:cNvPr>
          <p:cNvGrpSpPr/>
          <p:nvPr/>
        </p:nvGrpSpPr>
        <p:grpSpPr>
          <a:xfrm rot="16200000">
            <a:off x="276509" y="4242748"/>
            <a:ext cx="757097" cy="231007"/>
            <a:chOff x="2752452" y="1002705"/>
            <a:chExt cx="4071719" cy="293147"/>
          </a:xfrm>
        </p:grpSpPr>
        <p:sp>
          <p:nvSpPr>
            <p:cNvPr id="61" name="Rectangle à coins arrondis 60">
              <a:extLst>
                <a:ext uri="{FF2B5EF4-FFF2-40B4-BE49-F238E27FC236}">
                  <a16:creationId xmlns:a16="http://schemas.microsoft.com/office/drawing/2014/main" id="{761CDDBE-A793-B04C-957B-CA6068578082}"/>
                </a:ext>
              </a:extLst>
            </p:cNvPr>
            <p:cNvSpPr/>
            <p:nvPr/>
          </p:nvSpPr>
          <p:spPr>
            <a:xfrm flipV="1">
              <a:off x="3173173" y="1036865"/>
              <a:ext cx="3324313" cy="241328"/>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62" name="Rectangle 61">
              <a:extLst>
                <a:ext uri="{FF2B5EF4-FFF2-40B4-BE49-F238E27FC236}">
                  <a16:creationId xmlns:a16="http://schemas.microsoft.com/office/drawing/2014/main" id="{E98BC2DD-BC90-9C44-B001-CD1142972A81}"/>
                </a:ext>
              </a:extLst>
            </p:cNvPr>
            <p:cNvSpPr/>
            <p:nvPr/>
          </p:nvSpPr>
          <p:spPr>
            <a:xfrm>
              <a:off x="2752452" y="1002705"/>
              <a:ext cx="4071719"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dirty="0">
                  <a:solidFill>
                    <a:schemeClr val="bg1"/>
                  </a:solidFill>
                </a:rPr>
                <a:t>LOCAL</a:t>
              </a:r>
            </a:p>
          </p:txBody>
        </p:sp>
      </p:grpSp>
      <p:sp>
        <p:nvSpPr>
          <p:cNvPr id="63" name="ZoneTexte 62">
            <a:extLst>
              <a:ext uri="{FF2B5EF4-FFF2-40B4-BE49-F238E27FC236}">
                <a16:creationId xmlns:a16="http://schemas.microsoft.com/office/drawing/2014/main" id="{3C4F305F-0B31-BD44-8612-6337290484BD}"/>
              </a:ext>
            </a:extLst>
          </p:cNvPr>
          <p:cNvSpPr txBox="1"/>
          <p:nvPr/>
        </p:nvSpPr>
        <p:spPr>
          <a:xfrm>
            <a:off x="4541478" y="4156008"/>
            <a:ext cx="1446016" cy="272415"/>
          </a:xfrm>
          <a:prstGeom prst="roundRect">
            <a:avLst/>
          </a:prstGeom>
          <a:solidFill>
            <a:schemeClr val="bg1"/>
          </a:solidFill>
          <a:ln>
            <a:solidFill>
              <a:srgbClr val="3E5FA9"/>
            </a:solidFill>
          </a:ln>
        </p:spPr>
        <p:txBody>
          <a:bodyPr wrap="square" lIns="0" rIns="0" rtlCol="0">
            <a:spAutoFit/>
          </a:bodyPr>
          <a:lstStyle/>
          <a:p>
            <a:pPr algn="ctr"/>
            <a:r>
              <a:rPr lang="fr-FR" sz="1000" b="1" dirty="0">
                <a:solidFill>
                  <a:srgbClr val="3E5FA9"/>
                </a:solidFill>
              </a:rPr>
              <a:t>Population</a:t>
            </a:r>
          </a:p>
        </p:txBody>
      </p:sp>
      <p:cxnSp>
        <p:nvCxnSpPr>
          <p:cNvPr id="64" name="Connecteur droit 63">
            <a:extLst>
              <a:ext uri="{FF2B5EF4-FFF2-40B4-BE49-F238E27FC236}">
                <a16:creationId xmlns:a16="http://schemas.microsoft.com/office/drawing/2014/main" id="{C3C78885-DFED-4644-B109-18DE378B5970}"/>
              </a:ext>
            </a:extLst>
          </p:cNvPr>
          <p:cNvCxnSpPr>
            <a:cxnSpLocks/>
          </p:cNvCxnSpPr>
          <p:nvPr/>
        </p:nvCxnSpPr>
        <p:spPr>
          <a:xfrm>
            <a:off x="3231522" y="4304786"/>
            <a:ext cx="1233304" cy="0"/>
          </a:xfrm>
          <a:prstGeom prst="line">
            <a:avLst/>
          </a:prstGeom>
          <a:ln w="12700" cap="rnd">
            <a:solidFill>
              <a:srgbClr val="3E5FA9"/>
            </a:solidFill>
            <a:prstDash val="solid"/>
            <a:round/>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70" name="Groupe 69"/>
          <p:cNvGrpSpPr/>
          <p:nvPr/>
        </p:nvGrpSpPr>
        <p:grpSpPr>
          <a:xfrm>
            <a:off x="6210310" y="3242573"/>
            <a:ext cx="2117600" cy="524098"/>
            <a:chOff x="6360516" y="3161401"/>
            <a:chExt cx="2117600" cy="524097"/>
          </a:xfrm>
        </p:grpSpPr>
        <p:cxnSp>
          <p:nvCxnSpPr>
            <p:cNvPr id="71" name="Connecteur droit 70">
              <a:extLst>
                <a:ext uri="{FF2B5EF4-FFF2-40B4-BE49-F238E27FC236}">
                  <a16:creationId xmlns:a16="http://schemas.microsoft.com/office/drawing/2014/main" id="{8C03051E-5A96-2A43-B08F-9E98B803A787}"/>
                </a:ext>
              </a:extLst>
            </p:cNvPr>
            <p:cNvCxnSpPr>
              <a:cxnSpLocks/>
            </p:cNvCxnSpPr>
            <p:nvPr/>
          </p:nvCxnSpPr>
          <p:spPr>
            <a:xfrm flipH="1">
              <a:off x="6368363" y="3315918"/>
              <a:ext cx="284895" cy="0"/>
            </a:xfrm>
            <a:prstGeom prst="line">
              <a:avLst/>
            </a:prstGeom>
            <a:ln w="12700" cap="rnd">
              <a:solidFill>
                <a:srgbClr val="3E5FA9"/>
              </a:solidFill>
              <a:prstDash val="sysDot"/>
              <a:round/>
              <a:headEnd type="none"/>
              <a:tailEnd type="stealth"/>
            </a:ln>
          </p:spPr>
          <p:style>
            <a:lnRef idx="1">
              <a:schemeClr val="accent1"/>
            </a:lnRef>
            <a:fillRef idx="0">
              <a:schemeClr val="accent1"/>
            </a:fillRef>
            <a:effectRef idx="0">
              <a:schemeClr val="accent1"/>
            </a:effectRef>
            <a:fontRef idx="minor">
              <a:schemeClr val="tx1"/>
            </a:fontRef>
          </p:style>
        </p:cxnSp>
        <p:grpSp>
          <p:nvGrpSpPr>
            <p:cNvPr id="72" name="Groupe 71">
              <a:extLst>
                <a:ext uri="{FF2B5EF4-FFF2-40B4-BE49-F238E27FC236}">
                  <a16:creationId xmlns:a16="http://schemas.microsoft.com/office/drawing/2014/main" id="{1560D60A-385C-624B-978F-93FFD3F9867E}"/>
                </a:ext>
              </a:extLst>
            </p:cNvPr>
            <p:cNvGrpSpPr/>
            <p:nvPr/>
          </p:nvGrpSpPr>
          <p:grpSpPr>
            <a:xfrm>
              <a:off x="6698978" y="3195185"/>
              <a:ext cx="1779138" cy="484062"/>
              <a:chOff x="6947585" y="2938422"/>
              <a:chExt cx="1779138" cy="446163"/>
            </a:xfrm>
          </p:grpSpPr>
          <p:sp>
            <p:nvSpPr>
              <p:cNvPr id="76" name="ZoneTexte 75">
                <a:extLst>
                  <a:ext uri="{FF2B5EF4-FFF2-40B4-BE49-F238E27FC236}">
                    <a16:creationId xmlns:a16="http://schemas.microsoft.com/office/drawing/2014/main" id="{1F2BC993-8C09-104F-A11C-CD075B8FAE7C}"/>
                  </a:ext>
                </a:extLst>
              </p:cNvPr>
              <p:cNvSpPr txBox="1"/>
              <p:nvPr/>
            </p:nvSpPr>
            <p:spPr>
              <a:xfrm>
                <a:off x="6947585" y="2938422"/>
                <a:ext cx="1779138" cy="446163"/>
              </a:xfrm>
              <a:prstGeom prst="roundRect">
                <a:avLst/>
              </a:prstGeom>
              <a:solidFill>
                <a:schemeClr val="bg1"/>
              </a:solidFill>
              <a:ln>
                <a:solidFill>
                  <a:srgbClr val="3E5FA9"/>
                </a:solidFill>
              </a:ln>
            </p:spPr>
            <p:txBody>
              <a:bodyPr wrap="square" tIns="0" bIns="0" rtlCol="0">
                <a:noAutofit/>
              </a:bodyPr>
              <a:lstStyle/>
              <a:p>
                <a:pPr algn="ctr"/>
                <a:r>
                  <a:rPr lang="fr-FR" sz="1000" b="1" dirty="0">
                    <a:solidFill>
                      <a:srgbClr val="3E5FA9"/>
                    </a:solidFill>
                  </a:rPr>
                  <a:t>17 agences régionales </a:t>
                </a:r>
                <a:br>
                  <a:rPr lang="fr-FR" sz="1000" b="1" dirty="0">
                    <a:solidFill>
                      <a:srgbClr val="3E5FA9"/>
                    </a:solidFill>
                  </a:rPr>
                </a:br>
                <a:r>
                  <a:rPr lang="fr-FR" sz="1000" b="1" dirty="0">
                    <a:solidFill>
                      <a:srgbClr val="3E5FA9"/>
                    </a:solidFill>
                  </a:rPr>
                  <a:t>de santé (ARS)</a:t>
                </a:r>
                <a:endParaRPr lang="fr-FR" sz="1000" dirty="0">
                  <a:solidFill>
                    <a:srgbClr val="3E5FA9"/>
                  </a:solidFill>
                </a:endParaRPr>
              </a:p>
            </p:txBody>
          </p:sp>
          <p:pic>
            <p:nvPicPr>
              <p:cNvPr id="78" name="Image 77">
                <a:extLst>
                  <a:ext uri="{FF2B5EF4-FFF2-40B4-BE49-F238E27FC236}">
                    <a16:creationId xmlns:a16="http://schemas.microsoft.com/office/drawing/2014/main" id="{43943095-41C8-3C4F-8CCC-30CC2864A389}"/>
                  </a:ext>
                </a:extLst>
              </p:cNvPr>
              <p:cNvPicPr/>
              <p:nvPr/>
            </p:nvPicPr>
            <p:blipFill rotWithShape="1">
              <a:blip r:embed="rId3"/>
              <a:srcRect l="93285" t="66393" r="911" b="28945"/>
              <a:stretch/>
            </p:blipFill>
            <p:spPr>
              <a:xfrm>
                <a:off x="8358659" y="3105379"/>
                <a:ext cx="334868" cy="184770"/>
              </a:xfrm>
              <a:prstGeom prst="rect">
                <a:avLst/>
              </a:prstGeom>
            </p:spPr>
          </p:pic>
        </p:grpSp>
        <p:cxnSp>
          <p:nvCxnSpPr>
            <p:cNvPr id="73" name="Connecteur en angle 72">
              <a:extLst>
                <a:ext uri="{FF2B5EF4-FFF2-40B4-BE49-F238E27FC236}">
                  <a16:creationId xmlns:a16="http://schemas.microsoft.com/office/drawing/2014/main" id="{AD53B491-62D6-3F4D-84AB-466F7E7C2652}"/>
                </a:ext>
              </a:extLst>
            </p:cNvPr>
            <p:cNvCxnSpPr>
              <a:cxnSpLocks/>
            </p:cNvCxnSpPr>
            <p:nvPr/>
          </p:nvCxnSpPr>
          <p:spPr>
            <a:xfrm>
              <a:off x="6360516" y="3414397"/>
              <a:ext cx="366687" cy="271101"/>
            </a:xfrm>
            <a:prstGeom prst="bentConnector3">
              <a:avLst/>
            </a:prstGeom>
            <a:ln w="12700">
              <a:solidFill>
                <a:srgbClr val="3E5FA9"/>
              </a:solidFill>
              <a:prstDash val="solid"/>
              <a:headEnd type="stealth"/>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8BF121D7-4F62-2C45-B819-F345ED4EA31B}"/>
                </a:ext>
              </a:extLst>
            </p:cNvPr>
            <p:cNvSpPr txBox="1"/>
            <p:nvPr/>
          </p:nvSpPr>
          <p:spPr>
            <a:xfrm>
              <a:off x="6498483" y="3161401"/>
              <a:ext cx="153211" cy="121658"/>
            </a:xfrm>
            <a:prstGeom prst="ellipse">
              <a:avLst/>
            </a:prstGeom>
            <a:solidFill>
              <a:srgbClr val="3E5FA9"/>
            </a:solidFill>
            <a:ln>
              <a:noFill/>
            </a:ln>
          </p:spPr>
          <p:txBody>
            <a:bodyPr wrap="square" lIns="0" tIns="0" rIns="0" bIns="0" rtlCol="0" anchor="ctr">
              <a:noAutofit/>
            </a:bodyPr>
            <a:lstStyle/>
            <a:p>
              <a:pPr algn="ctr"/>
              <a:r>
                <a:rPr lang="fr-FR" sz="900" b="1" dirty="0">
                  <a:solidFill>
                    <a:schemeClr val="bg1"/>
                  </a:solidFill>
                </a:rPr>
                <a:t>€</a:t>
              </a:r>
            </a:p>
          </p:txBody>
        </p:sp>
      </p:grpSp>
      <p:grpSp>
        <p:nvGrpSpPr>
          <p:cNvPr id="87" name="Groupe 86"/>
          <p:cNvGrpSpPr/>
          <p:nvPr/>
        </p:nvGrpSpPr>
        <p:grpSpPr>
          <a:xfrm>
            <a:off x="877105" y="2874886"/>
            <a:ext cx="5307683" cy="754596"/>
            <a:chOff x="1027311" y="2793717"/>
            <a:chExt cx="5307683" cy="754596"/>
          </a:xfrm>
        </p:grpSpPr>
        <p:grpSp>
          <p:nvGrpSpPr>
            <p:cNvPr id="88" name="Groupe 87"/>
            <p:cNvGrpSpPr/>
            <p:nvPr/>
          </p:nvGrpSpPr>
          <p:grpSpPr>
            <a:xfrm>
              <a:off x="1027311" y="2793717"/>
              <a:ext cx="5307683" cy="754596"/>
              <a:chOff x="1027311" y="2793717"/>
              <a:chExt cx="5307683" cy="754596"/>
            </a:xfrm>
          </p:grpSpPr>
          <p:sp>
            <p:nvSpPr>
              <p:cNvPr id="90" name="ZoneTexte 89">
                <a:extLst>
                  <a:ext uri="{FF2B5EF4-FFF2-40B4-BE49-F238E27FC236}">
                    <a16:creationId xmlns:a16="http://schemas.microsoft.com/office/drawing/2014/main" id="{6A6C4432-0592-684A-90CF-C7FA5CEEFEEE}"/>
                  </a:ext>
                </a:extLst>
              </p:cNvPr>
              <p:cNvSpPr txBox="1"/>
              <p:nvPr/>
            </p:nvSpPr>
            <p:spPr>
              <a:xfrm>
                <a:off x="1027311" y="2793717"/>
                <a:ext cx="5307683" cy="687318"/>
              </a:xfrm>
              <a:prstGeom prst="roundRect">
                <a:avLst>
                  <a:gd name="adj" fmla="val 7924"/>
                </a:avLst>
              </a:prstGeom>
              <a:solidFill>
                <a:schemeClr val="bg1"/>
              </a:solidFill>
              <a:ln>
                <a:solidFill>
                  <a:srgbClr val="3E5FA9"/>
                </a:solidFill>
              </a:ln>
            </p:spPr>
            <p:txBody>
              <a:bodyPr wrap="square" rtlCol="0">
                <a:spAutoFit/>
              </a:bodyPr>
              <a:lstStyle/>
              <a:p>
                <a:pPr algn="ctr"/>
                <a:r>
                  <a:rPr lang="fr-FR" sz="1000" b="1" dirty="0">
                    <a:solidFill>
                      <a:srgbClr val="3E5FA9"/>
                    </a:solidFill>
                  </a:rPr>
                  <a:t>18 Centres régionaux de coordination des dépistages des cancers (CRCDC)</a:t>
                </a:r>
                <a:br>
                  <a:rPr lang="fr-FR" sz="1200" b="1" dirty="0">
                    <a:solidFill>
                      <a:srgbClr val="3E5FA9"/>
                    </a:solidFill>
                  </a:rPr>
                </a:br>
                <a:r>
                  <a:rPr lang="fr-FR" sz="900" dirty="0">
                    <a:solidFill>
                      <a:srgbClr val="3E5FA9"/>
                    </a:solidFill>
                  </a:rPr>
                  <a:t>invitations, formations, suivi, assurance qualité</a:t>
                </a:r>
              </a:p>
              <a:p>
                <a:pPr algn="ctr"/>
                <a:endParaRPr lang="fr-FR" sz="900" dirty="0">
                  <a:solidFill>
                    <a:schemeClr val="accent1"/>
                  </a:solidFill>
                </a:endParaRPr>
              </a:p>
              <a:p>
                <a:pPr algn="ctr"/>
                <a:endParaRPr lang="fr-FR" sz="900" dirty="0">
                  <a:solidFill>
                    <a:schemeClr val="accent1"/>
                  </a:solidFill>
                </a:endParaRPr>
              </a:p>
            </p:txBody>
          </p:sp>
          <p:sp>
            <p:nvSpPr>
              <p:cNvPr id="91" name="ZoneTexte 90">
                <a:extLst>
                  <a:ext uri="{FF2B5EF4-FFF2-40B4-BE49-F238E27FC236}">
                    <a16:creationId xmlns:a16="http://schemas.microsoft.com/office/drawing/2014/main" id="{5339B0DA-8DAB-6E41-AE31-A2845EDD7367}"/>
                  </a:ext>
                </a:extLst>
              </p:cNvPr>
              <p:cNvSpPr txBox="1"/>
              <p:nvPr/>
            </p:nvSpPr>
            <p:spPr>
              <a:xfrm>
                <a:off x="2214594" y="3403593"/>
                <a:ext cx="3183710" cy="144720"/>
              </a:xfrm>
              <a:prstGeom prst="roundRect">
                <a:avLst/>
              </a:prstGeom>
              <a:solidFill>
                <a:srgbClr val="3E5FA9"/>
              </a:solidFill>
              <a:ln>
                <a:noFill/>
              </a:ln>
            </p:spPr>
            <p:txBody>
              <a:bodyPr wrap="square" tIns="0" bIns="0" rtlCol="0">
                <a:spAutoFit/>
              </a:bodyPr>
              <a:lstStyle/>
              <a:p>
                <a:pPr algn="ctr"/>
                <a:r>
                  <a:rPr lang="fr-FR" sz="850" dirty="0">
                    <a:solidFill>
                      <a:schemeClr val="bg1"/>
                    </a:solidFill>
                  </a:rPr>
                  <a:t>MISE EN OEUVRE RÉGIONALE ET TERRITORIALE</a:t>
                </a:r>
              </a:p>
            </p:txBody>
          </p:sp>
        </p:grpSp>
        <p:pic>
          <p:nvPicPr>
            <p:cNvPr id="8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8164" y="3053232"/>
              <a:ext cx="692150" cy="28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e 19">
            <a:extLst>
              <a:ext uri="{FF2B5EF4-FFF2-40B4-BE49-F238E27FC236}">
                <a16:creationId xmlns:a16="http://schemas.microsoft.com/office/drawing/2014/main" id="{E98F33B3-B22E-47B8-A3C3-56D3988C9085}"/>
              </a:ext>
            </a:extLst>
          </p:cNvPr>
          <p:cNvGrpSpPr/>
          <p:nvPr/>
        </p:nvGrpSpPr>
        <p:grpSpPr>
          <a:xfrm>
            <a:off x="1600693" y="3856784"/>
            <a:ext cx="3676302" cy="167253"/>
            <a:chOff x="1750899" y="3775615"/>
            <a:chExt cx="3676302" cy="167253"/>
          </a:xfrm>
        </p:grpSpPr>
        <p:grpSp>
          <p:nvGrpSpPr>
            <p:cNvPr id="93" name="Groupe 92">
              <a:extLst>
                <a:ext uri="{FF2B5EF4-FFF2-40B4-BE49-F238E27FC236}">
                  <a16:creationId xmlns:a16="http://schemas.microsoft.com/office/drawing/2014/main" id="{866E31B1-243F-DF49-9586-65BD16E959FA}"/>
                </a:ext>
              </a:extLst>
            </p:cNvPr>
            <p:cNvGrpSpPr/>
            <p:nvPr/>
          </p:nvGrpSpPr>
          <p:grpSpPr>
            <a:xfrm>
              <a:off x="3067499" y="3781808"/>
              <a:ext cx="2359702" cy="154866"/>
              <a:chOff x="2918959" y="3554454"/>
              <a:chExt cx="2359702" cy="208101"/>
            </a:xfrm>
          </p:grpSpPr>
          <p:cxnSp>
            <p:nvCxnSpPr>
              <p:cNvPr id="95" name="Connecteur droit 94">
                <a:extLst>
                  <a:ext uri="{FF2B5EF4-FFF2-40B4-BE49-F238E27FC236}">
                    <a16:creationId xmlns:a16="http://schemas.microsoft.com/office/drawing/2014/main" id="{088C0A2B-53C6-B543-91F3-100370087EF1}"/>
                  </a:ext>
                </a:extLst>
              </p:cNvPr>
              <p:cNvCxnSpPr>
                <a:cxnSpLocks/>
              </p:cNvCxnSpPr>
              <p:nvPr/>
            </p:nvCxnSpPr>
            <p:spPr>
              <a:xfrm>
                <a:off x="2918959" y="3554454"/>
                <a:ext cx="0" cy="208101"/>
              </a:xfrm>
              <a:prstGeom prst="line">
                <a:avLst/>
              </a:prstGeom>
              <a:ln w="12700" cap="rnd">
                <a:solidFill>
                  <a:srgbClr val="3E5FA9"/>
                </a:solidFill>
                <a:prstDash val="solid"/>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ECDEF8AA-FE1A-2A4B-8B0A-2E4F5714AB70}"/>
                  </a:ext>
                </a:extLst>
              </p:cNvPr>
              <p:cNvCxnSpPr>
                <a:cxnSpLocks/>
              </p:cNvCxnSpPr>
              <p:nvPr/>
            </p:nvCxnSpPr>
            <p:spPr>
              <a:xfrm>
                <a:off x="5278661" y="3554454"/>
                <a:ext cx="0" cy="208101"/>
              </a:xfrm>
              <a:prstGeom prst="line">
                <a:avLst/>
              </a:prstGeom>
              <a:ln w="12700" cap="rnd">
                <a:solidFill>
                  <a:srgbClr val="3E5FA9"/>
                </a:solidFill>
                <a:prstDash val="solid"/>
                <a:round/>
                <a:headEnd type="none"/>
                <a:tailEnd type="stealth"/>
              </a:ln>
            </p:spPr>
            <p:style>
              <a:lnRef idx="1">
                <a:schemeClr val="accent1"/>
              </a:lnRef>
              <a:fillRef idx="0">
                <a:schemeClr val="accent1"/>
              </a:fillRef>
              <a:effectRef idx="0">
                <a:schemeClr val="accent1"/>
              </a:effectRef>
              <a:fontRef idx="minor">
                <a:schemeClr val="tx1"/>
              </a:fontRef>
            </p:style>
          </p:cxnSp>
        </p:grpSp>
        <p:cxnSp>
          <p:nvCxnSpPr>
            <p:cNvPr id="94" name="Connecteur droit 93">
              <a:extLst>
                <a:ext uri="{FF2B5EF4-FFF2-40B4-BE49-F238E27FC236}">
                  <a16:creationId xmlns:a16="http://schemas.microsoft.com/office/drawing/2014/main" id="{5346E84D-6087-BA43-862B-96351227125A}"/>
                </a:ext>
              </a:extLst>
            </p:cNvPr>
            <p:cNvCxnSpPr>
              <a:cxnSpLocks/>
            </p:cNvCxnSpPr>
            <p:nvPr/>
          </p:nvCxnSpPr>
          <p:spPr>
            <a:xfrm flipV="1">
              <a:off x="1750899" y="3775615"/>
              <a:ext cx="0" cy="167253"/>
            </a:xfrm>
            <a:prstGeom prst="line">
              <a:avLst/>
            </a:prstGeom>
            <a:ln w="9525" cap="rnd" cmpd="thickThin">
              <a:solidFill>
                <a:srgbClr val="3E5FA9"/>
              </a:solidFill>
              <a:prstDash val="sysDot"/>
              <a:miter lim="800000"/>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121" name="Groupe 120"/>
          <p:cNvGrpSpPr/>
          <p:nvPr/>
        </p:nvGrpSpPr>
        <p:grpSpPr>
          <a:xfrm>
            <a:off x="1924843" y="2537659"/>
            <a:ext cx="5256973" cy="187268"/>
            <a:chOff x="2075049" y="2397940"/>
            <a:chExt cx="5256973" cy="187268"/>
          </a:xfrm>
        </p:grpSpPr>
        <p:grpSp>
          <p:nvGrpSpPr>
            <p:cNvPr id="97" name="Groupe 96"/>
            <p:cNvGrpSpPr/>
            <p:nvPr/>
          </p:nvGrpSpPr>
          <p:grpSpPr>
            <a:xfrm>
              <a:off x="2075049" y="2397940"/>
              <a:ext cx="5018037" cy="187268"/>
              <a:chOff x="2021343" y="2415128"/>
              <a:chExt cx="5018037" cy="187268"/>
            </a:xfrm>
          </p:grpSpPr>
          <p:grpSp>
            <p:nvGrpSpPr>
              <p:cNvPr id="98" name="Groupe 97">
                <a:extLst>
                  <a:ext uri="{FF2B5EF4-FFF2-40B4-BE49-F238E27FC236}">
                    <a16:creationId xmlns:a16="http://schemas.microsoft.com/office/drawing/2014/main" id="{0480E4CC-67D0-D246-A487-E76B87A12100}"/>
                  </a:ext>
                </a:extLst>
              </p:cNvPr>
              <p:cNvGrpSpPr/>
              <p:nvPr/>
            </p:nvGrpSpPr>
            <p:grpSpPr>
              <a:xfrm>
                <a:off x="2021343" y="2415128"/>
                <a:ext cx="4072495" cy="184331"/>
                <a:chOff x="2021343" y="2330894"/>
                <a:chExt cx="4072495" cy="427688"/>
              </a:xfrm>
            </p:grpSpPr>
            <p:cxnSp>
              <p:nvCxnSpPr>
                <p:cNvPr id="100" name="Connecteur droit 99">
                  <a:extLst>
                    <a:ext uri="{FF2B5EF4-FFF2-40B4-BE49-F238E27FC236}">
                      <a16:creationId xmlns:a16="http://schemas.microsoft.com/office/drawing/2014/main" id="{F741E2EC-06E3-C042-A971-24364FD05372}"/>
                    </a:ext>
                  </a:extLst>
                </p:cNvPr>
                <p:cNvCxnSpPr>
                  <a:cxnSpLocks/>
                </p:cNvCxnSpPr>
                <p:nvPr/>
              </p:nvCxnSpPr>
              <p:spPr>
                <a:xfrm>
                  <a:off x="6093838" y="2398582"/>
                  <a:ext cx="0" cy="360000"/>
                </a:xfrm>
                <a:prstGeom prst="line">
                  <a:avLst/>
                </a:prstGeom>
                <a:ln w="12700" cap="rnd">
                  <a:solidFill>
                    <a:srgbClr val="3E5FA9"/>
                  </a:solidFill>
                  <a:prstDash val="solid"/>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4ECC36A7-FF57-E845-B255-5D3BC66B3749}"/>
                    </a:ext>
                  </a:extLst>
                </p:cNvPr>
                <p:cNvCxnSpPr>
                  <a:cxnSpLocks/>
                </p:cNvCxnSpPr>
                <p:nvPr/>
              </p:nvCxnSpPr>
              <p:spPr>
                <a:xfrm>
                  <a:off x="2021343" y="2398582"/>
                  <a:ext cx="0" cy="324000"/>
                </a:xfrm>
                <a:prstGeom prst="line">
                  <a:avLst/>
                </a:prstGeom>
                <a:ln w="12700" cap="rnd">
                  <a:solidFill>
                    <a:srgbClr val="3E5FA9"/>
                  </a:solidFill>
                  <a:prstDash val="solid"/>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4ECC36A7-FF57-E845-B255-5D3BC66B3749}"/>
                    </a:ext>
                  </a:extLst>
                </p:cNvPr>
                <p:cNvCxnSpPr>
                  <a:cxnSpLocks/>
                </p:cNvCxnSpPr>
                <p:nvPr/>
              </p:nvCxnSpPr>
              <p:spPr>
                <a:xfrm>
                  <a:off x="4435457" y="2330894"/>
                  <a:ext cx="0" cy="324000"/>
                </a:xfrm>
                <a:prstGeom prst="line">
                  <a:avLst/>
                </a:prstGeom>
                <a:ln w="12700" cap="rnd">
                  <a:solidFill>
                    <a:srgbClr val="3E5FA9"/>
                  </a:solidFill>
                  <a:prstDash val="solid"/>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5346E84D-6087-BA43-862B-96351227125A}"/>
                    </a:ext>
                  </a:extLst>
                </p:cNvPr>
                <p:cNvCxnSpPr>
                  <a:cxnSpLocks/>
                </p:cNvCxnSpPr>
                <p:nvPr/>
              </p:nvCxnSpPr>
              <p:spPr>
                <a:xfrm flipV="1">
                  <a:off x="4561326" y="2330896"/>
                  <a:ext cx="0" cy="324000"/>
                </a:xfrm>
                <a:prstGeom prst="line">
                  <a:avLst/>
                </a:prstGeom>
                <a:ln w="12700" cap="sq" cmpd="thickThin">
                  <a:solidFill>
                    <a:srgbClr val="3E5FA9"/>
                  </a:solidFill>
                  <a:prstDash val="lgDash"/>
                  <a:miter lim="800000"/>
                  <a:headEnd type="none"/>
                  <a:tailEnd type="stealth"/>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5346E84D-6087-BA43-862B-96351227125A}"/>
                    </a:ext>
                  </a:extLst>
                </p:cNvPr>
                <p:cNvCxnSpPr>
                  <a:cxnSpLocks/>
                </p:cNvCxnSpPr>
                <p:nvPr/>
              </p:nvCxnSpPr>
              <p:spPr>
                <a:xfrm flipV="1">
                  <a:off x="2163649" y="2398582"/>
                  <a:ext cx="0" cy="324000"/>
                </a:xfrm>
                <a:prstGeom prst="line">
                  <a:avLst/>
                </a:prstGeom>
                <a:ln w="12700" cap="rnd" cmpd="thickThin">
                  <a:solidFill>
                    <a:srgbClr val="3E5FA9"/>
                  </a:solidFill>
                  <a:prstDash val="lgDash"/>
                  <a:round/>
                  <a:headEnd type="none"/>
                  <a:tailEnd type="stealth"/>
                </a:ln>
              </p:spPr>
              <p:style>
                <a:lnRef idx="1">
                  <a:schemeClr val="accent1"/>
                </a:lnRef>
                <a:fillRef idx="0">
                  <a:schemeClr val="accent1"/>
                </a:fillRef>
                <a:effectRef idx="0">
                  <a:schemeClr val="accent1"/>
                </a:effectRef>
                <a:fontRef idx="minor">
                  <a:schemeClr val="tx1"/>
                </a:fontRef>
              </p:style>
            </p:cxnSp>
          </p:grpSp>
          <p:cxnSp>
            <p:nvCxnSpPr>
              <p:cNvPr id="99" name="Connecteur droit 98">
                <a:extLst>
                  <a:ext uri="{FF2B5EF4-FFF2-40B4-BE49-F238E27FC236}">
                    <a16:creationId xmlns:a16="http://schemas.microsoft.com/office/drawing/2014/main" id="{8C03051E-5A96-2A43-B08F-9E98B803A787}"/>
                  </a:ext>
                </a:extLst>
              </p:cNvPr>
              <p:cNvCxnSpPr>
                <a:cxnSpLocks/>
              </p:cNvCxnSpPr>
              <p:nvPr/>
            </p:nvCxnSpPr>
            <p:spPr>
              <a:xfrm>
                <a:off x="7039380" y="2431814"/>
                <a:ext cx="0" cy="170582"/>
              </a:xfrm>
              <a:prstGeom prst="line">
                <a:avLst/>
              </a:prstGeom>
              <a:ln w="12700" cap="rnd">
                <a:solidFill>
                  <a:srgbClr val="3E5FA9"/>
                </a:solidFill>
                <a:prstDash val="sysDot"/>
                <a:round/>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13" name="ZoneTexte 112">
              <a:extLst>
                <a:ext uri="{FF2B5EF4-FFF2-40B4-BE49-F238E27FC236}">
                  <a16:creationId xmlns:a16="http://schemas.microsoft.com/office/drawing/2014/main" id="{8BF121D7-4F62-2C45-B819-F345ED4EA31B}"/>
                </a:ext>
              </a:extLst>
            </p:cNvPr>
            <p:cNvSpPr txBox="1"/>
            <p:nvPr/>
          </p:nvSpPr>
          <p:spPr>
            <a:xfrm>
              <a:off x="7178811" y="2411690"/>
              <a:ext cx="153211" cy="121658"/>
            </a:xfrm>
            <a:prstGeom prst="ellipse">
              <a:avLst/>
            </a:prstGeom>
            <a:solidFill>
              <a:srgbClr val="3E5FA9"/>
            </a:solidFill>
            <a:ln>
              <a:noFill/>
            </a:ln>
          </p:spPr>
          <p:txBody>
            <a:bodyPr wrap="square" lIns="0" tIns="0" rIns="0" bIns="0" rtlCol="0" anchor="ctr">
              <a:noAutofit/>
            </a:bodyPr>
            <a:lstStyle/>
            <a:p>
              <a:pPr algn="ctr"/>
              <a:r>
                <a:rPr lang="fr-FR" sz="900" b="1" dirty="0">
                  <a:solidFill>
                    <a:schemeClr val="bg1"/>
                  </a:solidFill>
                </a:rPr>
                <a:t>€</a:t>
              </a:r>
            </a:p>
          </p:txBody>
        </p:sp>
      </p:grpSp>
      <p:grpSp>
        <p:nvGrpSpPr>
          <p:cNvPr id="12" name="Groupe 11">
            <a:extLst>
              <a:ext uri="{FF2B5EF4-FFF2-40B4-BE49-F238E27FC236}">
                <a16:creationId xmlns:a16="http://schemas.microsoft.com/office/drawing/2014/main" id="{7D759EBF-A6CE-4BE2-BC7E-C0A39D4F3D4F}"/>
              </a:ext>
            </a:extLst>
          </p:cNvPr>
          <p:cNvGrpSpPr/>
          <p:nvPr/>
        </p:nvGrpSpPr>
        <p:grpSpPr>
          <a:xfrm>
            <a:off x="5163631" y="1912896"/>
            <a:ext cx="3596248" cy="639312"/>
            <a:chOff x="5313837" y="1774801"/>
            <a:chExt cx="3596248" cy="639312"/>
          </a:xfrm>
        </p:grpSpPr>
        <p:grpSp>
          <p:nvGrpSpPr>
            <p:cNvPr id="123" name="Groupe 122"/>
            <p:cNvGrpSpPr/>
            <p:nvPr/>
          </p:nvGrpSpPr>
          <p:grpSpPr>
            <a:xfrm>
              <a:off x="5313837" y="1774801"/>
              <a:ext cx="3596248" cy="639312"/>
              <a:chOff x="5313837" y="1774801"/>
              <a:chExt cx="3596248" cy="639312"/>
            </a:xfrm>
          </p:grpSpPr>
          <p:grpSp>
            <p:nvGrpSpPr>
              <p:cNvPr id="105" name="Groupe 104"/>
              <p:cNvGrpSpPr/>
              <p:nvPr/>
            </p:nvGrpSpPr>
            <p:grpSpPr>
              <a:xfrm>
                <a:off x="5313837" y="1774801"/>
                <a:ext cx="3204139" cy="639312"/>
                <a:chOff x="5313835" y="1774800"/>
                <a:chExt cx="3204139" cy="639312"/>
              </a:xfrm>
            </p:grpSpPr>
            <p:grpSp>
              <p:nvGrpSpPr>
                <p:cNvPr id="106" name="Groupe 105"/>
                <p:cNvGrpSpPr/>
                <p:nvPr/>
              </p:nvGrpSpPr>
              <p:grpSpPr>
                <a:xfrm>
                  <a:off x="5313835" y="1774800"/>
                  <a:ext cx="3204139" cy="639312"/>
                  <a:chOff x="5313835" y="1774800"/>
                  <a:chExt cx="3204139" cy="639312"/>
                </a:xfrm>
              </p:grpSpPr>
              <p:sp>
                <p:nvSpPr>
                  <p:cNvPr id="108" name="ZoneTexte 107">
                    <a:extLst>
                      <a:ext uri="{FF2B5EF4-FFF2-40B4-BE49-F238E27FC236}">
                        <a16:creationId xmlns:a16="http://schemas.microsoft.com/office/drawing/2014/main" id="{8526F862-0161-984F-97FB-4A3CF3441506}"/>
                      </a:ext>
                    </a:extLst>
                  </p:cNvPr>
                  <p:cNvSpPr txBox="1"/>
                  <p:nvPr/>
                </p:nvSpPr>
                <p:spPr>
                  <a:xfrm>
                    <a:off x="5313835" y="2044780"/>
                    <a:ext cx="1759801" cy="369332"/>
                  </a:xfrm>
                  <a:prstGeom prst="rect">
                    <a:avLst/>
                  </a:prstGeom>
                  <a:noFill/>
                  <a:ln>
                    <a:noFill/>
                  </a:ln>
                </p:spPr>
                <p:txBody>
                  <a:bodyPr wrap="square" rtlCol="0">
                    <a:spAutoFit/>
                  </a:bodyPr>
                  <a:lstStyle/>
                  <a:p>
                    <a:pPr algn="ctr"/>
                    <a:r>
                      <a:rPr lang="fr-FR" sz="900" dirty="0">
                        <a:solidFill>
                          <a:srgbClr val="3E5FA9"/>
                        </a:solidFill>
                      </a:rPr>
                      <a:t>Fichiers</a:t>
                    </a:r>
                    <a:br>
                      <a:rPr lang="fr-FR" sz="900" dirty="0">
                        <a:solidFill>
                          <a:srgbClr val="3E5FA9"/>
                        </a:solidFill>
                      </a:rPr>
                    </a:br>
                    <a:r>
                      <a:rPr lang="fr-FR" sz="900" dirty="0">
                        <a:solidFill>
                          <a:srgbClr val="3E5FA9"/>
                        </a:solidFill>
                      </a:rPr>
                      <a:t>de données</a:t>
                    </a:r>
                  </a:p>
                </p:txBody>
              </p:sp>
              <p:sp>
                <p:nvSpPr>
                  <p:cNvPr id="109" name="ZoneTexte 108">
                    <a:extLst>
                      <a:ext uri="{FF2B5EF4-FFF2-40B4-BE49-F238E27FC236}">
                        <a16:creationId xmlns:a16="http://schemas.microsoft.com/office/drawing/2014/main" id="{E6984E38-A509-7F48-BCC7-17713EC6109B}"/>
                      </a:ext>
                    </a:extLst>
                  </p:cNvPr>
                  <p:cNvSpPr txBox="1"/>
                  <p:nvPr/>
                </p:nvSpPr>
                <p:spPr>
                  <a:xfrm>
                    <a:off x="5862231" y="1774800"/>
                    <a:ext cx="2655743" cy="255389"/>
                  </a:xfrm>
                  <a:prstGeom prst="roundRect">
                    <a:avLst/>
                  </a:prstGeom>
                  <a:solidFill>
                    <a:schemeClr val="bg1"/>
                  </a:solidFill>
                  <a:ln>
                    <a:solidFill>
                      <a:srgbClr val="3E5FA9"/>
                    </a:solidFill>
                  </a:ln>
                </p:spPr>
                <p:txBody>
                  <a:bodyPr wrap="square" rIns="251999" rtlCol="0">
                    <a:spAutoFit/>
                  </a:bodyPr>
                  <a:lstStyle/>
                  <a:p>
                    <a:r>
                      <a:rPr lang="fr-FR" sz="900" b="1" dirty="0">
                        <a:solidFill>
                          <a:srgbClr val="3E5FA9"/>
                        </a:solidFill>
                      </a:rPr>
                      <a:t>Régimes d’Assurance maladie</a:t>
                    </a:r>
                  </a:p>
                </p:txBody>
              </p:sp>
              <p:pic>
                <p:nvPicPr>
                  <p:cNvPr id="111" name="Image 110">
                    <a:extLst>
                      <a:ext uri="{FF2B5EF4-FFF2-40B4-BE49-F238E27FC236}">
                        <a16:creationId xmlns:a16="http://schemas.microsoft.com/office/drawing/2014/main" id="{2997F81E-6452-D84E-B2E5-BDCA928A1B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4553" y="1837179"/>
                    <a:ext cx="290068" cy="149158"/>
                  </a:xfrm>
                  <a:prstGeom prst="rect">
                    <a:avLst/>
                  </a:prstGeom>
                </p:spPr>
              </p:pic>
            </p:grpSp>
            <p:sp>
              <p:nvSpPr>
                <p:cNvPr id="107" name="ZoneTexte 106">
                  <a:extLst>
                    <a:ext uri="{FF2B5EF4-FFF2-40B4-BE49-F238E27FC236}">
                      <a16:creationId xmlns:a16="http://schemas.microsoft.com/office/drawing/2014/main" id="{8B9B3FEE-4D62-3B40-9A83-0C13FC5F92B0}"/>
                    </a:ext>
                  </a:extLst>
                </p:cNvPr>
                <p:cNvSpPr txBox="1"/>
                <p:nvPr/>
              </p:nvSpPr>
              <p:spPr>
                <a:xfrm>
                  <a:off x="6366119" y="2056424"/>
                  <a:ext cx="1548702" cy="230832"/>
                </a:xfrm>
                <a:prstGeom prst="rect">
                  <a:avLst/>
                </a:prstGeom>
                <a:noFill/>
                <a:ln>
                  <a:noFill/>
                </a:ln>
              </p:spPr>
              <p:txBody>
                <a:bodyPr wrap="square" rtlCol="0">
                  <a:spAutoFit/>
                </a:bodyPr>
                <a:lstStyle/>
                <a:p>
                  <a:pPr algn="ctr"/>
                  <a:r>
                    <a:rPr lang="fr-FR" sz="900" dirty="0">
                      <a:solidFill>
                        <a:srgbClr val="3E5FA9"/>
                      </a:solidFill>
                    </a:rPr>
                    <a:t>Financement</a:t>
                  </a:r>
                </a:p>
              </p:txBody>
            </p:sp>
          </p:grpSp>
          <p:sp>
            <p:nvSpPr>
              <p:cNvPr id="112" name="ZoneTexte 111">
                <a:extLst>
                  <a:ext uri="{FF2B5EF4-FFF2-40B4-BE49-F238E27FC236}">
                    <a16:creationId xmlns:a16="http://schemas.microsoft.com/office/drawing/2014/main" id="{8B9B3FEE-4D62-3B40-9A83-0C13FC5F92B0}"/>
                  </a:ext>
                </a:extLst>
              </p:cNvPr>
              <p:cNvSpPr txBox="1"/>
              <p:nvPr/>
            </p:nvSpPr>
            <p:spPr>
              <a:xfrm>
                <a:off x="7361383" y="2044781"/>
                <a:ext cx="1548702" cy="369332"/>
              </a:xfrm>
              <a:prstGeom prst="rect">
                <a:avLst/>
              </a:prstGeom>
              <a:noFill/>
              <a:ln>
                <a:noFill/>
              </a:ln>
            </p:spPr>
            <p:txBody>
              <a:bodyPr wrap="square" rtlCol="0">
                <a:spAutoFit/>
              </a:bodyPr>
              <a:lstStyle/>
              <a:p>
                <a:pPr algn="ctr"/>
                <a:r>
                  <a:rPr lang="fr-FR" sz="900" dirty="0">
                    <a:solidFill>
                      <a:srgbClr val="3E5FA9"/>
                    </a:solidFill>
                  </a:rPr>
                  <a:t>Marché public </a:t>
                </a:r>
              </a:p>
              <a:p>
                <a:pPr algn="ctr"/>
                <a:r>
                  <a:rPr lang="fr-FR" sz="900" dirty="0">
                    <a:solidFill>
                      <a:srgbClr val="3E5FA9"/>
                    </a:solidFill>
                  </a:rPr>
                  <a:t>national</a:t>
                </a:r>
              </a:p>
            </p:txBody>
          </p:sp>
        </p:grpSp>
        <p:pic>
          <p:nvPicPr>
            <p:cNvPr id="114" name="Picture 2" descr=" ">
              <a:extLst>
                <a:ext uri="{FF2B5EF4-FFF2-40B4-BE49-F238E27FC236}">
                  <a16:creationId xmlns:a16="http://schemas.microsoft.com/office/drawing/2014/main" id="{92525EF0-F2C9-45DE-9594-385CBB160A30}"/>
                </a:ext>
              </a:extLst>
            </p:cNvPr>
            <p:cNvPicPr>
              <a:picLocks noChangeAspect="1" noChangeArrowheads="1"/>
            </p:cNvPicPr>
            <p:nvPr/>
          </p:nvPicPr>
          <p:blipFill>
            <a:blip r:embed="rId7"/>
            <a:srcRect b="23405"/>
            <a:stretch>
              <a:fillRect/>
            </a:stretch>
          </p:blipFill>
          <p:spPr bwMode="auto">
            <a:xfrm>
              <a:off x="8182101" y="1855987"/>
              <a:ext cx="190769" cy="108000"/>
            </a:xfrm>
            <a:prstGeom prst="rect">
              <a:avLst/>
            </a:prstGeom>
            <a:noFill/>
          </p:spPr>
        </p:pic>
      </p:grpSp>
      <p:grpSp>
        <p:nvGrpSpPr>
          <p:cNvPr id="13" name="Groupe 12">
            <a:extLst>
              <a:ext uri="{FF2B5EF4-FFF2-40B4-BE49-F238E27FC236}">
                <a16:creationId xmlns:a16="http://schemas.microsoft.com/office/drawing/2014/main" id="{87DB922E-B4F7-43DD-8302-05CE01E3F486}"/>
              </a:ext>
            </a:extLst>
          </p:cNvPr>
          <p:cNvGrpSpPr/>
          <p:nvPr/>
        </p:nvGrpSpPr>
        <p:grpSpPr>
          <a:xfrm>
            <a:off x="6210310" y="2758979"/>
            <a:ext cx="2127326" cy="433597"/>
            <a:chOff x="6360516" y="2677810"/>
            <a:chExt cx="2127326" cy="433597"/>
          </a:xfrm>
        </p:grpSpPr>
        <p:grpSp>
          <p:nvGrpSpPr>
            <p:cNvPr id="79" name="Groupe 78"/>
            <p:cNvGrpSpPr/>
            <p:nvPr/>
          </p:nvGrpSpPr>
          <p:grpSpPr>
            <a:xfrm>
              <a:off x="6360516" y="2677810"/>
              <a:ext cx="2127326" cy="433597"/>
              <a:chOff x="6360516" y="2650378"/>
              <a:chExt cx="2127326" cy="433597"/>
            </a:xfrm>
          </p:grpSpPr>
          <p:sp>
            <p:nvSpPr>
              <p:cNvPr id="80" name="ZoneTexte 79">
                <a:extLst>
                  <a:ext uri="{FF2B5EF4-FFF2-40B4-BE49-F238E27FC236}">
                    <a16:creationId xmlns:a16="http://schemas.microsoft.com/office/drawing/2014/main" id="{1F2BC993-8C09-104F-A11C-CD075B8FAE7C}"/>
                  </a:ext>
                </a:extLst>
              </p:cNvPr>
              <p:cNvSpPr txBox="1"/>
              <p:nvPr/>
            </p:nvSpPr>
            <p:spPr>
              <a:xfrm>
                <a:off x="6647195" y="2650378"/>
                <a:ext cx="1840647" cy="371154"/>
              </a:xfrm>
              <a:prstGeom prst="roundRect">
                <a:avLst/>
              </a:prstGeom>
              <a:solidFill>
                <a:schemeClr val="bg1"/>
              </a:solidFill>
              <a:ln>
                <a:solidFill>
                  <a:srgbClr val="3E5FA9"/>
                </a:solidFill>
              </a:ln>
            </p:spPr>
            <p:txBody>
              <a:bodyPr wrap="square" tIns="36000" bIns="0" rtlCol="0">
                <a:noAutofit/>
              </a:bodyPr>
              <a:lstStyle/>
              <a:p>
                <a:r>
                  <a:rPr lang="fr-FR" sz="1000" b="1" dirty="0">
                    <a:solidFill>
                      <a:srgbClr val="3E5FA9"/>
                    </a:solidFill>
                  </a:rPr>
                  <a:t>DCGDR/ARCMSA</a:t>
                </a:r>
                <a:endParaRPr lang="fr-FR" sz="1000" dirty="0">
                  <a:solidFill>
                    <a:srgbClr val="3E5FA9"/>
                  </a:solidFill>
                </a:endParaRPr>
              </a:p>
            </p:txBody>
          </p:sp>
          <p:pic>
            <p:nvPicPr>
              <p:cNvPr id="82" name="Image 81">
                <a:extLst>
                  <a:ext uri="{FF2B5EF4-FFF2-40B4-BE49-F238E27FC236}">
                    <a16:creationId xmlns:a16="http://schemas.microsoft.com/office/drawing/2014/main" id="{2997F81E-6452-D84E-B2E5-BDCA928A1B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27394" y="2712740"/>
                <a:ext cx="290068" cy="149158"/>
              </a:xfrm>
              <a:prstGeom prst="rect">
                <a:avLst/>
              </a:prstGeom>
            </p:spPr>
          </p:pic>
          <p:sp>
            <p:nvSpPr>
              <p:cNvPr id="83" name="ZoneTexte 82">
                <a:extLst>
                  <a:ext uri="{FF2B5EF4-FFF2-40B4-BE49-F238E27FC236}">
                    <a16:creationId xmlns:a16="http://schemas.microsoft.com/office/drawing/2014/main" id="{A8BF2FAD-702C-924A-A40A-6EF65FCFF9A3}"/>
                  </a:ext>
                </a:extLst>
              </p:cNvPr>
              <p:cNvSpPr txBox="1"/>
              <p:nvPr/>
            </p:nvSpPr>
            <p:spPr>
              <a:xfrm>
                <a:off x="6801921" y="2939255"/>
                <a:ext cx="1616368" cy="144720"/>
              </a:xfrm>
              <a:prstGeom prst="roundRect">
                <a:avLst/>
              </a:prstGeom>
              <a:solidFill>
                <a:srgbClr val="3E5FA9"/>
              </a:solidFill>
              <a:ln>
                <a:noFill/>
              </a:ln>
            </p:spPr>
            <p:txBody>
              <a:bodyPr wrap="square" lIns="0" tIns="0" rIns="0" bIns="0" rtlCol="0">
                <a:spAutoFit/>
              </a:bodyPr>
              <a:lstStyle/>
              <a:p>
                <a:pPr algn="ctr"/>
                <a:r>
                  <a:rPr lang="fr-FR" sz="850" dirty="0">
                    <a:solidFill>
                      <a:schemeClr val="bg1"/>
                    </a:solidFill>
                  </a:rPr>
                  <a:t>PILOTAGE RÉGIONAL</a:t>
                </a:r>
              </a:p>
            </p:txBody>
          </p:sp>
          <p:cxnSp>
            <p:nvCxnSpPr>
              <p:cNvPr id="84" name="Connecteur droit 83">
                <a:extLst>
                  <a:ext uri="{FF2B5EF4-FFF2-40B4-BE49-F238E27FC236}">
                    <a16:creationId xmlns:a16="http://schemas.microsoft.com/office/drawing/2014/main" id="{8C03051E-5A96-2A43-B08F-9E98B803A787}"/>
                  </a:ext>
                </a:extLst>
              </p:cNvPr>
              <p:cNvCxnSpPr>
                <a:cxnSpLocks/>
              </p:cNvCxnSpPr>
              <p:nvPr/>
            </p:nvCxnSpPr>
            <p:spPr>
              <a:xfrm flipH="1">
                <a:off x="6360516" y="2806439"/>
                <a:ext cx="233112" cy="0"/>
              </a:xfrm>
              <a:prstGeom prst="line">
                <a:avLst/>
              </a:prstGeom>
              <a:ln w="12700" cap="rnd">
                <a:solidFill>
                  <a:srgbClr val="3E5FA9"/>
                </a:solidFill>
                <a:prstDash val="sysDot"/>
                <a:round/>
                <a:headEnd type="none"/>
                <a:tailEnd type="stealth"/>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8BF121D7-4F62-2C45-B819-F345ED4EA31B}"/>
                  </a:ext>
                </a:extLst>
              </p:cNvPr>
              <p:cNvSpPr txBox="1"/>
              <p:nvPr/>
            </p:nvSpPr>
            <p:spPr>
              <a:xfrm>
                <a:off x="6486137" y="2661535"/>
                <a:ext cx="153211" cy="121658"/>
              </a:xfrm>
              <a:prstGeom prst="ellipse">
                <a:avLst/>
              </a:prstGeom>
              <a:solidFill>
                <a:srgbClr val="3E5FA9"/>
              </a:solidFill>
              <a:ln>
                <a:noFill/>
              </a:ln>
            </p:spPr>
            <p:txBody>
              <a:bodyPr wrap="square" lIns="0" tIns="0" rIns="0" bIns="0" rtlCol="0" anchor="ctr">
                <a:noAutofit/>
              </a:bodyPr>
              <a:lstStyle/>
              <a:p>
                <a:pPr algn="ctr"/>
                <a:r>
                  <a:rPr lang="fr-FR" sz="900" b="1" dirty="0">
                    <a:solidFill>
                      <a:schemeClr val="bg1"/>
                    </a:solidFill>
                  </a:rPr>
                  <a:t>€</a:t>
                </a:r>
              </a:p>
            </p:txBody>
          </p:sp>
          <p:cxnSp>
            <p:nvCxnSpPr>
              <p:cNvPr id="86" name="Connecteur droit 85">
                <a:extLst>
                  <a:ext uri="{FF2B5EF4-FFF2-40B4-BE49-F238E27FC236}">
                    <a16:creationId xmlns:a16="http://schemas.microsoft.com/office/drawing/2014/main" id="{F741E2EC-06E3-C042-A971-24364FD05372}"/>
                  </a:ext>
                </a:extLst>
              </p:cNvPr>
              <p:cNvCxnSpPr>
                <a:cxnSpLocks/>
              </p:cNvCxnSpPr>
              <p:nvPr/>
            </p:nvCxnSpPr>
            <p:spPr>
              <a:xfrm flipH="1">
                <a:off x="6374713" y="3064608"/>
                <a:ext cx="367600" cy="271"/>
              </a:xfrm>
              <a:prstGeom prst="line">
                <a:avLst/>
              </a:prstGeom>
              <a:ln w="12700" cap="rnd">
                <a:solidFill>
                  <a:srgbClr val="3E5FA9"/>
                </a:solidFill>
                <a:prstDash val="solid"/>
                <a:round/>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15" name="Picture 2" descr=" ">
              <a:extLst>
                <a:ext uri="{FF2B5EF4-FFF2-40B4-BE49-F238E27FC236}">
                  <a16:creationId xmlns:a16="http://schemas.microsoft.com/office/drawing/2014/main" id="{FDD47B31-AACF-4313-B23A-7A8134A68C03}"/>
                </a:ext>
              </a:extLst>
            </p:cNvPr>
            <p:cNvPicPr>
              <a:picLocks noChangeAspect="1" noChangeArrowheads="1"/>
            </p:cNvPicPr>
            <p:nvPr/>
          </p:nvPicPr>
          <p:blipFill>
            <a:blip r:embed="rId7"/>
            <a:srcRect b="23405"/>
            <a:stretch>
              <a:fillRect/>
            </a:stretch>
          </p:blipFill>
          <p:spPr bwMode="auto">
            <a:xfrm>
              <a:off x="8185911" y="2774197"/>
              <a:ext cx="190769" cy="108000"/>
            </a:xfrm>
            <a:prstGeom prst="rect">
              <a:avLst/>
            </a:prstGeom>
            <a:noFill/>
          </p:spPr>
        </p:pic>
      </p:grpSp>
      <p:grpSp>
        <p:nvGrpSpPr>
          <p:cNvPr id="7" name="Groupe 6">
            <a:extLst>
              <a:ext uri="{FF2B5EF4-FFF2-40B4-BE49-F238E27FC236}">
                <a16:creationId xmlns:a16="http://schemas.microsoft.com/office/drawing/2014/main" id="{0FD329E1-4251-47C0-A817-9FC8135C4F0F}"/>
              </a:ext>
            </a:extLst>
          </p:cNvPr>
          <p:cNvGrpSpPr/>
          <p:nvPr/>
        </p:nvGrpSpPr>
        <p:grpSpPr>
          <a:xfrm>
            <a:off x="1986144" y="2030897"/>
            <a:ext cx="6590311" cy="2494231"/>
            <a:chOff x="2136350" y="1949778"/>
            <a:chExt cx="6590311" cy="2499197"/>
          </a:xfrm>
        </p:grpSpPr>
        <p:grpSp>
          <p:nvGrpSpPr>
            <p:cNvPr id="65" name="Groupe 64"/>
            <p:cNvGrpSpPr/>
            <p:nvPr/>
          </p:nvGrpSpPr>
          <p:grpSpPr>
            <a:xfrm>
              <a:off x="6155052" y="1949778"/>
              <a:ext cx="2571609" cy="2499197"/>
              <a:chOff x="6155052" y="1949778"/>
              <a:chExt cx="2571609" cy="2499197"/>
            </a:xfrm>
          </p:grpSpPr>
          <p:cxnSp>
            <p:nvCxnSpPr>
              <p:cNvPr id="66" name="Connecteur droit 65">
                <a:extLst>
                  <a:ext uri="{FF2B5EF4-FFF2-40B4-BE49-F238E27FC236}">
                    <a16:creationId xmlns:a16="http://schemas.microsoft.com/office/drawing/2014/main" id="{F741E2EC-06E3-C042-A971-24364FD05372}"/>
                  </a:ext>
                </a:extLst>
              </p:cNvPr>
              <p:cNvCxnSpPr>
                <a:cxnSpLocks/>
              </p:cNvCxnSpPr>
              <p:nvPr/>
            </p:nvCxnSpPr>
            <p:spPr>
              <a:xfrm flipH="1">
                <a:off x="6155052" y="4206528"/>
                <a:ext cx="2558039" cy="0"/>
              </a:xfrm>
              <a:prstGeom prst="line">
                <a:avLst/>
              </a:prstGeom>
              <a:ln w="12700" cap="rnd">
                <a:solidFill>
                  <a:srgbClr val="3E5FA9"/>
                </a:solidFill>
                <a:prstDash val="sysDot"/>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680E129C-8C5F-124E-8B7C-B7AEC061E1E9}"/>
                  </a:ext>
                </a:extLst>
              </p:cNvPr>
              <p:cNvCxnSpPr>
                <a:cxnSpLocks/>
              </p:cNvCxnSpPr>
              <p:nvPr/>
            </p:nvCxnSpPr>
            <p:spPr>
              <a:xfrm>
                <a:off x="8717250" y="1957889"/>
                <a:ext cx="0" cy="2248639"/>
              </a:xfrm>
              <a:prstGeom prst="line">
                <a:avLst/>
              </a:prstGeom>
              <a:ln w="12700" cap="rnd">
                <a:solidFill>
                  <a:srgbClr val="3E5FA9"/>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680E129C-8C5F-124E-8B7C-B7AEC061E1E9}"/>
                  </a:ext>
                </a:extLst>
              </p:cNvPr>
              <p:cNvCxnSpPr>
                <a:cxnSpLocks/>
              </p:cNvCxnSpPr>
              <p:nvPr/>
            </p:nvCxnSpPr>
            <p:spPr>
              <a:xfrm flipV="1">
                <a:off x="8527387" y="1949778"/>
                <a:ext cx="199274" cy="1603"/>
              </a:xfrm>
              <a:prstGeom prst="line">
                <a:avLst/>
              </a:prstGeom>
              <a:ln w="12700" cap="rnd">
                <a:solidFill>
                  <a:srgbClr val="3E5FA9"/>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69" name="ZoneTexte 68">
                <a:extLst>
                  <a:ext uri="{FF2B5EF4-FFF2-40B4-BE49-F238E27FC236}">
                    <a16:creationId xmlns:a16="http://schemas.microsoft.com/office/drawing/2014/main" id="{8BF121D7-4F62-2C45-B819-F345ED4EA31B}"/>
                  </a:ext>
                </a:extLst>
              </p:cNvPr>
              <p:cNvSpPr txBox="1"/>
              <p:nvPr/>
            </p:nvSpPr>
            <p:spPr>
              <a:xfrm>
                <a:off x="6260872" y="4327317"/>
                <a:ext cx="153211" cy="121658"/>
              </a:xfrm>
              <a:prstGeom prst="ellipse">
                <a:avLst/>
              </a:prstGeom>
              <a:solidFill>
                <a:srgbClr val="3E5FA9"/>
              </a:solidFill>
              <a:ln>
                <a:noFill/>
              </a:ln>
            </p:spPr>
            <p:txBody>
              <a:bodyPr wrap="square" lIns="0" tIns="0" rIns="0" bIns="0" rtlCol="0" anchor="ctr">
                <a:noAutofit/>
              </a:bodyPr>
              <a:lstStyle/>
              <a:p>
                <a:pPr algn="ctr"/>
                <a:r>
                  <a:rPr lang="fr-FR" sz="900" b="1" dirty="0">
                    <a:solidFill>
                      <a:schemeClr val="bg1"/>
                    </a:solidFill>
                  </a:rPr>
                  <a:t>€</a:t>
                </a:r>
              </a:p>
            </p:txBody>
          </p:sp>
        </p:grpSp>
        <p:cxnSp>
          <p:nvCxnSpPr>
            <p:cNvPr id="3" name="Connecteur : en angle 2">
              <a:extLst>
                <a:ext uri="{FF2B5EF4-FFF2-40B4-BE49-F238E27FC236}">
                  <a16:creationId xmlns:a16="http://schemas.microsoft.com/office/drawing/2014/main" id="{72AFFB55-E380-4323-9AC4-3F235FE2F284}"/>
                </a:ext>
              </a:extLst>
            </p:cNvPr>
            <p:cNvCxnSpPr>
              <a:cxnSpLocks/>
            </p:cNvCxnSpPr>
            <p:nvPr/>
          </p:nvCxnSpPr>
          <p:spPr>
            <a:xfrm rot="10800000" flipV="1">
              <a:off x="2136350" y="4032473"/>
              <a:ext cx="6576741" cy="151476"/>
            </a:xfrm>
            <a:prstGeom prst="bentConnector2">
              <a:avLst/>
            </a:prstGeom>
            <a:ln w="12700">
              <a:solidFill>
                <a:srgbClr val="3E5FA9"/>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0" name="ZoneTexte 109">
              <a:extLst>
                <a:ext uri="{FF2B5EF4-FFF2-40B4-BE49-F238E27FC236}">
                  <a16:creationId xmlns:a16="http://schemas.microsoft.com/office/drawing/2014/main" id="{1EF54060-2D58-4A3D-A222-BB9E07EB1380}"/>
                </a:ext>
              </a:extLst>
            </p:cNvPr>
            <p:cNvSpPr txBox="1"/>
            <p:nvPr/>
          </p:nvSpPr>
          <p:spPr>
            <a:xfrm>
              <a:off x="2159742" y="3942326"/>
              <a:ext cx="153211" cy="121658"/>
            </a:xfrm>
            <a:prstGeom prst="ellipse">
              <a:avLst/>
            </a:prstGeom>
            <a:solidFill>
              <a:srgbClr val="3E5FA9"/>
            </a:solidFill>
            <a:ln>
              <a:noFill/>
            </a:ln>
          </p:spPr>
          <p:txBody>
            <a:bodyPr wrap="square" lIns="0" tIns="0" rIns="0" bIns="0" rtlCol="0" anchor="ctr">
              <a:noAutofit/>
            </a:bodyPr>
            <a:lstStyle/>
            <a:p>
              <a:pPr algn="ctr"/>
              <a:r>
                <a:rPr lang="fr-FR" sz="900" b="1" dirty="0">
                  <a:solidFill>
                    <a:schemeClr val="bg1"/>
                  </a:solidFill>
                </a:rPr>
                <a:t>€</a:t>
              </a:r>
            </a:p>
          </p:txBody>
        </p:sp>
      </p:grpSp>
      <p:sp>
        <p:nvSpPr>
          <p:cNvPr id="5" name="ZoneTexte 4">
            <a:extLst>
              <a:ext uri="{FF2B5EF4-FFF2-40B4-BE49-F238E27FC236}">
                <a16:creationId xmlns:a16="http://schemas.microsoft.com/office/drawing/2014/main" id="{8007CDD7-8520-45A7-9C7E-1E6281170B5E}"/>
              </a:ext>
            </a:extLst>
          </p:cNvPr>
          <p:cNvSpPr txBox="1"/>
          <p:nvPr/>
        </p:nvSpPr>
        <p:spPr>
          <a:xfrm>
            <a:off x="6622717" y="3679469"/>
            <a:ext cx="1616368" cy="144720"/>
          </a:xfrm>
          <a:prstGeom prst="roundRect">
            <a:avLst/>
          </a:prstGeom>
          <a:solidFill>
            <a:srgbClr val="3E5FA9"/>
          </a:solidFill>
          <a:ln>
            <a:noFill/>
          </a:ln>
        </p:spPr>
        <p:txBody>
          <a:bodyPr wrap="square" lIns="0" tIns="0" rIns="0" bIns="0" rtlCol="0">
            <a:spAutoFit/>
          </a:bodyPr>
          <a:lstStyle/>
          <a:p>
            <a:pPr algn="ctr"/>
            <a:r>
              <a:rPr lang="fr-FR" sz="850" dirty="0">
                <a:solidFill>
                  <a:schemeClr val="bg1"/>
                </a:solidFill>
              </a:rPr>
              <a:t>PILOTAGE REGIONAL</a:t>
            </a:r>
          </a:p>
        </p:txBody>
      </p:sp>
      <p:sp>
        <p:nvSpPr>
          <p:cNvPr id="116" name="Espace réservé de la date 2">
            <a:extLst>
              <a:ext uri="{FF2B5EF4-FFF2-40B4-BE49-F238E27FC236}">
                <a16:creationId xmlns:a16="http://schemas.microsoft.com/office/drawing/2014/main" id="{D128702E-43F8-4328-882D-2D0431B237E3}"/>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7" name="Espace réservé du pied de page 3">
            <a:extLst>
              <a:ext uri="{FF2B5EF4-FFF2-40B4-BE49-F238E27FC236}">
                <a16:creationId xmlns:a16="http://schemas.microsoft.com/office/drawing/2014/main" id="{CAB6276D-F2DA-44E9-8166-83CFB434CFF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pic>
        <p:nvPicPr>
          <p:cNvPr id="2" name="Image 1" descr="Une image contenant couteau&#10;&#10;Description générée automatiquement">
            <a:extLst>
              <a:ext uri="{FF2B5EF4-FFF2-40B4-BE49-F238E27FC236}">
                <a16:creationId xmlns:a16="http://schemas.microsoft.com/office/drawing/2014/main" id="{49085C8B-1543-4F17-8678-4F28FECA665C}"/>
              </a:ext>
            </a:extLst>
          </p:cNvPr>
          <p:cNvPicPr>
            <a:picLocks noChangeAspect="1"/>
          </p:cNvPicPr>
          <p:nvPr/>
        </p:nvPicPr>
        <p:blipFill>
          <a:blip r:embed="rId8"/>
          <a:stretch>
            <a:fillRect/>
          </a:stretch>
        </p:blipFill>
        <p:spPr>
          <a:xfrm>
            <a:off x="5242897" y="1347614"/>
            <a:ext cx="216000" cy="165564"/>
          </a:xfrm>
          <a:prstGeom prst="rect">
            <a:avLst/>
          </a:prstGeom>
        </p:spPr>
      </p:pic>
    </p:spTree>
    <p:extLst>
      <p:ext uri="{BB962C8B-B14F-4D97-AF65-F5344CB8AC3E}">
        <p14:creationId xmlns:p14="http://schemas.microsoft.com/office/powerpoint/2010/main" val="166948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1000"/>
                                        <p:tgtEl>
                                          <p:spTgt spid="4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up)">
                                      <p:cBhvr>
                                        <p:cTn id="11" dur="1000"/>
                                        <p:tgtEl>
                                          <p:spTgt spid="4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wipe(up)">
                                      <p:cBhvr>
                                        <p:cTn id="19" dur="500"/>
                                        <p:tgtEl>
                                          <p:spTgt spid="121"/>
                                        </p:tgtEl>
                                      </p:cBhvr>
                                    </p:animEffect>
                                  </p:childTnLst>
                                </p:cTn>
                              </p:par>
                            </p:childTnLst>
                          </p:cTn>
                        </p:par>
                        <p:par>
                          <p:cTn id="20" fill="hold">
                            <p:stCondLst>
                              <p:cond delay="3500"/>
                            </p:stCondLst>
                            <p:childTnLst>
                              <p:par>
                                <p:cTn id="21" presetID="2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1000"/>
                                        <p:tgtEl>
                                          <p:spTgt spid="13"/>
                                        </p:tgtEl>
                                      </p:cBhvr>
                                    </p:animEffect>
                                  </p:childTnLst>
                                </p:cTn>
                              </p:par>
                            </p:childTnLst>
                          </p:cTn>
                        </p:par>
                        <p:par>
                          <p:cTn id="24" fill="hold">
                            <p:stCondLst>
                              <p:cond delay="4500"/>
                            </p:stCondLst>
                            <p:childTnLst>
                              <p:par>
                                <p:cTn id="25" presetID="22" presetClass="entr" presetSubtype="2"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1000"/>
                                        <p:tgtEl>
                                          <p:spTgt spid="70"/>
                                        </p:tgtEl>
                                      </p:cBhvr>
                                    </p:animEffect>
                                  </p:childTnLst>
                                </p:cTn>
                              </p:par>
                            </p:childTnLst>
                          </p:cTn>
                        </p:par>
                        <p:par>
                          <p:cTn id="28" fill="hold">
                            <p:stCondLst>
                              <p:cond delay="5500"/>
                            </p:stCondLst>
                            <p:childTnLst>
                              <p:par>
                                <p:cTn id="29" presetID="55" presetClass="entr" presetSubtype="0" fill="hold" nodeType="after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0" fill="hold"/>
                                        <p:tgtEl>
                                          <p:spTgt spid="87"/>
                                        </p:tgtEl>
                                        <p:attrNameLst>
                                          <p:attrName>ppt_w</p:attrName>
                                        </p:attrNameLst>
                                      </p:cBhvr>
                                      <p:tavLst>
                                        <p:tav tm="0">
                                          <p:val>
                                            <p:strVal val="#ppt_w*0.70"/>
                                          </p:val>
                                        </p:tav>
                                        <p:tav tm="100000">
                                          <p:val>
                                            <p:strVal val="#ppt_w"/>
                                          </p:val>
                                        </p:tav>
                                      </p:tavLst>
                                    </p:anim>
                                    <p:anim calcmode="lin" valueType="num">
                                      <p:cBhvr>
                                        <p:cTn id="32" dur="1000" fill="hold"/>
                                        <p:tgtEl>
                                          <p:spTgt spid="87"/>
                                        </p:tgtEl>
                                        <p:attrNameLst>
                                          <p:attrName>ppt_h</p:attrName>
                                        </p:attrNameLst>
                                      </p:cBhvr>
                                      <p:tavLst>
                                        <p:tav tm="0">
                                          <p:val>
                                            <p:strVal val="#ppt_h"/>
                                          </p:val>
                                        </p:tav>
                                        <p:tav tm="100000">
                                          <p:val>
                                            <p:strVal val="#ppt_h"/>
                                          </p:val>
                                        </p:tav>
                                      </p:tavLst>
                                    </p:anim>
                                    <p:animEffect transition="in" filter="fade">
                                      <p:cBhvr>
                                        <p:cTn id="33" dur="1000"/>
                                        <p:tgtEl>
                                          <p:spTgt spid="87"/>
                                        </p:tgtEl>
                                      </p:cBhvr>
                                    </p:animEffect>
                                  </p:childTnLst>
                                </p:cTn>
                              </p:par>
                            </p:childTnLst>
                          </p:cTn>
                        </p:par>
                        <p:par>
                          <p:cTn id="34" fill="hold">
                            <p:stCondLst>
                              <p:cond delay="6500"/>
                            </p:stCondLst>
                            <p:childTnLst>
                              <p:par>
                                <p:cTn id="35" presetID="55"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strVal val="#ppt_w*0.70"/>
                                          </p:val>
                                        </p:tav>
                                        <p:tav tm="100000">
                                          <p:val>
                                            <p:strVal val="#ppt_w"/>
                                          </p:val>
                                        </p:tav>
                                      </p:tavLst>
                                    </p:anim>
                                    <p:anim calcmode="lin" valueType="num">
                                      <p:cBhvr>
                                        <p:cTn id="38" dur="1000" fill="hold"/>
                                        <p:tgtEl>
                                          <p:spTgt spid="40"/>
                                        </p:tgtEl>
                                        <p:attrNameLst>
                                          <p:attrName>ppt_h</p:attrName>
                                        </p:attrNameLst>
                                      </p:cBhvr>
                                      <p:tavLst>
                                        <p:tav tm="0">
                                          <p:val>
                                            <p:strVal val="#ppt_h"/>
                                          </p:val>
                                        </p:tav>
                                        <p:tav tm="100000">
                                          <p:val>
                                            <p:strVal val="#ppt_h"/>
                                          </p:val>
                                        </p:tav>
                                      </p:tavLst>
                                    </p:anim>
                                    <p:animEffect transition="in" filter="fade">
                                      <p:cBhvr>
                                        <p:cTn id="39" dur="1000"/>
                                        <p:tgtEl>
                                          <p:spTgt spid="40"/>
                                        </p:tgtEl>
                                      </p:cBhvr>
                                    </p:animEffect>
                                  </p:childTnLst>
                                </p:cTn>
                              </p:par>
                              <p:par>
                                <p:cTn id="40" presetID="55"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1000" fill="hold"/>
                                        <p:tgtEl>
                                          <p:spTgt spid="64"/>
                                        </p:tgtEl>
                                        <p:attrNameLst>
                                          <p:attrName>ppt_w</p:attrName>
                                        </p:attrNameLst>
                                      </p:cBhvr>
                                      <p:tavLst>
                                        <p:tav tm="0">
                                          <p:val>
                                            <p:strVal val="#ppt_w*0.70"/>
                                          </p:val>
                                        </p:tav>
                                        <p:tav tm="100000">
                                          <p:val>
                                            <p:strVal val="#ppt_w"/>
                                          </p:val>
                                        </p:tav>
                                      </p:tavLst>
                                    </p:anim>
                                    <p:anim calcmode="lin" valueType="num">
                                      <p:cBhvr>
                                        <p:cTn id="43" dur="1000" fill="hold"/>
                                        <p:tgtEl>
                                          <p:spTgt spid="64"/>
                                        </p:tgtEl>
                                        <p:attrNameLst>
                                          <p:attrName>ppt_h</p:attrName>
                                        </p:attrNameLst>
                                      </p:cBhvr>
                                      <p:tavLst>
                                        <p:tav tm="0">
                                          <p:val>
                                            <p:strVal val="#ppt_h"/>
                                          </p:val>
                                        </p:tav>
                                        <p:tav tm="100000">
                                          <p:val>
                                            <p:strVal val="#ppt_h"/>
                                          </p:val>
                                        </p:tav>
                                      </p:tavLst>
                                    </p:anim>
                                    <p:animEffect transition="in" filter="fade">
                                      <p:cBhvr>
                                        <p:cTn id="44" dur="1000"/>
                                        <p:tgtEl>
                                          <p:spTgt spid="64"/>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1000" fill="hold"/>
                                        <p:tgtEl>
                                          <p:spTgt spid="63"/>
                                        </p:tgtEl>
                                        <p:attrNameLst>
                                          <p:attrName>ppt_w</p:attrName>
                                        </p:attrNameLst>
                                      </p:cBhvr>
                                      <p:tavLst>
                                        <p:tav tm="0">
                                          <p:val>
                                            <p:strVal val="#ppt_w*0.70"/>
                                          </p:val>
                                        </p:tav>
                                        <p:tav tm="100000">
                                          <p:val>
                                            <p:strVal val="#ppt_w"/>
                                          </p:val>
                                        </p:tav>
                                      </p:tavLst>
                                    </p:anim>
                                    <p:anim calcmode="lin" valueType="num">
                                      <p:cBhvr>
                                        <p:cTn id="48" dur="1000" fill="hold"/>
                                        <p:tgtEl>
                                          <p:spTgt spid="63"/>
                                        </p:tgtEl>
                                        <p:attrNameLst>
                                          <p:attrName>ppt_h</p:attrName>
                                        </p:attrNameLst>
                                      </p:cBhvr>
                                      <p:tavLst>
                                        <p:tav tm="0">
                                          <p:val>
                                            <p:strVal val="#ppt_h"/>
                                          </p:val>
                                        </p:tav>
                                        <p:tav tm="100000">
                                          <p:val>
                                            <p:strVal val="#ppt_h"/>
                                          </p:val>
                                        </p:tav>
                                      </p:tavLst>
                                    </p:anim>
                                    <p:animEffect transition="in" filter="fade">
                                      <p:cBhvr>
                                        <p:cTn id="49" dur="1000"/>
                                        <p:tgtEl>
                                          <p:spTgt spid="63"/>
                                        </p:tgtEl>
                                      </p:cBhvr>
                                    </p:animEffect>
                                  </p:childTnLst>
                                </p:cTn>
                              </p:par>
                            </p:childTnLst>
                          </p:cTn>
                        </p:par>
                        <p:par>
                          <p:cTn id="50" fill="hold">
                            <p:stCondLst>
                              <p:cond delay="7500"/>
                            </p:stCondLst>
                            <p:childTnLst>
                              <p:par>
                                <p:cTn id="51" presetID="22" presetClass="entr" presetSubtype="1"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up)">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marché public national</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19</a:t>
            </a:fld>
            <a:endParaRPr lang="fr-FR" dirty="0"/>
          </a:p>
        </p:txBody>
      </p:sp>
      <p:sp>
        <p:nvSpPr>
          <p:cNvPr id="20"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p:txBody>
      </p:sp>
      <p:grpSp>
        <p:nvGrpSpPr>
          <p:cNvPr id="7" name="Groupe 16"/>
          <p:cNvGrpSpPr/>
          <p:nvPr/>
        </p:nvGrpSpPr>
        <p:grpSpPr>
          <a:xfrm>
            <a:off x="499762" y="3009118"/>
            <a:ext cx="3405991" cy="609911"/>
            <a:chOff x="4534776" y="1398960"/>
            <a:chExt cx="4288025" cy="614668"/>
          </a:xfrm>
        </p:grpSpPr>
        <p:sp>
          <p:nvSpPr>
            <p:cNvPr id="18" name="Rectangle 17">
              <a:extLst>
                <a:ext uri="{FF2B5EF4-FFF2-40B4-BE49-F238E27FC236}">
                  <a16:creationId xmlns:a16="http://schemas.microsoft.com/office/drawing/2014/main" id="{E81B868E-2EA7-D348-BB5C-8B6C874A6C7B}"/>
                </a:ext>
              </a:extLst>
            </p:cNvPr>
            <p:cNvSpPr/>
            <p:nvPr/>
          </p:nvSpPr>
          <p:spPr>
            <a:xfrm>
              <a:off x="4571262" y="1429340"/>
              <a:ext cx="4251539" cy="58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ctr">
                <a:spcAft>
                  <a:spcPts val="300"/>
                </a:spcAft>
                <a:buClr>
                  <a:schemeClr val="accent1"/>
                </a:buClr>
              </a:pPr>
              <a:r>
                <a:rPr lang="fr-FR" sz="1200" b="1" dirty="0">
                  <a:solidFill>
                    <a:srgbClr val="3E5FA9"/>
                  </a:solidFill>
                </a:rPr>
                <a:t>Entreprise </a:t>
              </a:r>
              <a:r>
                <a:rPr lang="fr-FR" sz="1200" b="1" dirty="0" err="1">
                  <a:solidFill>
                    <a:srgbClr val="3E5FA9"/>
                  </a:solidFill>
                </a:rPr>
                <a:t>DaklaPack</a:t>
              </a:r>
              <a:r>
                <a:rPr lang="fr-FR" sz="1200" b="1" baseline="30000" dirty="0">
                  <a:solidFill>
                    <a:srgbClr val="3E5FA9"/>
                  </a:solidFill>
                </a:rPr>
                <a:t>® </a:t>
              </a:r>
            </a:p>
            <a:p>
              <a:pPr indent="-285750" algn="ctr">
                <a:spcAft>
                  <a:spcPts val="300"/>
                </a:spcAft>
                <a:buClr>
                  <a:schemeClr val="accent1"/>
                </a:buClr>
              </a:pPr>
              <a:r>
                <a:rPr lang="fr-FR" sz="1000" b="1" dirty="0">
                  <a:solidFill>
                    <a:srgbClr val="3E5FA9"/>
                  </a:solidFill>
                </a:rPr>
                <a:t>(Pays-Bas)</a:t>
              </a:r>
            </a:p>
            <a:p>
              <a:pPr indent="-285750" algn="ctr">
                <a:spcAft>
                  <a:spcPts val="300"/>
                </a:spcAft>
                <a:buClr>
                  <a:schemeClr val="accent1"/>
                </a:buClr>
                <a:buFont typeface="Arial" panose="020B0604020202020204" pitchFamily="34" charset="0"/>
                <a:buChar char="•"/>
              </a:pPr>
              <a:endParaRPr lang="fr-FR" sz="900" dirty="0">
                <a:solidFill>
                  <a:schemeClr val="accent1"/>
                </a:solidFill>
              </a:endParaRPr>
            </a:p>
          </p:txBody>
        </p:sp>
        <p:sp>
          <p:nvSpPr>
            <p:cNvPr id="19" name="Rectangle à coins arrondis 18">
              <a:extLst>
                <a:ext uri="{FF2B5EF4-FFF2-40B4-BE49-F238E27FC236}">
                  <a16:creationId xmlns:a16="http://schemas.microsoft.com/office/drawing/2014/main" id="{065290D6-FF37-084F-AB7E-236E26F9401B}"/>
                </a:ext>
              </a:extLst>
            </p:cNvPr>
            <p:cNvSpPr/>
            <p:nvPr/>
          </p:nvSpPr>
          <p:spPr>
            <a:xfrm flipV="1">
              <a:off x="4534776" y="1398960"/>
              <a:ext cx="4268948" cy="512739"/>
            </a:xfrm>
            <a:prstGeom prst="roundRect">
              <a:avLst>
                <a:gd name="adj" fmla="val 4693"/>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 name="Groupe 2">
            <a:extLst>
              <a:ext uri="{FF2B5EF4-FFF2-40B4-BE49-F238E27FC236}">
                <a16:creationId xmlns:a16="http://schemas.microsoft.com/office/drawing/2014/main" id="{8EA06A2E-4962-4BD3-B554-4AAF60E2F091}"/>
              </a:ext>
            </a:extLst>
          </p:cNvPr>
          <p:cNvGrpSpPr/>
          <p:nvPr/>
        </p:nvGrpSpPr>
        <p:grpSpPr>
          <a:xfrm>
            <a:off x="4746170" y="3009118"/>
            <a:ext cx="3928020" cy="1578856"/>
            <a:chOff x="4962742" y="2609392"/>
            <a:chExt cx="3928020" cy="1578856"/>
          </a:xfrm>
        </p:grpSpPr>
        <p:grpSp>
          <p:nvGrpSpPr>
            <p:cNvPr id="8" name="Groupe 20"/>
            <p:cNvGrpSpPr/>
            <p:nvPr/>
          </p:nvGrpSpPr>
          <p:grpSpPr>
            <a:xfrm>
              <a:off x="4962742" y="2609392"/>
              <a:ext cx="3928020" cy="1578856"/>
              <a:chOff x="4534776" y="1398961"/>
              <a:chExt cx="4512704" cy="1316155"/>
            </a:xfrm>
          </p:grpSpPr>
          <p:sp>
            <p:nvSpPr>
              <p:cNvPr id="22" name="Rectangle 21">
                <a:extLst>
                  <a:ext uri="{FF2B5EF4-FFF2-40B4-BE49-F238E27FC236}">
                    <a16:creationId xmlns:a16="http://schemas.microsoft.com/office/drawing/2014/main" id="{E81B868E-2EA7-D348-BB5C-8B6C874A6C7B}"/>
                  </a:ext>
                </a:extLst>
              </p:cNvPr>
              <p:cNvSpPr/>
              <p:nvPr/>
            </p:nvSpPr>
            <p:spPr>
              <a:xfrm>
                <a:off x="4552185" y="1462790"/>
                <a:ext cx="4495295" cy="62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285750" algn="ctr">
                  <a:spcAft>
                    <a:spcPts val="300"/>
                  </a:spcAft>
                  <a:buClr>
                    <a:schemeClr val="accent1"/>
                  </a:buClr>
                </a:pPr>
                <a:r>
                  <a:rPr lang="fr-FR" sz="1200" b="1" dirty="0">
                    <a:solidFill>
                      <a:srgbClr val="3E5FA9"/>
                    </a:solidFill>
                  </a:rPr>
                  <a:t>Laboratoire Cerba</a:t>
                </a:r>
              </a:p>
              <a:p>
                <a:pPr indent="-285750" algn="ctr">
                  <a:spcAft>
                    <a:spcPts val="600"/>
                  </a:spcAft>
                  <a:buClr>
                    <a:schemeClr val="accent1"/>
                  </a:buClr>
                </a:pPr>
                <a:r>
                  <a:rPr lang="fr-FR" sz="1000" b="1" dirty="0">
                    <a:solidFill>
                      <a:srgbClr val="3E5FA9"/>
                    </a:solidFill>
                  </a:rPr>
                  <a:t>(St-Ouen-l’Aumône - 95)</a:t>
                </a:r>
              </a:p>
              <a:p>
                <a:pPr marL="252000" indent="-72000">
                  <a:spcAft>
                    <a:spcPts val="300"/>
                  </a:spcAft>
                  <a:buClr>
                    <a:schemeClr val="tx1"/>
                  </a:buClr>
                  <a:buFont typeface="Arial" panose="020B0604020202020204" pitchFamily="34" charset="0"/>
                  <a:buChar char="•"/>
                </a:pPr>
                <a:r>
                  <a:rPr lang="fr-FR" sz="900" dirty="0">
                    <a:solidFill>
                      <a:schemeClr val="tx1"/>
                    </a:solidFill>
                  </a:rPr>
                  <a:t>Métropole, La Réunion, Mayotte, Guyane</a:t>
                </a:r>
              </a:p>
              <a:p>
                <a:pPr indent="-285750" algn="ctr">
                  <a:spcAft>
                    <a:spcPts val="300"/>
                  </a:spcAft>
                  <a:buClr>
                    <a:schemeClr val="accent1"/>
                  </a:buClr>
                  <a:buFont typeface="Arial" panose="020B0604020202020204" pitchFamily="34" charset="0"/>
                  <a:buChar char="•"/>
                </a:pPr>
                <a:endParaRPr lang="fr-FR" sz="900" dirty="0">
                  <a:solidFill>
                    <a:schemeClr val="accent1"/>
                  </a:solidFill>
                </a:endParaRPr>
              </a:p>
            </p:txBody>
          </p:sp>
          <p:sp>
            <p:nvSpPr>
              <p:cNvPr id="32" name="Rectangle à coins arrondis 31">
                <a:extLst>
                  <a:ext uri="{FF2B5EF4-FFF2-40B4-BE49-F238E27FC236}">
                    <a16:creationId xmlns:a16="http://schemas.microsoft.com/office/drawing/2014/main" id="{065290D6-FF37-084F-AB7E-236E26F9401B}"/>
                  </a:ext>
                </a:extLst>
              </p:cNvPr>
              <p:cNvSpPr/>
              <p:nvPr/>
            </p:nvSpPr>
            <p:spPr>
              <a:xfrm flipV="1">
                <a:off x="4534776" y="1398961"/>
                <a:ext cx="4342651" cy="1316155"/>
              </a:xfrm>
              <a:prstGeom prst="roundRect">
                <a:avLst>
                  <a:gd name="adj" fmla="val 4693"/>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9" name="Rectangle 38">
              <a:extLst>
                <a:ext uri="{FF2B5EF4-FFF2-40B4-BE49-F238E27FC236}">
                  <a16:creationId xmlns:a16="http://schemas.microsoft.com/office/drawing/2014/main" id="{E81B868E-2EA7-D348-BB5C-8B6C874A6C7B}"/>
                </a:ext>
              </a:extLst>
            </p:cNvPr>
            <p:cNvSpPr/>
            <p:nvPr/>
          </p:nvSpPr>
          <p:spPr>
            <a:xfrm>
              <a:off x="4962742" y="3656561"/>
              <a:ext cx="3779999" cy="465807"/>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285750" algn="ctr">
                <a:spcAft>
                  <a:spcPts val="300"/>
                </a:spcAft>
                <a:buClr>
                  <a:schemeClr val="accent1"/>
                </a:buClr>
              </a:pPr>
              <a:r>
                <a:rPr lang="fr-FR" sz="1200" b="1" dirty="0">
                  <a:solidFill>
                    <a:srgbClr val="3E5FA9"/>
                  </a:solidFill>
                </a:rPr>
                <a:t>Laboratoire Brochier</a:t>
              </a:r>
            </a:p>
            <a:p>
              <a:pPr indent="-285750" algn="ctr">
                <a:spcAft>
                  <a:spcPts val="600"/>
                </a:spcAft>
                <a:buClr>
                  <a:schemeClr val="accent1"/>
                </a:buClr>
              </a:pPr>
              <a:r>
                <a:rPr lang="fr-FR" sz="1000" b="1" dirty="0">
                  <a:solidFill>
                    <a:srgbClr val="3E5FA9"/>
                  </a:solidFill>
                </a:rPr>
                <a:t>(Le Moule - 971)</a:t>
              </a:r>
            </a:p>
            <a:p>
              <a:pPr marL="252000" indent="-72000">
                <a:spcAft>
                  <a:spcPts val="300"/>
                </a:spcAft>
                <a:buClr>
                  <a:schemeClr val="tx1"/>
                </a:buClr>
                <a:buFont typeface="Arial" panose="020B0604020202020204" pitchFamily="34" charset="0"/>
                <a:buChar char="•"/>
              </a:pPr>
              <a:r>
                <a:rPr lang="fr-FR" sz="900" dirty="0">
                  <a:solidFill>
                    <a:schemeClr val="tx1"/>
                  </a:solidFill>
                </a:rPr>
                <a:t>Guadeloupe, Saint-Martin, Saint-Barthélemy, Martinique</a:t>
              </a:r>
            </a:p>
            <a:p>
              <a:pPr indent="-285750" algn="ctr">
                <a:spcAft>
                  <a:spcPts val="300"/>
                </a:spcAft>
                <a:buClr>
                  <a:schemeClr val="accent1"/>
                </a:buClr>
                <a:buFont typeface="Arial" panose="020B0604020202020204" pitchFamily="34" charset="0"/>
                <a:buChar char="•"/>
              </a:pPr>
              <a:endParaRPr lang="fr-FR" sz="900" dirty="0">
                <a:solidFill>
                  <a:schemeClr val="accent1"/>
                </a:solidFill>
              </a:endParaRPr>
            </a:p>
          </p:txBody>
        </p:sp>
      </p:grpSp>
      <p:sp>
        <p:nvSpPr>
          <p:cNvPr id="23" name="Espace réservé du texte 2">
            <a:extLst>
              <a:ext uri="{FF2B5EF4-FFF2-40B4-BE49-F238E27FC236}">
                <a16:creationId xmlns:a16="http://schemas.microsoft.com/office/drawing/2014/main" id="{E747A2F2-04EF-484E-B761-FCE9136B4F6A}"/>
              </a:ext>
            </a:extLst>
          </p:cNvPr>
          <p:cNvSpPr txBox="1">
            <a:spLocks/>
          </p:cNvSpPr>
          <p:nvPr/>
        </p:nvSpPr>
        <p:spPr>
          <a:xfrm>
            <a:off x="476501" y="2673726"/>
            <a:ext cx="3414099" cy="330072"/>
          </a:xfrm>
          <a:prstGeom prst="rect">
            <a:avLst/>
          </a:prstGeom>
          <a:noFill/>
        </p:spPr>
        <p:txBody>
          <a:bodyPr vert="horz" wrap="square" lIns="72000" tIns="72000" rIns="72000" bIns="72000" rtlCol="0" anchor="ctr">
            <a:spAutoFit/>
          </a:bodyPr>
          <a:lstStyle>
            <a:defPPr>
              <a:defRPr lang="fr-FR"/>
            </a:defPPr>
            <a:lvl1pPr marL="0" algn="r" defTabSz="685800" rtl="0" eaLnBrk="1" latinLnBrk="0" hangingPunct="1">
              <a:defRPr sz="700" b="1" kern="1200">
                <a:solidFill>
                  <a:schemeClr val="accent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fr-FR" sz="1200" dirty="0">
                <a:solidFill>
                  <a:schemeClr val="tx1"/>
                </a:solidFill>
              </a:rPr>
              <a:t>Fourniture des kits de dépistage</a:t>
            </a:r>
          </a:p>
        </p:txBody>
      </p:sp>
      <p:sp>
        <p:nvSpPr>
          <p:cNvPr id="24" name="Espace réservé du texte 2">
            <a:extLst>
              <a:ext uri="{FF2B5EF4-FFF2-40B4-BE49-F238E27FC236}">
                <a16:creationId xmlns:a16="http://schemas.microsoft.com/office/drawing/2014/main" id="{52C0AF2C-6DE5-4F64-9FEB-7E1FB2469EA8}"/>
              </a:ext>
            </a:extLst>
          </p:cNvPr>
          <p:cNvSpPr txBox="1">
            <a:spLocks/>
          </p:cNvSpPr>
          <p:nvPr/>
        </p:nvSpPr>
        <p:spPr>
          <a:xfrm>
            <a:off x="4807245" y="2673595"/>
            <a:ext cx="3657850" cy="330072"/>
          </a:xfrm>
          <a:prstGeom prst="rect">
            <a:avLst/>
          </a:prstGeom>
          <a:noFill/>
        </p:spPr>
        <p:txBody>
          <a:bodyPr vert="horz" wrap="square" lIns="72000" tIns="72000" rIns="72000" bIns="72000" rtlCol="0" anchor="ctr">
            <a:spAutoFit/>
          </a:bodyPr>
          <a:lstStyle>
            <a:defPPr>
              <a:defRPr lang="fr-FR"/>
            </a:defPPr>
            <a:lvl1pPr marL="0" algn="r" defTabSz="685800" rtl="0" eaLnBrk="1" latinLnBrk="0" hangingPunct="1">
              <a:defRPr sz="700" b="1" kern="1200">
                <a:solidFill>
                  <a:schemeClr val="accent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fr-FR" sz="1200" dirty="0">
                <a:solidFill>
                  <a:schemeClr val="tx1"/>
                </a:solidFill>
              </a:rPr>
              <a:t>Analyse des tests de dépistage</a:t>
            </a:r>
          </a:p>
        </p:txBody>
      </p:sp>
      <p:sp>
        <p:nvSpPr>
          <p:cNvPr id="10" name="ZoneTexte 9">
            <a:extLst>
              <a:ext uri="{FF2B5EF4-FFF2-40B4-BE49-F238E27FC236}">
                <a16:creationId xmlns:a16="http://schemas.microsoft.com/office/drawing/2014/main" id="{7747224B-A64F-44D4-903C-80DC8EACF37A}"/>
              </a:ext>
            </a:extLst>
          </p:cNvPr>
          <p:cNvSpPr txBox="1"/>
          <p:nvPr/>
        </p:nvSpPr>
        <p:spPr>
          <a:xfrm>
            <a:off x="359999" y="1836000"/>
            <a:ext cx="8424000" cy="561692"/>
          </a:xfrm>
          <a:prstGeom prst="rect">
            <a:avLst/>
          </a:prstGeom>
          <a:noFill/>
        </p:spPr>
        <p:txBody>
          <a:bodyPr wrap="square" lIns="0" tIns="0" rIns="0" bIns="0" rtlCol="0">
            <a:spAutoFit/>
          </a:bodyPr>
          <a:lstStyle/>
          <a:p>
            <a:pPr marL="72000" indent="-72000">
              <a:spcBef>
                <a:spcPts val="300"/>
              </a:spcBef>
              <a:spcAft>
                <a:spcPts val="300"/>
              </a:spcAft>
              <a:buClr>
                <a:schemeClr val="tx1"/>
              </a:buClr>
              <a:buFont typeface="Arial" panose="020B0604020202020204" pitchFamily="34" charset="0"/>
              <a:buChar char="•"/>
              <a:defRPr/>
            </a:pPr>
            <a:r>
              <a:rPr lang="fr-FR" sz="1050" dirty="0"/>
              <a:t>Notification par la Cnam du premier marché national pour la fourniture des kits de dépistage et la solution d’analyse des tests immunologique en 2014, avec le groupement Cerba/DaklaPack®</a:t>
            </a:r>
          </a:p>
          <a:p>
            <a:pPr marL="72000" indent="-72000">
              <a:spcBef>
                <a:spcPts val="300"/>
              </a:spcBef>
              <a:spcAft>
                <a:spcPts val="300"/>
              </a:spcAft>
              <a:buClr>
                <a:schemeClr val="tx1"/>
              </a:buClr>
              <a:buFont typeface="Arial" panose="020B0604020202020204" pitchFamily="34" charset="0"/>
              <a:buChar char="•"/>
              <a:defRPr/>
            </a:pPr>
            <a:r>
              <a:rPr lang="fr-FR" sz="1050" dirty="0"/>
              <a:t>Notification par la Cnam d’un deuxième marché en 2020, avec le même groupement</a:t>
            </a:r>
          </a:p>
        </p:txBody>
      </p:sp>
      <p:sp>
        <p:nvSpPr>
          <p:cNvPr id="17" name="Espace réservé de la date 2">
            <a:extLst>
              <a:ext uri="{FF2B5EF4-FFF2-40B4-BE49-F238E27FC236}">
                <a16:creationId xmlns:a16="http://schemas.microsoft.com/office/drawing/2014/main" id="{FA435CEB-E47C-49E7-8624-0CA43D2D8C33}"/>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1" name="Espace réservé du pied de page 3">
            <a:extLst>
              <a:ext uri="{FF2B5EF4-FFF2-40B4-BE49-F238E27FC236}">
                <a16:creationId xmlns:a16="http://schemas.microsoft.com/office/drawing/2014/main" id="{A0BF45C2-D845-450E-B08A-AF5E6A718F3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206873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r>
              <a:rPr lang="fr-FR" dirty="0"/>
              <a:t>Quels sont les objectifs de ce diaporama?</a:t>
            </a:r>
          </a:p>
        </p:txBody>
      </p:sp>
      <p:sp>
        <p:nvSpPr>
          <p:cNvPr id="8" name="Espace réservé de la date 2">
            <a:extLst>
              <a:ext uri="{FF2B5EF4-FFF2-40B4-BE49-F238E27FC236}">
                <a16:creationId xmlns:a16="http://schemas.microsoft.com/office/drawing/2014/main" id="{63CF5651-5659-4CC1-BC0C-7E4EAFB5C823}"/>
              </a:ext>
            </a:extLst>
          </p:cNvPr>
          <p:cNvSpPr>
            <a:spLocks noGrp="1"/>
          </p:cNvSpPr>
          <p:nvPr>
            <p:ph type="dt" sz="half" idx="10"/>
          </p:nvPr>
        </p:nvSpPr>
        <p:spPr/>
        <p:txBody>
          <a:bodyPr/>
          <a:lstStyle/>
          <a:p>
            <a:pPr algn="r"/>
            <a:r>
              <a:rPr lang="fr-FR" cap="all" dirty="0"/>
              <a:t>01/06/2022</a:t>
            </a:r>
          </a:p>
        </p:txBody>
      </p:sp>
      <p:sp>
        <p:nvSpPr>
          <p:cNvPr id="9" name="Espace réservé du pied de page 3">
            <a:extLst>
              <a:ext uri="{FF2B5EF4-FFF2-40B4-BE49-F238E27FC236}">
                <a16:creationId xmlns:a16="http://schemas.microsoft.com/office/drawing/2014/main" id="{5DE53345-45D2-47FA-B36E-8D00896C121F}"/>
              </a:ext>
            </a:extLst>
          </p:cNvPr>
          <p:cNvSpPr>
            <a:spLocks noGrp="1"/>
          </p:cNvSpPr>
          <p:nvPr>
            <p:ph type="ftr" sz="quarter" idx="11"/>
          </p:nvPr>
        </p:nvSpPr>
        <p:spPr/>
        <p:txBody>
          <a:bodyPr/>
          <a:lstStyle/>
          <a:p>
            <a:r>
              <a:rPr lang="fr-FR" dirty="0"/>
              <a:t>Dépistage du cancer colorectal</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a:t>
            </a:fld>
            <a:endParaRPr lang="fr-FR" dirty="0"/>
          </a:p>
        </p:txBody>
      </p:sp>
      <p:grpSp>
        <p:nvGrpSpPr>
          <p:cNvPr id="11" name="Groupe 10">
            <a:extLst>
              <a:ext uri="{FF2B5EF4-FFF2-40B4-BE49-F238E27FC236}">
                <a16:creationId xmlns:a16="http://schemas.microsoft.com/office/drawing/2014/main" id="{AE6E6E4F-844A-4B3A-AB75-F47F8A836CCE}"/>
              </a:ext>
            </a:extLst>
          </p:cNvPr>
          <p:cNvGrpSpPr/>
          <p:nvPr/>
        </p:nvGrpSpPr>
        <p:grpSpPr>
          <a:xfrm>
            <a:off x="556805" y="1608743"/>
            <a:ext cx="3168000" cy="972000"/>
            <a:chOff x="4534776" y="1398960"/>
            <a:chExt cx="4471734" cy="1258089"/>
          </a:xfrm>
        </p:grpSpPr>
        <p:sp>
          <p:nvSpPr>
            <p:cNvPr id="13" name="Rectangle 12">
              <a:extLst>
                <a:ext uri="{FF2B5EF4-FFF2-40B4-BE49-F238E27FC236}">
                  <a16:creationId xmlns:a16="http://schemas.microsoft.com/office/drawing/2014/main" id="{E06A535D-BFAB-4422-AF19-D328BF8945FF}"/>
                </a:ext>
              </a:extLst>
            </p:cNvPr>
            <p:cNvSpPr/>
            <p:nvPr/>
          </p:nvSpPr>
          <p:spPr>
            <a:xfrm>
              <a:off x="4653825" y="1832436"/>
              <a:ext cx="4251541" cy="611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Rappeler les principales données épidémiologiques du cancer colorectal et l’enjeu de santé publique associé à son dépistage</a:t>
              </a:r>
            </a:p>
            <a:p>
              <a:pPr indent="-285750" algn="ctr">
                <a:spcAft>
                  <a:spcPts val="300"/>
                </a:spcAft>
                <a:buClr>
                  <a:schemeClr val="accent1"/>
                </a:buClr>
                <a:buFont typeface="Arial" panose="020B0604020202020204" pitchFamily="34" charset="0"/>
                <a:buChar char="•"/>
              </a:pPr>
              <a:endParaRPr lang="fr-FR" sz="900" dirty="0">
                <a:solidFill>
                  <a:schemeClr val="accent1"/>
                </a:solidFill>
              </a:endParaRPr>
            </a:p>
          </p:txBody>
        </p:sp>
        <p:sp>
          <p:nvSpPr>
            <p:cNvPr id="14" name="Rectangle à coins arrondis 50">
              <a:extLst>
                <a:ext uri="{FF2B5EF4-FFF2-40B4-BE49-F238E27FC236}">
                  <a16:creationId xmlns:a16="http://schemas.microsoft.com/office/drawing/2014/main" id="{2D8CBA0F-3CFC-4B1C-98BF-792A9621EF64}"/>
                </a:ext>
              </a:extLst>
            </p:cNvPr>
            <p:cNvSpPr/>
            <p:nvPr/>
          </p:nvSpPr>
          <p:spPr>
            <a:xfrm flipV="1">
              <a:off x="4534776" y="1398960"/>
              <a:ext cx="4471734" cy="1258089"/>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7" name="Groupe 26">
            <a:extLst>
              <a:ext uri="{FF2B5EF4-FFF2-40B4-BE49-F238E27FC236}">
                <a16:creationId xmlns:a16="http://schemas.microsoft.com/office/drawing/2014/main" id="{AA77ED3E-D681-4249-AE49-66B21BBDF830}"/>
              </a:ext>
            </a:extLst>
          </p:cNvPr>
          <p:cNvGrpSpPr/>
          <p:nvPr/>
        </p:nvGrpSpPr>
        <p:grpSpPr>
          <a:xfrm>
            <a:off x="540382" y="2765646"/>
            <a:ext cx="3168000" cy="972000"/>
            <a:chOff x="539552" y="3023987"/>
            <a:chExt cx="3168000" cy="972000"/>
          </a:xfrm>
        </p:grpSpPr>
        <p:sp>
          <p:nvSpPr>
            <p:cNvPr id="5" name="Rectangle à coins arrondis 50">
              <a:extLst>
                <a:ext uri="{FF2B5EF4-FFF2-40B4-BE49-F238E27FC236}">
                  <a16:creationId xmlns:a16="http://schemas.microsoft.com/office/drawing/2014/main" id="{D3C1029D-85DF-4257-850E-D892318B5C7C}"/>
                </a:ext>
              </a:extLst>
            </p:cNvPr>
            <p:cNvSpPr/>
            <p:nvPr/>
          </p:nvSpPr>
          <p:spPr>
            <a:xfrm flipV="1">
              <a:off x="539552" y="3023987"/>
              <a:ext cx="3168000" cy="972000"/>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05B92723-18B0-4033-B202-F08D753EEBDA}"/>
                </a:ext>
              </a:extLst>
            </p:cNvPr>
            <p:cNvSpPr txBox="1"/>
            <p:nvPr/>
          </p:nvSpPr>
          <p:spPr>
            <a:xfrm>
              <a:off x="611560" y="3323768"/>
              <a:ext cx="3012002" cy="400110"/>
            </a:xfrm>
            <a:prstGeom prst="rect">
              <a:avLst/>
            </a:prstGeom>
            <a:noFill/>
          </p:spPr>
          <p:txBody>
            <a:bodyPr wrap="square">
              <a:spAutoFit/>
            </a:bodyPr>
            <a:lstStyle/>
            <a:p>
              <a:pPr algn="ctr"/>
              <a:r>
                <a:rPr lang="fr-FR" sz="1000" dirty="0"/>
                <a:t>Présenter les bénéfices et les limites du dépistage organisé du cancer colorectal</a:t>
              </a:r>
            </a:p>
          </p:txBody>
        </p:sp>
      </p:grpSp>
      <p:grpSp>
        <p:nvGrpSpPr>
          <p:cNvPr id="28" name="Groupe 27">
            <a:extLst>
              <a:ext uri="{FF2B5EF4-FFF2-40B4-BE49-F238E27FC236}">
                <a16:creationId xmlns:a16="http://schemas.microsoft.com/office/drawing/2014/main" id="{9741856D-0AAA-4213-9FD9-6F61E9B4FF29}"/>
              </a:ext>
            </a:extLst>
          </p:cNvPr>
          <p:cNvGrpSpPr/>
          <p:nvPr/>
        </p:nvGrpSpPr>
        <p:grpSpPr>
          <a:xfrm>
            <a:off x="4486314" y="2762492"/>
            <a:ext cx="3227433" cy="440518"/>
            <a:chOff x="4638135" y="3041694"/>
            <a:chExt cx="3227433" cy="972000"/>
          </a:xfrm>
        </p:grpSpPr>
        <p:sp>
          <p:nvSpPr>
            <p:cNvPr id="19" name="Rectangle à coins arrondis 50">
              <a:extLst>
                <a:ext uri="{FF2B5EF4-FFF2-40B4-BE49-F238E27FC236}">
                  <a16:creationId xmlns:a16="http://schemas.microsoft.com/office/drawing/2014/main" id="{0F50872D-5845-4455-A32E-AAC93FE713E8}"/>
                </a:ext>
              </a:extLst>
            </p:cNvPr>
            <p:cNvSpPr/>
            <p:nvPr/>
          </p:nvSpPr>
          <p:spPr>
            <a:xfrm flipV="1">
              <a:off x="4697216" y="3041694"/>
              <a:ext cx="3168352" cy="972000"/>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23732211-80AB-4BA9-87D1-B40C341334C9}"/>
                </a:ext>
              </a:extLst>
            </p:cNvPr>
            <p:cNvSpPr txBox="1"/>
            <p:nvPr/>
          </p:nvSpPr>
          <p:spPr>
            <a:xfrm>
              <a:off x="4638135" y="3374204"/>
              <a:ext cx="3168352" cy="543285"/>
            </a:xfrm>
            <a:prstGeom prst="rect">
              <a:avLst/>
            </a:prstGeom>
            <a:noFill/>
          </p:spPr>
          <p:txBody>
            <a:bodyPr wrap="square">
              <a:spAutoFit/>
            </a:bodyPr>
            <a:lstStyle/>
            <a:p>
              <a:pPr marL="72000" lvl="1" algn="ctr"/>
              <a:r>
                <a:rPr lang="fr-FR" sz="1000" cap="none" dirty="0"/>
                <a:t>Présenter le rôle du pharmacien d’officine</a:t>
              </a:r>
              <a:endParaRPr lang="fr-FR" sz="1000" dirty="0"/>
            </a:p>
          </p:txBody>
        </p:sp>
      </p:grpSp>
      <p:grpSp>
        <p:nvGrpSpPr>
          <p:cNvPr id="18" name="Groupe 17">
            <a:extLst>
              <a:ext uri="{FF2B5EF4-FFF2-40B4-BE49-F238E27FC236}">
                <a16:creationId xmlns:a16="http://schemas.microsoft.com/office/drawing/2014/main" id="{90E108FF-D2DA-4F8A-B615-1346EE19DA1C}"/>
              </a:ext>
            </a:extLst>
          </p:cNvPr>
          <p:cNvGrpSpPr/>
          <p:nvPr/>
        </p:nvGrpSpPr>
        <p:grpSpPr>
          <a:xfrm>
            <a:off x="534215" y="3897276"/>
            <a:ext cx="3168352" cy="800041"/>
            <a:chOff x="4697216" y="1609841"/>
            <a:chExt cx="3168352" cy="972000"/>
          </a:xfrm>
        </p:grpSpPr>
        <p:sp>
          <p:nvSpPr>
            <p:cNvPr id="20" name="Rectangle à coins arrondis 50">
              <a:extLst>
                <a:ext uri="{FF2B5EF4-FFF2-40B4-BE49-F238E27FC236}">
                  <a16:creationId xmlns:a16="http://schemas.microsoft.com/office/drawing/2014/main" id="{AADF508D-3A9D-44FB-AEE7-1AEFBCBC0B6A}"/>
                </a:ext>
              </a:extLst>
            </p:cNvPr>
            <p:cNvSpPr/>
            <p:nvPr/>
          </p:nvSpPr>
          <p:spPr>
            <a:xfrm flipV="1">
              <a:off x="4697216" y="1609841"/>
              <a:ext cx="3168352" cy="972000"/>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9C803800-CFE0-4BAF-92A4-4BFFFB4FE0BC}"/>
                </a:ext>
              </a:extLst>
            </p:cNvPr>
            <p:cNvSpPr txBox="1"/>
            <p:nvPr/>
          </p:nvSpPr>
          <p:spPr>
            <a:xfrm>
              <a:off x="4697216" y="1851671"/>
              <a:ext cx="3168352" cy="673073"/>
            </a:xfrm>
            <a:prstGeom prst="rect">
              <a:avLst/>
            </a:prstGeom>
            <a:noFill/>
          </p:spPr>
          <p:txBody>
            <a:bodyPr wrap="square">
              <a:spAutoFit/>
            </a:bodyPr>
            <a:lstStyle/>
            <a:p>
              <a:pPr marL="72000" lvl="1" algn="ctr"/>
              <a:r>
                <a:rPr lang="fr-FR" sz="1000" dirty="0"/>
                <a:t>Connaitre le programme de dépistage organisé et les stratégies adaptées en fonction du niveau de risque</a:t>
              </a:r>
              <a:endParaRPr lang="fr-FR" sz="1000" cap="none" dirty="0"/>
            </a:p>
          </p:txBody>
        </p:sp>
      </p:grpSp>
      <p:grpSp>
        <p:nvGrpSpPr>
          <p:cNvPr id="24" name="Groupe 23">
            <a:extLst>
              <a:ext uri="{FF2B5EF4-FFF2-40B4-BE49-F238E27FC236}">
                <a16:creationId xmlns:a16="http://schemas.microsoft.com/office/drawing/2014/main" id="{9962FA53-0406-4F5D-A3D6-B637B893BB40}"/>
              </a:ext>
            </a:extLst>
          </p:cNvPr>
          <p:cNvGrpSpPr/>
          <p:nvPr/>
        </p:nvGrpSpPr>
        <p:grpSpPr>
          <a:xfrm>
            <a:off x="4518791" y="3897276"/>
            <a:ext cx="3221560" cy="440518"/>
            <a:chOff x="4644008" y="3041694"/>
            <a:chExt cx="3221560" cy="972000"/>
          </a:xfrm>
        </p:grpSpPr>
        <p:sp>
          <p:nvSpPr>
            <p:cNvPr id="29" name="Rectangle à coins arrondis 50">
              <a:extLst>
                <a:ext uri="{FF2B5EF4-FFF2-40B4-BE49-F238E27FC236}">
                  <a16:creationId xmlns:a16="http://schemas.microsoft.com/office/drawing/2014/main" id="{77A01418-14C7-4238-8CDD-6D565DD9DC27}"/>
                </a:ext>
              </a:extLst>
            </p:cNvPr>
            <p:cNvSpPr/>
            <p:nvPr/>
          </p:nvSpPr>
          <p:spPr>
            <a:xfrm flipV="1">
              <a:off x="4697216" y="3041694"/>
              <a:ext cx="3168352" cy="972000"/>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EEF0735B-E692-4BFA-B953-B40A8DAE09F4}"/>
                </a:ext>
              </a:extLst>
            </p:cNvPr>
            <p:cNvSpPr txBox="1"/>
            <p:nvPr/>
          </p:nvSpPr>
          <p:spPr>
            <a:xfrm>
              <a:off x="4644008" y="3323768"/>
              <a:ext cx="3168352" cy="543285"/>
            </a:xfrm>
            <a:prstGeom prst="rect">
              <a:avLst/>
            </a:prstGeom>
            <a:noFill/>
          </p:spPr>
          <p:txBody>
            <a:bodyPr wrap="square">
              <a:spAutoFit/>
            </a:bodyPr>
            <a:lstStyle/>
            <a:p>
              <a:pPr marL="72000" lvl="1" algn="ctr"/>
              <a:r>
                <a:rPr lang="fr-FR" sz="1000" cap="none" dirty="0"/>
                <a:t>Présenter les modalités pratiques </a:t>
              </a:r>
              <a:endParaRPr lang="fr-FR" sz="1000" dirty="0"/>
            </a:p>
          </p:txBody>
        </p:sp>
      </p:grpSp>
      <p:grpSp>
        <p:nvGrpSpPr>
          <p:cNvPr id="31" name="Groupe 30">
            <a:extLst>
              <a:ext uri="{FF2B5EF4-FFF2-40B4-BE49-F238E27FC236}">
                <a16:creationId xmlns:a16="http://schemas.microsoft.com/office/drawing/2014/main" id="{1ECC8A21-6D4A-4E06-99CC-EBBD94EE7E67}"/>
              </a:ext>
            </a:extLst>
          </p:cNvPr>
          <p:cNvGrpSpPr/>
          <p:nvPr/>
        </p:nvGrpSpPr>
        <p:grpSpPr>
          <a:xfrm>
            <a:off x="4466337" y="1621226"/>
            <a:ext cx="3221560" cy="440518"/>
            <a:chOff x="4644008" y="3041694"/>
            <a:chExt cx="3221560" cy="972000"/>
          </a:xfrm>
        </p:grpSpPr>
        <p:sp>
          <p:nvSpPr>
            <p:cNvPr id="32" name="Rectangle à coins arrondis 50">
              <a:extLst>
                <a:ext uri="{FF2B5EF4-FFF2-40B4-BE49-F238E27FC236}">
                  <a16:creationId xmlns:a16="http://schemas.microsoft.com/office/drawing/2014/main" id="{3F11BD00-9649-48E4-A32A-291EAC6DFA89}"/>
                </a:ext>
              </a:extLst>
            </p:cNvPr>
            <p:cNvSpPr/>
            <p:nvPr/>
          </p:nvSpPr>
          <p:spPr>
            <a:xfrm flipV="1">
              <a:off x="4697216" y="3041694"/>
              <a:ext cx="3168352" cy="972000"/>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F2F7C0E9-8BE1-46BA-AC65-2167B37B1E6C}"/>
                </a:ext>
              </a:extLst>
            </p:cNvPr>
            <p:cNvSpPr txBox="1"/>
            <p:nvPr/>
          </p:nvSpPr>
          <p:spPr>
            <a:xfrm>
              <a:off x="4644008" y="3323768"/>
              <a:ext cx="3168352" cy="543285"/>
            </a:xfrm>
            <a:prstGeom prst="rect">
              <a:avLst/>
            </a:prstGeom>
            <a:noFill/>
          </p:spPr>
          <p:txBody>
            <a:bodyPr wrap="square">
              <a:spAutoFit/>
            </a:bodyPr>
            <a:lstStyle/>
            <a:p>
              <a:pPr marL="72000" lvl="1" algn="ctr"/>
              <a:r>
                <a:rPr lang="fr-FR" sz="1000" cap="none" dirty="0"/>
                <a:t>Connaitre l’histoire naturelle de la maladie</a:t>
              </a:r>
              <a:endParaRPr lang="fr-FR" sz="1000" dirty="0"/>
            </a:p>
          </p:txBody>
        </p:sp>
      </p:grpSp>
    </p:spTree>
    <p:extLst>
      <p:ext uri="{BB962C8B-B14F-4D97-AF65-F5344CB8AC3E}">
        <p14:creationId xmlns:p14="http://schemas.microsoft.com/office/powerpoint/2010/main" val="3394700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E804C0-A6E1-E745-8BB0-C5A4ACD39078}"/>
              </a:ext>
            </a:extLst>
          </p:cNvPr>
          <p:cNvSpPr>
            <a:spLocks noGrp="1"/>
          </p:cNvSpPr>
          <p:nvPr>
            <p:ph type="title"/>
          </p:nvPr>
        </p:nvSpPr>
        <p:spPr/>
        <p:txBody>
          <a:bodyPr>
            <a:normAutofit/>
          </a:bodyPr>
          <a:lstStyle/>
          <a:p>
            <a:r>
              <a:rPr lang="fr-FR" dirty="0"/>
              <a:t>Le centre régional de coordination</a:t>
            </a:r>
            <a:br>
              <a:rPr lang="fr-FR" dirty="0"/>
            </a:br>
            <a:r>
              <a:rPr lang="fr-FR" dirty="0"/>
              <a:t>des dépistages des cancers (CRCDC)</a:t>
            </a:r>
          </a:p>
        </p:txBody>
      </p:sp>
      <p:sp>
        <p:nvSpPr>
          <p:cNvPr id="8" name="Espace réservé du numéro de diapositive 7">
            <a:extLst>
              <a:ext uri="{FF2B5EF4-FFF2-40B4-BE49-F238E27FC236}">
                <a16:creationId xmlns:a16="http://schemas.microsoft.com/office/drawing/2014/main" id="{C7228061-2E37-8F44-BF90-FEAC4808BCAB}"/>
              </a:ext>
            </a:extLst>
          </p:cNvPr>
          <p:cNvSpPr>
            <a:spLocks noGrp="1"/>
          </p:cNvSpPr>
          <p:nvPr>
            <p:ph type="sldNum" sz="quarter" idx="12"/>
          </p:nvPr>
        </p:nvSpPr>
        <p:spPr/>
        <p:txBody>
          <a:bodyPr/>
          <a:lstStyle/>
          <a:p>
            <a:fld id="{2684EA46-63B8-F44C-953D-BF4FA9E68CB3}" type="slidenum">
              <a:rPr lang="fr-FR" smtClean="0"/>
              <a:pPr/>
              <a:t>20</a:t>
            </a:fld>
            <a:endParaRPr lang="fr-FR" dirty="0"/>
          </a:p>
        </p:txBody>
      </p:sp>
      <p:sp>
        <p:nvSpPr>
          <p:cNvPr id="24" name="Espace réservé du texte 4">
            <a:extLst>
              <a:ext uri="{FF2B5EF4-FFF2-40B4-BE49-F238E27FC236}">
                <a16:creationId xmlns:a16="http://schemas.microsoft.com/office/drawing/2014/main" id="{9A11C37F-4880-054A-9421-102313FB745D}"/>
              </a:ext>
            </a:extLst>
          </p:cNvPr>
          <p:cNvSpPr txBox="1">
            <a:spLocks/>
          </p:cNvSpPr>
          <p:nvPr/>
        </p:nvSpPr>
        <p:spPr>
          <a:xfrm>
            <a:off x="359999" y="1698109"/>
            <a:ext cx="8316451" cy="288000"/>
          </a:xfrm>
          <a:prstGeom prst="roundRect">
            <a:avLst/>
          </a:prstGeom>
          <a:solidFill>
            <a:srgbClr val="F28E40"/>
          </a:solidFill>
        </p:spPr>
        <p:txBody>
          <a:bodyPr vert="horz" lIns="0" tIns="0" rIns="0" bIns="0" rtlCol="0" anchor="ctr">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r>
              <a:rPr lang="fr-FR" dirty="0">
                <a:solidFill>
                  <a:schemeClr val="bg1"/>
                </a:solidFill>
              </a:rPr>
              <a:t>CENTRE RÉGIONAL DE COORDINATION DES DÉPISTAGES DES CANCERS</a:t>
            </a:r>
          </a:p>
        </p:txBody>
      </p:sp>
      <p:cxnSp>
        <p:nvCxnSpPr>
          <p:cNvPr id="32" name="Connecteur droit 31">
            <a:extLst>
              <a:ext uri="{FF2B5EF4-FFF2-40B4-BE49-F238E27FC236}">
                <a16:creationId xmlns:a16="http://schemas.microsoft.com/office/drawing/2014/main" id="{84F1160F-4990-9044-9B6D-F7AF27B0FA4E}"/>
              </a:ext>
            </a:extLst>
          </p:cNvPr>
          <p:cNvCxnSpPr>
            <a:cxnSpLocks/>
          </p:cNvCxnSpPr>
          <p:nvPr/>
        </p:nvCxnSpPr>
        <p:spPr>
          <a:xfrm rot="10800000">
            <a:off x="6906996" y="1923678"/>
            <a:ext cx="0" cy="252000"/>
          </a:xfrm>
          <a:prstGeom prst="line">
            <a:avLst/>
          </a:prstGeom>
          <a:ln w="12700" cap="rnd">
            <a:solidFill>
              <a:srgbClr val="F28E40"/>
            </a:solidFill>
            <a:prstDash val="sysDot"/>
            <a:round/>
            <a:headEnd type="stealth"/>
            <a:tailEnd type="none"/>
          </a:ln>
        </p:spPr>
        <p:style>
          <a:lnRef idx="1">
            <a:schemeClr val="accent1"/>
          </a:lnRef>
          <a:fillRef idx="0">
            <a:schemeClr val="accent1"/>
          </a:fillRef>
          <a:effectRef idx="0">
            <a:schemeClr val="accent1"/>
          </a:effectRef>
          <a:fontRef idx="minor">
            <a:schemeClr val="tx1"/>
          </a:fontRef>
        </p:style>
      </p:cxnSp>
      <p:sp>
        <p:nvSpPr>
          <p:cNvPr id="21" name="Espace réservé du texte 4">
            <a:extLst>
              <a:ext uri="{FF2B5EF4-FFF2-40B4-BE49-F238E27FC236}">
                <a16:creationId xmlns:a16="http://schemas.microsoft.com/office/drawing/2014/main" id="{393CDB04-483C-A34B-93EF-91DE86F743D6}"/>
              </a:ext>
            </a:extLst>
          </p:cNvPr>
          <p:cNvSpPr txBox="1">
            <a:spLocks/>
          </p:cNvSpPr>
          <p:nvPr/>
        </p:nvSpPr>
        <p:spPr>
          <a:xfrm>
            <a:off x="6264000" y="2211710"/>
            <a:ext cx="2624372" cy="344893"/>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300"/>
              </a:spcBef>
              <a:spcAft>
                <a:spcPts val="300"/>
              </a:spcAft>
              <a:buFont typeface="Arial" panose="020B0604020202020204" pitchFamily="34" charset="0"/>
              <a:buChar char="•"/>
            </a:pPr>
            <a:r>
              <a:rPr lang="fr-FR" sz="950" b="0" dirty="0"/>
              <a:t>Recueil des résultats</a:t>
            </a:r>
            <a:br>
              <a:rPr lang="fr-FR" sz="950" b="0" dirty="0"/>
            </a:br>
            <a:r>
              <a:rPr lang="fr-FR" sz="950" b="0" dirty="0"/>
              <a:t>(test immunologique et coloscopies)</a:t>
            </a:r>
          </a:p>
        </p:txBody>
      </p:sp>
      <p:grpSp>
        <p:nvGrpSpPr>
          <p:cNvPr id="5" name="Groupe 4"/>
          <p:cNvGrpSpPr/>
          <p:nvPr/>
        </p:nvGrpSpPr>
        <p:grpSpPr>
          <a:xfrm>
            <a:off x="8134646" y="4018711"/>
            <a:ext cx="475167" cy="409960"/>
            <a:chOff x="6324986" y="4820901"/>
            <a:chExt cx="475167" cy="409960"/>
          </a:xfrm>
        </p:grpSpPr>
        <p:pic>
          <p:nvPicPr>
            <p:cNvPr id="13" name="Image 12">
              <a:extLst>
                <a:ext uri="{FF2B5EF4-FFF2-40B4-BE49-F238E27FC236}">
                  <a16:creationId xmlns:a16="http://schemas.microsoft.com/office/drawing/2014/main" id="{F33A95F5-153C-9F44-B587-E48E4368D898}"/>
                </a:ext>
              </a:extLst>
            </p:cNvPr>
            <p:cNvPicPr>
              <a:picLocks noChangeAspect="1"/>
            </p:cNvPicPr>
            <p:nvPr/>
          </p:nvPicPr>
          <p:blipFill>
            <a:blip r:embed="rId3"/>
            <a:stretch>
              <a:fillRect/>
            </a:stretch>
          </p:blipFill>
          <p:spPr>
            <a:xfrm>
              <a:off x="6436569" y="4935541"/>
              <a:ext cx="252000" cy="180679"/>
            </a:xfrm>
            <a:prstGeom prst="rect">
              <a:avLst/>
            </a:prstGeom>
          </p:spPr>
        </p:pic>
        <p:pic>
          <p:nvPicPr>
            <p:cNvPr id="23" name="Image 22">
              <a:extLst>
                <a:ext uri="{FF2B5EF4-FFF2-40B4-BE49-F238E27FC236}">
                  <a16:creationId xmlns:a16="http://schemas.microsoft.com/office/drawing/2014/main" id="{9CF2CB1B-F40C-0B47-BAB5-D56C2B5C8D0E}"/>
                </a:ext>
              </a:extLst>
            </p:cNvPr>
            <p:cNvPicPr>
              <a:picLocks noChangeAspect="1"/>
            </p:cNvPicPr>
            <p:nvPr/>
          </p:nvPicPr>
          <p:blipFill rotWithShape="1">
            <a:blip r:embed="rId4"/>
            <a:srcRect l="59515" t="76967" r="28272" b="-1141"/>
            <a:stretch/>
          </p:blipFill>
          <p:spPr>
            <a:xfrm>
              <a:off x="6324986" y="4820901"/>
              <a:ext cx="475167" cy="409960"/>
            </a:xfrm>
            <a:prstGeom prst="rect">
              <a:avLst/>
            </a:prstGeom>
          </p:spPr>
        </p:pic>
      </p:grpSp>
      <p:sp>
        <p:nvSpPr>
          <p:cNvPr id="81" name="Espace réservé du texte 4">
            <a:extLst>
              <a:ext uri="{FF2B5EF4-FFF2-40B4-BE49-F238E27FC236}">
                <a16:creationId xmlns:a16="http://schemas.microsoft.com/office/drawing/2014/main" id="{BF1AEC02-4B25-DB45-82B8-6137835B04C4}"/>
              </a:ext>
            </a:extLst>
          </p:cNvPr>
          <p:cNvSpPr txBox="1">
            <a:spLocks/>
          </p:cNvSpPr>
          <p:nvPr/>
        </p:nvSpPr>
        <p:spPr>
          <a:xfrm>
            <a:off x="3300100" y="2211710"/>
            <a:ext cx="2531885" cy="344893"/>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600"/>
              </a:spcBef>
              <a:spcAft>
                <a:spcPts val="600"/>
              </a:spcAft>
              <a:buFont typeface="Arial" panose="020B0604020202020204" pitchFamily="34" charset="0"/>
              <a:buChar char="•"/>
            </a:pPr>
            <a:r>
              <a:rPr lang="fr-FR" sz="900" b="0" dirty="0"/>
              <a:t>Mobilisation des professionnels de santé impliqués dans le dépistage</a:t>
            </a:r>
          </a:p>
        </p:txBody>
      </p:sp>
      <p:pic>
        <p:nvPicPr>
          <p:cNvPr id="28" name="Image 27">
            <a:extLst>
              <a:ext uri="{FF2B5EF4-FFF2-40B4-BE49-F238E27FC236}">
                <a16:creationId xmlns:a16="http://schemas.microsoft.com/office/drawing/2014/main" id="{133875A5-70BA-F64B-B54F-606EE717A416}"/>
              </a:ext>
            </a:extLst>
          </p:cNvPr>
          <p:cNvPicPr>
            <a:picLocks noChangeAspect="1"/>
          </p:cNvPicPr>
          <p:nvPr/>
        </p:nvPicPr>
        <p:blipFill rotWithShape="1">
          <a:blip r:embed="rId4"/>
          <a:srcRect l="36540" t="77707" r="53830" b="-2381"/>
          <a:stretch/>
        </p:blipFill>
        <p:spPr>
          <a:xfrm>
            <a:off x="4355976" y="2965305"/>
            <a:ext cx="495446" cy="523781"/>
          </a:xfrm>
          <a:prstGeom prst="rect">
            <a:avLst/>
          </a:prstGeom>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0462" y="1674375"/>
            <a:ext cx="823537" cy="33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a:extLst>
              <a:ext uri="{FF2B5EF4-FFF2-40B4-BE49-F238E27FC236}">
                <a16:creationId xmlns:a16="http://schemas.microsoft.com/office/drawing/2014/main" id="{5D1FAF43-2C29-1541-B277-97D108117FEB}"/>
              </a:ext>
            </a:extLst>
          </p:cNvPr>
          <p:cNvSpPr txBox="1"/>
          <p:nvPr/>
        </p:nvSpPr>
        <p:spPr>
          <a:xfrm>
            <a:off x="359999" y="2211710"/>
            <a:ext cx="2622141" cy="825867"/>
          </a:xfrm>
          <a:prstGeom prst="rect">
            <a:avLst/>
          </a:prstGeom>
          <a:noFill/>
        </p:spPr>
        <p:txBody>
          <a:bodyPr wrap="square" lIns="0" tIns="0" rIns="0" bIns="0" rtlCol="0" anchor="t">
            <a:spAutoFit/>
          </a:bodyPr>
          <a:lstStyle/>
          <a:p>
            <a:pPr marL="72000" indent="-72000">
              <a:spcBef>
                <a:spcPts val="600"/>
              </a:spcBef>
              <a:spcAft>
                <a:spcPts val="600"/>
              </a:spcAft>
              <a:buFont typeface="Arial" panose="020B0604020202020204" pitchFamily="34" charset="0"/>
              <a:buChar char="•"/>
            </a:pPr>
            <a:r>
              <a:rPr lang="fr-FR" sz="950" dirty="0">
                <a:solidFill>
                  <a:schemeClr val="accent6"/>
                </a:solidFill>
              </a:rPr>
              <a:t>Mobilisation des populations et lutte contre les inégalités</a:t>
            </a:r>
          </a:p>
          <a:p>
            <a:pPr marL="171450" indent="-171450" algn="ctr">
              <a:spcBef>
                <a:spcPts val="400"/>
              </a:spcBef>
              <a:spcAft>
                <a:spcPts val="600"/>
              </a:spcAft>
              <a:buClr>
                <a:schemeClr val="tx2"/>
              </a:buClr>
              <a:buFont typeface="Arial" panose="020B0604020202020204" pitchFamily="34" charset="0"/>
              <a:buChar char="•"/>
            </a:pPr>
            <a:endParaRPr lang="fr-FR" sz="900" dirty="0">
              <a:solidFill>
                <a:schemeClr val="accent6"/>
              </a:solidFill>
            </a:endParaRPr>
          </a:p>
          <a:p>
            <a:pPr marL="171450" indent="-171450" algn="ctr">
              <a:spcBef>
                <a:spcPts val="400"/>
              </a:spcBef>
              <a:spcAft>
                <a:spcPts val="600"/>
              </a:spcAft>
              <a:buClr>
                <a:schemeClr val="tx2"/>
              </a:buClr>
              <a:buFont typeface="Arial" panose="020B0604020202020204" pitchFamily="34" charset="0"/>
              <a:buChar char="•"/>
            </a:pPr>
            <a:endParaRPr lang="fr-FR" sz="900" dirty="0">
              <a:solidFill>
                <a:schemeClr val="accent6"/>
              </a:solidFill>
            </a:endParaRPr>
          </a:p>
        </p:txBody>
      </p:sp>
      <p:pic>
        <p:nvPicPr>
          <p:cNvPr id="27" name="Image 26">
            <a:extLst>
              <a:ext uri="{FF2B5EF4-FFF2-40B4-BE49-F238E27FC236}">
                <a16:creationId xmlns:a16="http://schemas.microsoft.com/office/drawing/2014/main" id="{8A1301E0-CC3E-A445-8C5B-7A5F82E7A375}"/>
              </a:ext>
            </a:extLst>
          </p:cNvPr>
          <p:cNvPicPr>
            <a:picLocks noChangeAspect="1"/>
          </p:cNvPicPr>
          <p:nvPr/>
        </p:nvPicPr>
        <p:blipFill rotWithShape="1">
          <a:blip r:embed="rId4"/>
          <a:srcRect l="74601" t="76869" r="13186" b="-1043"/>
          <a:stretch/>
        </p:blipFill>
        <p:spPr>
          <a:xfrm>
            <a:off x="1355856" y="2556603"/>
            <a:ext cx="506222" cy="436753"/>
          </a:xfrm>
          <a:prstGeom prst="rect">
            <a:avLst/>
          </a:prstGeom>
        </p:spPr>
      </p:pic>
      <p:pic>
        <p:nvPicPr>
          <p:cNvPr id="30" name="Picture 2"/>
          <p:cNvPicPr>
            <a:picLocks noChangeAspect="1" noChangeArrowheads="1"/>
          </p:cNvPicPr>
          <p:nvPr/>
        </p:nvPicPr>
        <p:blipFill>
          <a:blip r:embed="rId6"/>
          <a:srcRect/>
          <a:stretch/>
        </p:blipFill>
        <p:spPr bwMode="auto">
          <a:xfrm>
            <a:off x="1328197" y="3852094"/>
            <a:ext cx="230729" cy="27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a:srcRect/>
          <a:stretch/>
        </p:blipFill>
        <p:spPr bwMode="auto">
          <a:xfrm>
            <a:off x="1582771" y="3802379"/>
            <a:ext cx="223069" cy="31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ZoneTexte 38">
            <a:extLst>
              <a:ext uri="{FF2B5EF4-FFF2-40B4-BE49-F238E27FC236}">
                <a16:creationId xmlns:a16="http://schemas.microsoft.com/office/drawing/2014/main" id="{5D1FAF43-2C29-1541-B277-97D108117FEB}"/>
              </a:ext>
            </a:extLst>
          </p:cNvPr>
          <p:cNvSpPr txBox="1"/>
          <p:nvPr/>
        </p:nvSpPr>
        <p:spPr>
          <a:xfrm>
            <a:off x="359999" y="3131055"/>
            <a:ext cx="2674847" cy="292388"/>
          </a:xfrm>
          <a:prstGeom prst="rect">
            <a:avLst/>
          </a:prstGeom>
          <a:noFill/>
        </p:spPr>
        <p:txBody>
          <a:bodyPr wrap="square" lIns="0" tIns="0" rIns="0" bIns="0" rtlCol="0" anchor="t">
            <a:spAutoFit/>
          </a:bodyPr>
          <a:lstStyle/>
          <a:p>
            <a:pPr marL="72000" indent="-72000">
              <a:spcBef>
                <a:spcPts val="600"/>
              </a:spcBef>
              <a:spcAft>
                <a:spcPts val="600"/>
              </a:spcAft>
              <a:buFont typeface="Arial" panose="020B0604020202020204" pitchFamily="34" charset="0"/>
              <a:buChar char="•"/>
            </a:pPr>
            <a:r>
              <a:rPr lang="fr-FR" sz="950" dirty="0">
                <a:solidFill>
                  <a:schemeClr val="accent6"/>
                </a:solidFill>
              </a:rPr>
              <a:t>Envoi de lettres d’invitation et de relances</a:t>
            </a:r>
            <a:br>
              <a:rPr lang="fr-FR" sz="950" dirty="0">
                <a:solidFill>
                  <a:schemeClr val="accent6"/>
                </a:solidFill>
              </a:rPr>
            </a:br>
            <a:r>
              <a:rPr lang="fr-FR" sz="950" dirty="0">
                <a:solidFill>
                  <a:schemeClr val="accent6"/>
                </a:solidFill>
              </a:rPr>
              <a:t>aux hommes et femmes de 50 à 74 ans</a:t>
            </a:r>
          </a:p>
        </p:txBody>
      </p:sp>
      <p:cxnSp>
        <p:nvCxnSpPr>
          <p:cNvPr id="33" name="Connecteur droit 32">
            <a:extLst>
              <a:ext uri="{FF2B5EF4-FFF2-40B4-BE49-F238E27FC236}">
                <a16:creationId xmlns:a16="http://schemas.microsoft.com/office/drawing/2014/main" id="{DF5F1ADB-64FC-4D2B-9236-3C6CE4C04EB5}"/>
              </a:ext>
            </a:extLst>
          </p:cNvPr>
          <p:cNvCxnSpPr>
            <a:cxnSpLocks/>
          </p:cNvCxnSpPr>
          <p:nvPr/>
        </p:nvCxnSpPr>
        <p:spPr>
          <a:xfrm rot="10800000">
            <a:off x="1618229" y="1923678"/>
            <a:ext cx="0" cy="252000"/>
          </a:xfrm>
          <a:prstGeom prst="line">
            <a:avLst/>
          </a:prstGeom>
          <a:ln w="12700" cap="rnd">
            <a:solidFill>
              <a:srgbClr val="F28E40"/>
            </a:solidFill>
            <a:prstDash val="sysDot"/>
            <a:round/>
            <a:headEnd type="stealth"/>
            <a:tailEnd type="none"/>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1CAF1AA1-21C6-4AC6-B24B-A307FA5128FF}"/>
              </a:ext>
            </a:extLst>
          </p:cNvPr>
          <p:cNvCxnSpPr>
            <a:cxnSpLocks/>
          </p:cNvCxnSpPr>
          <p:nvPr/>
        </p:nvCxnSpPr>
        <p:spPr>
          <a:xfrm rot="10800000">
            <a:off x="4571999" y="1923678"/>
            <a:ext cx="0" cy="252000"/>
          </a:xfrm>
          <a:prstGeom prst="line">
            <a:avLst/>
          </a:prstGeom>
          <a:ln w="12700" cap="rnd">
            <a:solidFill>
              <a:srgbClr val="F28E40"/>
            </a:solidFill>
            <a:prstDash val="sysDot"/>
            <a:round/>
            <a:headEnd type="stealth"/>
            <a:tailEnd type="none"/>
          </a:ln>
        </p:spPr>
        <p:style>
          <a:lnRef idx="1">
            <a:schemeClr val="accent1"/>
          </a:lnRef>
          <a:fillRef idx="0">
            <a:schemeClr val="accent1"/>
          </a:fillRef>
          <a:effectRef idx="0">
            <a:schemeClr val="accent1"/>
          </a:effectRef>
          <a:fontRef idx="minor">
            <a:schemeClr val="tx1"/>
          </a:fontRef>
        </p:style>
      </p:cxnSp>
      <p:sp>
        <p:nvSpPr>
          <p:cNvPr id="35" name="Espace réservé de la date 2">
            <a:extLst>
              <a:ext uri="{FF2B5EF4-FFF2-40B4-BE49-F238E27FC236}">
                <a16:creationId xmlns:a16="http://schemas.microsoft.com/office/drawing/2014/main" id="{6F8D13B7-AB90-4F62-8B53-1BD2BFC67743}"/>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6" name="Espace réservé du pied de page 3">
            <a:extLst>
              <a:ext uri="{FF2B5EF4-FFF2-40B4-BE49-F238E27FC236}">
                <a16:creationId xmlns:a16="http://schemas.microsoft.com/office/drawing/2014/main" id="{65D28DA8-F466-4896-9B86-0B38867EA862}"/>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6" name="ZoneTexte 25">
            <a:extLst>
              <a:ext uri="{FF2B5EF4-FFF2-40B4-BE49-F238E27FC236}">
                <a16:creationId xmlns:a16="http://schemas.microsoft.com/office/drawing/2014/main" id="{5D1FAF43-2C29-1541-B277-97D108117FEB}"/>
              </a:ext>
            </a:extLst>
          </p:cNvPr>
          <p:cNvSpPr txBox="1"/>
          <p:nvPr/>
        </p:nvSpPr>
        <p:spPr>
          <a:xfrm>
            <a:off x="359999" y="3608781"/>
            <a:ext cx="2674847" cy="146194"/>
          </a:xfrm>
          <a:prstGeom prst="rect">
            <a:avLst/>
          </a:prstGeom>
          <a:noFill/>
        </p:spPr>
        <p:txBody>
          <a:bodyPr wrap="square" lIns="0" tIns="0" rIns="0" bIns="0" rtlCol="0" anchor="t">
            <a:spAutoFit/>
          </a:bodyPr>
          <a:lstStyle/>
          <a:p>
            <a:pPr marL="72000" indent="-72000">
              <a:spcBef>
                <a:spcPts val="600"/>
              </a:spcBef>
              <a:spcAft>
                <a:spcPts val="600"/>
              </a:spcAft>
              <a:buFont typeface="Arial" panose="020B0604020202020204" pitchFamily="34" charset="0"/>
              <a:buChar char="•"/>
            </a:pPr>
            <a:r>
              <a:rPr lang="fr-FR" sz="950" dirty="0">
                <a:solidFill>
                  <a:schemeClr val="accent6"/>
                </a:solidFill>
              </a:rPr>
              <a:t>Envoi des relances 2 avec test </a:t>
            </a:r>
          </a:p>
        </p:txBody>
      </p:sp>
      <p:sp>
        <p:nvSpPr>
          <p:cNvPr id="29" name="Espace réservé du texte 4">
            <a:extLst>
              <a:ext uri="{FF2B5EF4-FFF2-40B4-BE49-F238E27FC236}">
                <a16:creationId xmlns:a16="http://schemas.microsoft.com/office/drawing/2014/main" id="{BF1AEC02-4B25-DB45-82B8-6137835B04C4}"/>
              </a:ext>
            </a:extLst>
          </p:cNvPr>
          <p:cNvSpPr txBox="1">
            <a:spLocks/>
          </p:cNvSpPr>
          <p:nvPr/>
        </p:nvSpPr>
        <p:spPr>
          <a:xfrm>
            <a:off x="3306056" y="2573443"/>
            <a:ext cx="2531885" cy="419913"/>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600"/>
              </a:spcBef>
              <a:spcAft>
                <a:spcPts val="600"/>
              </a:spcAft>
              <a:buFont typeface="Arial" panose="020B0604020202020204" pitchFamily="34" charset="0"/>
              <a:buChar char="•"/>
            </a:pPr>
            <a:r>
              <a:rPr lang="fr-FR" sz="900" b="0" dirty="0"/>
              <a:t>Retour d’information vers les professionnels</a:t>
            </a:r>
            <a:br>
              <a:rPr lang="fr-FR" sz="900" b="0" dirty="0"/>
            </a:br>
            <a:r>
              <a:rPr lang="fr-FR" sz="900" b="0" dirty="0"/>
              <a:t>de santé</a:t>
            </a:r>
          </a:p>
        </p:txBody>
      </p:sp>
      <p:sp>
        <p:nvSpPr>
          <p:cNvPr id="38" name="Espace réservé du texte 4">
            <a:extLst>
              <a:ext uri="{FF2B5EF4-FFF2-40B4-BE49-F238E27FC236}">
                <a16:creationId xmlns:a16="http://schemas.microsoft.com/office/drawing/2014/main" id="{393CDB04-483C-A34B-93EF-91DE86F743D6}"/>
              </a:ext>
            </a:extLst>
          </p:cNvPr>
          <p:cNvSpPr txBox="1">
            <a:spLocks/>
          </p:cNvSpPr>
          <p:nvPr/>
        </p:nvSpPr>
        <p:spPr>
          <a:xfrm>
            <a:off x="6264000" y="2581752"/>
            <a:ext cx="2624372" cy="201648"/>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300"/>
              </a:spcBef>
              <a:spcAft>
                <a:spcPts val="300"/>
              </a:spcAft>
              <a:buFont typeface="Arial" panose="020B0604020202020204" pitchFamily="34" charset="0"/>
              <a:buChar char="•"/>
            </a:pPr>
            <a:r>
              <a:rPr lang="fr-FR" sz="950" b="0" dirty="0"/>
              <a:t>Recueil des exclusions</a:t>
            </a:r>
          </a:p>
        </p:txBody>
      </p:sp>
      <p:sp>
        <p:nvSpPr>
          <p:cNvPr id="40" name="Espace réservé du texte 4">
            <a:extLst>
              <a:ext uri="{FF2B5EF4-FFF2-40B4-BE49-F238E27FC236}">
                <a16:creationId xmlns:a16="http://schemas.microsoft.com/office/drawing/2014/main" id="{393CDB04-483C-A34B-93EF-91DE86F743D6}"/>
              </a:ext>
            </a:extLst>
          </p:cNvPr>
          <p:cNvSpPr txBox="1">
            <a:spLocks/>
          </p:cNvSpPr>
          <p:nvPr/>
        </p:nvSpPr>
        <p:spPr>
          <a:xfrm>
            <a:off x="6268108" y="2826620"/>
            <a:ext cx="2624372" cy="304435"/>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300"/>
              </a:spcBef>
              <a:spcAft>
                <a:spcPts val="300"/>
              </a:spcAft>
              <a:buFont typeface="Arial" panose="020B0604020202020204" pitchFamily="34" charset="0"/>
              <a:buChar char="•"/>
            </a:pPr>
            <a:r>
              <a:rPr lang="fr-FR" sz="950" b="0" dirty="0"/>
              <a:t>Suivi de la qualité des pratiques </a:t>
            </a:r>
            <a:br>
              <a:rPr lang="fr-FR" sz="950" b="0" dirty="0"/>
            </a:br>
            <a:r>
              <a:rPr lang="fr-FR" sz="950" b="0" dirty="0"/>
              <a:t>et du programme</a:t>
            </a:r>
          </a:p>
        </p:txBody>
      </p:sp>
      <p:sp>
        <p:nvSpPr>
          <p:cNvPr id="41" name="Espace réservé du texte 4">
            <a:extLst>
              <a:ext uri="{FF2B5EF4-FFF2-40B4-BE49-F238E27FC236}">
                <a16:creationId xmlns:a16="http://schemas.microsoft.com/office/drawing/2014/main" id="{393CDB04-483C-A34B-93EF-91DE86F743D6}"/>
              </a:ext>
            </a:extLst>
          </p:cNvPr>
          <p:cNvSpPr txBox="1">
            <a:spLocks/>
          </p:cNvSpPr>
          <p:nvPr/>
        </p:nvSpPr>
        <p:spPr>
          <a:xfrm>
            <a:off x="6268108" y="3239295"/>
            <a:ext cx="2624372" cy="260860"/>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300"/>
              </a:spcBef>
              <a:spcAft>
                <a:spcPts val="300"/>
              </a:spcAft>
              <a:buFont typeface="Arial" panose="020B0604020202020204" pitchFamily="34" charset="0"/>
              <a:buChar char="•"/>
            </a:pPr>
            <a:r>
              <a:rPr lang="fr-FR" sz="950" b="0" dirty="0"/>
              <a:t>Gestion des bases de données du programme</a:t>
            </a:r>
          </a:p>
        </p:txBody>
      </p:sp>
      <p:sp>
        <p:nvSpPr>
          <p:cNvPr id="42" name="Espace réservé du texte 4">
            <a:extLst>
              <a:ext uri="{FF2B5EF4-FFF2-40B4-BE49-F238E27FC236}">
                <a16:creationId xmlns:a16="http://schemas.microsoft.com/office/drawing/2014/main" id="{393CDB04-483C-A34B-93EF-91DE86F743D6}"/>
              </a:ext>
            </a:extLst>
          </p:cNvPr>
          <p:cNvSpPr txBox="1">
            <a:spLocks/>
          </p:cNvSpPr>
          <p:nvPr/>
        </p:nvSpPr>
        <p:spPr>
          <a:xfrm>
            <a:off x="6268108" y="3488807"/>
            <a:ext cx="2624372" cy="363287"/>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300"/>
              </a:spcBef>
              <a:spcAft>
                <a:spcPts val="300"/>
              </a:spcAft>
              <a:buFont typeface="Arial" panose="020B0604020202020204" pitchFamily="34" charset="0"/>
              <a:buChar char="•"/>
            </a:pPr>
            <a:r>
              <a:rPr lang="fr-FR" sz="950" b="0" dirty="0"/>
              <a:t>Remonter des données d’activité</a:t>
            </a:r>
            <a:br>
              <a:rPr lang="fr-FR" sz="950" b="0" dirty="0"/>
            </a:br>
            <a:r>
              <a:rPr lang="fr-FR" sz="950" b="0" dirty="0"/>
              <a:t>vers les tutelles et </a:t>
            </a:r>
            <a:r>
              <a:rPr lang="fr-FR" sz="950" b="0" dirty="0" err="1"/>
              <a:t>SpF</a:t>
            </a:r>
            <a:endParaRPr lang="fr-FR" sz="950" b="0" dirty="0"/>
          </a:p>
        </p:txBody>
      </p:sp>
      <p:sp>
        <p:nvSpPr>
          <p:cNvPr id="43" name="Espace réservé du texte 4">
            <a:extLst>
              <a:ext uri="{FF2B5EF4-FFF2-40B4-BE49-F238E27FC236}">
                <a16:creationId xmlns:a16="http://schemas.microsoft.com/office/drawing/2014/main" id="{393CDB04-483C-A34B-93EF-91DE86F743D6}"/>
              </a:ext>
            </a:extLst>
          </p:cNvPr>
          <p:cNvSpPr txBox="1">
            <a:spLocks/>
          </p:cNvSpPr>
          <p:nvPr/>
        </p:nvSpPr>
        <p:spPr>
          <a:xfrm>
            <a:off x="6268108" y="3899729"/>
            <a:ext cx="2624372" cy="400213"/>
          </a:xfrm>
          <a:prstGeom prst="rect">
            <a:avLst/>
          </a:prstGeom>
        </p:spPr>
        <p:txBody>
          <a:bodyPr vert="horz" lIns="0" tIns="0" rIns="0" bIns="0" rtlCol="0" anchor="t">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1" indent="-72000">
              <a:spcBef>
                <a:spcPts val="300"/>
              </a:spcBef>
              <a:spcAft>
                <a:spcPts val="300"/>
              </a:spcAft>
              <a:buFont typeface="Arial" panose="020B0604020202020204" pitchFamily="34" charset="0"/>
              <a:buChar char="•"/>
            </a:pPr>
            <a:r>
              <a:rPr lang="fr-FR" sz="950" b="0" dirty="0"/>
              <a:t>Expérimentations et recherche, propositions d’amélioration du programme</a:t>
            </a:r>
          </a:p>
        </p:txBody>
      </p:sp>
      <p:sp>
        <p:nvSpPr>
          <p:cNvPr id="44" name="Espace réservé du texte 8">
            <a:extLst>
              <a:ext uri="{FF2B5EF4-FFF2-40B4-BE49-F238E27FC236}">
                <a16:creationId xmlns:a16="http://schemas.microsoft.com/office/drawing/2014/main" id="{38DF6A05-C643-4352-B6C8-8F88378B617E}"/>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p:txBody>
      </p:sp>
      <p:sp>
        <p:nvSpPr>
          <p:cNvPr id="37" name="ZoneTexte 36">
            <a:extLst>
              <a:ext uri="{FF2B5EF4-FFF2-40B4-BE49-F238E27FC236}">
                <a16:creationId xmlns:a16="http://schemas.microsoft.com/office/drawing/2014/main" id="{5D0BE1E4-401A-41AF-8D11-7470001531EF}"/>
              </a:ext>
            </a:extLst>
          </p:cNvPr>
          <p:cNvSpPr txBox="1"/>
          <p:nvPr/>
        </p:nvSpPr>
        <p:spPr>
          <a:xfrm>
            <a:off x="251520" y="4506733"/>
            <a:ext cx="8358293" cy="200055"/>
          </a:xfrm>
          <a:prstGeom prst="rect">
            <a:avLst/>
          </a:prstGeom>
          <a:noFill/>
        </p:spPr>
        <p:txBody>
          <a:bodyPr wrap="square">
            <a:spAutoFit/>
          </a:bodyPr>
          <a:lstStyle/>
          <a:p>
            <a:pPr marL="171450" indent="-171450">
              <a:buFont typeface="Arial" panose="020B0604020202020204" pitchFamily="34" charset="0"/>
              <a:buChar char="•"/>
            </a:pPr>
            <a:r>
              <a:rPr lang="fr-FR" sz="700" dirty="0">
                <a:hlinkClick r:id="rId8"/>
              </a:rPr>
              <a:t>Annuaire des CRCDC : https://www.e-cancer.fr/Professionnels-de-sante/Depistage-et-detection-precoce/Strategies-de-depistage/Centres-regionaux-de-coordination-des-depistages-des-cancers</a:t>
            </a:r>
            <a:r>
              <a:rPr lang="fr-FR" sz="700" dirty="0"/>
              <a:t>  </a:t>
            </a:r>
          </a:p>
        </p:txBody>
      </p:sp>
    </p:spTree>
    <p:extLst>
      <p:ext uri="{BB962C8B-B14F-4D97-AF65-F5344CB8AC3E}">
        <p14:creationId xmlns:p14="http://schemas.microsoft.com/office/powerpoint/2010/main" val="207340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1000"/>
                                        <p:tgtEl>
                                          <p:spTgt spid="3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1000"/>
                                        <p:tgtEl>
                                          <p:spTgt spid="39"/>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1000"/>
                                        <p:tgtEl>
                                          <p:spTgt spid="26"/>
                                        </p:tgtEl>
                                      </p:cBhvr>
                                    </p:animEffect>
                                  </p:childTnLst>
                                </p:cTn>
                              </p:par>
                              <p:par>
                                <p:cTn id="23" presetID="22" presetClass="entr" presetSubtype="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par>
                                <p:cTn id="26" presetID="22" presetClass="entr" presetSubtype="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childTnLst>
                          </p:cTn>
                        </p:par>
                        <p:par>
                          <p:cTn id="29" fill="hold">
                            <p:stCondLst>
                              <p:cond delay="4000"/>
                            </p:stCondLst>
                            <p:childTnLst>
                              <p:par>
                                <p:cTn id="30" presetID="22" presetClass="entr" presetSubtype="1"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1000"/>
                                        <p:tgtEl>
                                          <p:spTgt spid="34"/>
                                        </p:tgtEl>
                                      </p:cBhvr>
                                    </p:animEffect>
                                  </p:childTnLst>
                                </p:cTn>
                              </p:par>
                            </p:childTnLst>
                          </p:cTn>
                        </p:par>
                        <p:par>
                          <p:cTn id="33" fill="hold">
                            <p:stCondLst>
                              <p:cond delay="5000"/>
                            </p:stCondLst>
                            <p:childTnLst>
                              <p:par>
                                <p:cTn id="34" presetID="22" presetClass="entr" presetSubtype="1" fill="hold" grpId="0"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wipe(up)">
                                      <p:cBhvr>
                                        <p:cTn id="36" dur="1000"/>
                                        <p:tgtEl>
                                          <p:spTgt spid="81"/>
                                        </p:tgtEl>
                                      </p:cBhvr>
                                    </p:animEffect>
                                  </p:childTnLst>
                                </p:cTn>
                              </p:par>
                            </p:childTnLst>
                          </p:cTn>
                        </p:par>
                        <p:par>
                          <p:cTn id="37" fill="hold">
                            <p:stCondLst>
                              <p:cond delay="6000"/>
                            </p:stCondLst>
                            <p:childTnLst>
                              <p:par>
                                <p:cTn id="38" presetID="22" presetClass="entr" presetSubtype="1"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1000"/>
                                        <p:tgtEl>
                                          <p:spTgt spid="29"/>
                                        </p:tgtEl>
                                      </p:cBhvr>
                                    </p:animEffect>
                                  </p:childTnLst>
                                </p:cTn>
                              </p:par>
                              <p:par>
                                <p:cTn id="41" presetID="22" presetClass="entr" presetSubtype="1"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par>
                          <p:cTn id="44" fill="hold">
                            <p:stCondLst>
                              <p:cond delay="7000"/>
                            </p:stCondLst>
                            <p:childTnLst>
                              <p:par>
                                <p:cTn id="45" presetID="22" presetClass="entr" presetSubtype="1"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1000"/>
                                        <p:tgtEl>
                                          <p:spTgt spid="32"/>
                                        </p:tgtEl>
                                      </p:cBhvr>
                                    </p:animEffect>
                                  </p:childTnLst>
                                </p:cTn>
                              </p:par>
                            </p:childTnLst>
                          </p:cTn>
                        </p:par>
                        <p:par>
                          <p:cTn id="48" fill="hold">
                            <p:stCondLst>
                              <p:cond delay="8000"/>
                            </p:stCondLst>
                            <p:childTnLst>
                              <p:par>
                                <p:cTn id="49" presetID="22"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1000"/>
                                        <p:tgtEl>
                                          <p:spTgt spid="21"/>
                                        </p:tgtEl>
                                      </p:cBhvr>
                                    </p:animEffect>
                                  </p:childTnLst>
                                </p:cTn>
                              </p:par>
                            </p:childTnLst>
                          </p:cTn>
                        </p:par>
                        <p:par>
                          <p:cTn id="52" fill="hold">
                            <p:stCondLst>
                              <p:cond delay="9000"/>
                            </p:stCondLst>
                            <p:childTnLst>
                              <p:par>
                                <p:cTn id="53" presetID="22" presetClass="entr" presetSubtype="1"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1000"/>
                                        <p:tgtEl>
                                          <p:spTgt spid="38"/>
                                        </p:tgtEl>
                                      </p:cBhvr>
                                    </p:animEffect>
                                  </p:childTnLst>
                                </p:cTn>
                              </p:par>
                            </p:childTnLst>
                          </p:cTn>
                        </p:par>
                        <p:par>
                          <p:cTn id="56" fill="hold">
                            <p:stCondLst>
                              <p:cond delay="10000"/>
                            </p:stCondLst>
                            <p:childTnLst>
                              <p:par>
                                <p:cTn id="57" presetID="22" presetClass="entr" presetSubtype="1"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up)">
                                      <p:cBhvr>
                                        <p:cTn id="59" dur="1000"/>
                                        <p:tgtEl>
                                          <p:spTgt spid="40"/>
                                        </p:tgtEl>
                                      </p:cBhvr>
                                    </p:animEffect>
                                  </p:childTnLst>
                                </p:cTn>
                              </p:par>
                            </p:childTnLst>
                          </p:cTn>
                        </p:par>
                        <p:par>
                          <p:cTn id="60" fill="hold">
                            <p:stCondLst>
                              <p:cond delay="11000"/>
                            </p:stCondLst>
                            <p:childTnLst>
                              <p:par>
                                <p:cTn id="61" presetID="22" presetClass="entr" presetSubtype="1"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up)">
                                      <p:cBhvr>
                                        <p:cTn id="63" dur="1000"/>
                                        <p:tgtEl>
                                          <p:spTgt spid="41"/>
                                        </p:tgtEl>
                                      </p:cBhvr>
                                    </p:animEffect>
                                  </p:childTnLst>
                                </p:cTn>
                              </p:par>
                            </p:childTnLst>
                          </p:cTn>
                        </p:par>
                        <p:par>
                          <p:cTn id="64" fill="hold">
                            <p:stCondLst>
                              <p:cond delay="12000"/>
                            </p:stCondLst>
                            <p:childTnLst>
                              <p:par>
                                <p:cTn id="65" presetID="22" presetClass="entr" presetSubtype="1"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up)">
                                      <p:cBhvr>
                                        <p:cTn id="67" dur="1000"/>
                                        <p:tgtEl>
                                          <p:spTgt spid="42"/>
                                        </p:tgtEl>
                                      </p:cBhvr>
                                    </p:animEffect>
                                  </p:childTnLst>
                                </p:cTn>
                              </p:par>
                            </p:childTnLst>
                          </p:cTn>
                        </p:par>
                        <p:par>
                          <p:cTn id="68" fill="hold">
                            <p:stCondLst>
                              <p:cond delay="13000"/>
                            </p:stCondLst>
                            <p:childTnLst>
                              <p:par>
                                <p:cTn id="69" presetID="22" presetClass="entr" presetSubtype="1"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up)">
                                      <p:cBhvr>
                                        <p:cTn id="71" dur="1000"/>
                                        <p:tgtEl>
                                          <p:spTgt spid="43"/>
                                        </p:tgtEl>
                                      </p:cBhvr>
                                    </p:animEffect>
                                  </p:childTnLst>
                                </p:cTn>
                              </p:par>
                              <p:par>
                                <p:cTn id="72" presetID="22" presetClass="entr" presetSubtype="1"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up)">
                                      <p:cBhvr>
                                        <p:cTn id="7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1" grpId="0"/>
      <p:bldP spid="16" grpId="0"/>
      <p:bldP spid="39" grpId="0"/>
      <p:bldP spid="26" grpId="0"/>
      <p:bldP spid="29" grpId="0"/>
      <p:bldP spid="38" grpId="0"/>
      <p:bldP spid="40" grpId="0"/>
      <p:bldP spid="41" grpId="0"/>
      <p:bldP spid="42"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055C4BB7-9ABB-4760-8851-8EF679E4D379}"/>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11000"/>
                    </a14:imgEffect>
                    <a14:imgEffect>
                      <a14:brightnessContrast bright="-24000" contrast="5000"/>
                    </a14:imgEffect>
                  </a14:imgLayer>
                </a14:imgProps>
              </a:ext>
            </a:extLst>
          </a:blip>
          <a:srcRect t="17829" b="17829"/>
          <a:stretch>
            <a:fillRect/>
          </a:stretch>
        </p:blipFill>
        <p:spPr>
          <a:xfrm>
            <a:off x="-1" y="837526"/>
            <a:ext cx="9144000" cy="4300842"/>
          </a:xfrm>
        </p:spPr>
      </p:pic>
      <p:sp>
        <p:nvSpPr>
          <p:cNvPr id="8" name="Titre 7">
            <a:extLst>
              <a:ext uri="{FF2B5EF4-FFF2-40B4-BE49-F238E27FC236}">
                <a16:creationId xmlns:a16="http://schemas.microsoft.com/office/drawing/2014/main" id="{16729254-AAA2-4534-A42F-608E70C10AC7}"/>
              </a:ext>
            </a:extLst>
          </p:cNvPr>
          <p:cNvSpPr>
            <a:spLocks noGrp="1"/>
          </p:cNvSpPr>
          <p:nvPr>
            <p:ph type="title"/>
          </p:nvPr>
        </p:nvSpPr>
        <p:spPr/>
        <p:txBody>
          <a:bodyPr/>
          <a:lstStyle/>
          <a:p>
            <a:pPr marL="0" indent="0">
              <a:buNone/>
            </a:pPr>
            <a:r>
              <a:rPr lang="fr-FR" dirty="0">
                <a:solidFill>
                  <a:schemeClr val="tx1"/>
                </a:solidFill>
              </a:rPr>
              <a:t>3.1. Les bénéfices du dépistage organisé</a:t>
            </a:r>
          </a:p>
        </p:txBody>
      </p:sp>
      <p:sp>
        <p:nvSpPr>
          <p:cNvPr id="7" name="Espace réservé de la date 2">
            <a:extLst>
              <a:ext uri="{FF2B5EF4-FFF2-40B4-BE49-F238E27FC236}">
                <a16:creationId xmlns:a16="http://schemas.microsoft.com/office/drawing/2014/main" id="{38505956-33E0-4356-8706-D92E89113D18}"/>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0" name="Espace réservé du pied de page 3">
            <a:extLst>
              <a:ext uri="{FF2B5EF4-FFF2-40B4-BE49-F238E27FC236}">
                <a16:creationId xmlns:a16="http://schemas.microsoft.com/office/drawing/2014/main" id="{B3A949DA-E4F2-4DAB-96AF-83B18B60FF02}"/>
              </a:ext>
            </a:extLst>
          </p:cNvPr>
          <p:cNvSpPr>
            <a:spLocks noGrp="1"/>
          </p:cNvSpPr>
          <p:nvPr>
            <p:ph type="ftr" sz="quarter" idx="11"/>
          </p:nvPr>
        </p:nvSpPr>
        <p:spPr>
          <a:xfrm>
            <a:off x="360000" y="4783500"/>
            <a:ext cx="5904000" cy="360000"/>
          </a:xfrm>
        </p:spPr>
        <p:txBody>
          <a:bodyPr/>
          <a:lstStyle/>
          <a:p>
            <a:r>
              <a:rPr lang="fr-FR" dirty="0">
                <a:solidFill>
                  <a:schemeClr val="tx1"/>
                </a:solidFill>
              </a:rPr>
              <a:t>Dépistage du cancer colorectal</a:t>
            </a:r>
          </a:p>
        </p:txBody>
      </p:sp>
      <p:sp>
        <p:nvSpPr>
          <p:cNvPr id="11" name="Espace réservé du numéro de diapositive 4">
            <a:extLst>
              <a:ext uri="{FF2B5EF4-FFF2-40B4-BE49-F238E27FC236}">
                <a16:creationId xmlns:a16="http://schemas.microsoft.com/office/drawing/2014/main" id="{9DD6B75B-1772-48BF-AF58-3E2EF49889F8}"/>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21</a:t>
            </a:fld>
            <a:endParaRPr lang="fr-FR" dirty="0"/>
          </a:p>
        </p:txBody>
      </p:sp>
    </p:spTree>
    <p:extLst>
      <p:ext uri="{BB962C8B-B14F-4D97-AF65-F5344CB8AC3E}">
        <p14:creationId xmlns:p14="http://schemas.microsoft.com/office/powerpoint/2010/main" val="227874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51D43D-B622-461E-BC7A-A9F341C4AB69}"/>
              </a:ext>
            </a:extLst>
          </p:cNvPr>
          <p:cNvSpPr>
            <a:spLocks noGrp="1"/>
          </p:cNvSpPr>
          <p:nvPr>
            <p:ph type="title"/>
          </p:nvPr>
        </p:nvSpPr>
        <p:spPr>
          <a:xfrm>
            <a:off x="359999" y="900000"/>
            <a:ext cx="8424000" cy="448177"/>
          </a:xfrm>
        </p:spPr>
        <p:txBody>
          <a:bodyPr/>
          <a:lstStyle/>
          <a:p>
            <a:pPr>
              <a:spcBef>
                <a:spcPts val="600"/>
              </a:spcBef>
              <a:spcAft>
                <a:spcPts val="600"/>
              </a:spcAft>
            </a:pPr>
            <a:r>
              <a:rPr lang="fr-FR" sz="2800" dirty="0"/>
              <a:t>Pourquoi entre 50 ans et 74 ans ? </a:t>
            </a:r>
          </a:p>
        </p:txBody>
      </p:sp>
      <p:sp>
        <p:nvSpPr>
          <p:cNvPr id="3" name="Espace réservé de la date 2">
            <a:extLst>
              <a:ext uri="{FF2B5EF4-FFF2-40B4-BE49-F238E27FC236}">
                <a16:creationId xmlns:a16="http://schemas.microsoft.com/office/drawing/2014/main" id="{9BA5BF3C-E27C-41B0-A2E3-88A25E405839}"/>
              </a:ext>
            </a:extLst>
          </p:cNvPr>
          <p:cNvSpPr>
            <a:spLocks noGrp="1"/>
          </p:cNvSpPr>
          <p:nvPr>
            <p:ph type="dt" sz="half" idx="10"/>
          </p:nvPr>
        </p:nvSpPr>
        <p:spPr/>
        <p:txBody>
          <a:bodyPr/>
          <a:lstStyle/>
          <a:p>
            <a:pPr algn="r"/>
            <a:r>
              <a:rPr lang="fr-FR" cap="all" dirty="0"/>
              <a:t>01/06/2022</a:t>
            </a:r>
          </a:p>
        </p:txBody>
      </p:sp>
      <p:sp>
        <p:nvSpPr>
          <p:cNvPr id="4" name="Espace réservé du pied de page 3">
            <a:extLst>
              <a:ext uri="{FF2B5EF4-FFF2-40B4-BE49-F238E27FC236}">
                <a16:creationId xmlns:a16="http://schemas.microsoft.com/office/drawing/2014/main" id="{C0813ECB-9D53-4235-9C1A-3131E9E7DEFF}"/>
              </a:ext>
            </a:extLst>
          </p:cNvPr>
          <p:cNvSpPr>
            <a:spLocks noGrp="1"/>
          </p:cNvSpPr>
          <p:nvPr>
            <p:ph type="ftr" sz="quarter" idx="11"/>
          </p:nvPr>
        </p:nvSpPr>
        <p:spPr/>
        <p:txBody>
          <a:bodyPr/>
          <a:lstStyle/>
          <a:p>
            <a:r>
              <a:rPr lang="fr-FR" dirty="0"/>
              <a:t>Dépistage du cancer colorectal</a:t>
            </a:r>
          </a:p>
        </p:txBody>
      </p:sp>
      <p:sp>
        <p:nvSpPr>
          <p:cNvPr id="5" name="Espace réservé du numéro de diapositive 4">
            <a:extLst>
              <a:ext uri="{FF2B5EF4-FFF2-40B4-BE49-F238E27FC236}">
                <a16:creationId xmlns:a16="http://schemas.microsoft.com/office/drawing/2014/main" id="{ECB063C8-23EB-4BD9-9A58-E29A360A3838}"/>
              </a:ext>
            </a:extLst>
          </p:cNvPr>
          <p:cNvSpPr>
            <a:spLocks noGrp="1"/>
          </p:cNvSpPr>
          <p:nvPr>
            <p:ph type="sldNum" sz="quarter" idx="12"/>
          </p:nvPr>
        </p:nvSpPr>
        <p:spPr/>
        <p:txBody>
          <a:bodyPr/>
          <a:lstStyle/>
          <a:p>
            <a:fld id="{733122C9-A0B9-462F-8757-0847AD287B63}" type="slidenum">
              <a:rPr lang="fr-FR" smtClean="0"/>
              <a:pPr/>
              <a:t>22</a:t>
            </a:fld>
            <a:endParaRPr lang="fr-FR" dirty="0"/>
          </a:p>
        </p:txBody>
      </p:sp>
      <p:sp>
        <p:nvSpPr>
          <p:cNvPr id="7" name="Espace réservé du texte 6">
            <a:extLst>
              <a:ext uri="{FF2B5EF4-FFF2-40B4-BE49-F238E27FC236}">
                <a16:creationId xmlns:a16="http://schemas.microsoft.com/office/drawing/2014/main" id="{C481425F-3984-440E-A1C6-CE3ECC3CE9C2}"/>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grpSp>
        <p:nvGrpSpPr>
          <p:cNvPr id="35" name="Groupe 34">
            <a:extLst>
              <a:ext uri="{FF2B5EF4-FFF2-40B4-BE49-F238E27FC236}">
                <a16:creationId xmlns:a16="http://schemas.microsoft.com/office/drawing/2014/main" id="{58461E11-7A56-4EE4-8B4E-3287ED9BE63B}"/>
              </a:ext>
            </a:extLst>
          </p:cNvPr>
          <p:cNvGrpSpPr/>
          <p:nvPr/>
        </p:nvGrpSpPr>
        <p:grpSpPr>
          <a:xfrm>
            <a:off x="467544" y="2139706"/>
            <a:ext cx="5327951" cy="2736300"/>
            <a:chOff x="760823" y="1540291"/>
            <a:chExt cx="5361572" cy="2972729"/>
          </a:xfrm>
        </p:grpSpPr>
        <p:graphicFrame>
          <p:nvGraphicFramePr>
            <p:cNvPr id="36" name="Graphique 35">
              <a:extLst>
                <a:ext uri="{FF2B5EF4-FFF2-40B4-BE49-F238E27FC236}">
                  <a16:creationId xmlns:a16="http://schemas.microsoft.com/office/drawing/2014/main" id="{80B1F733-5BD7-4653-B12C-0BABFF784AA7}"/>
                </a:ext>
              </a:extLst>
            </p:cNvPr>
            <p:cNvGraphicFramePr/>
            <p:nvPr/>
          </p:nvGraphicFramePr>
          <p:xfrm>
            <a:off x="760823" y="1540291"/>
            <a:ext cx="5361572" cy="2972729"/>
          </p:xfrm>
          <a:graphic>
            <a:graphicData uri="http://schemas.openxmlformats.org/drawingml/2006/chart">
              <c:chart xmlns:c="http://schemas.openxmlformats.org/drawingml/2006/chart" xmlns:r="http://schemas.openxmlformats.org/officeDocument/2006/relationships" r:id="rId3"/>
            </a:graphicData>
          </a:graphic>
        </p:graphicFrame>
        <p:cxnSp>
          <p:nvCxnSpPr>
            <p:cNvPr id="37" name="Connecteur droit 36">
              <a:extLst>
                <a:ext uri="{FF2B5EF4-FFF2-40B4-BE49-F238E27FC236}">
                  <a16:creationId xmlns:a16="http://schemas.microsoft.com/office/drawing/2014/main" id="{7979BBE1-E21D-4F80-A6E7-351300FE98E1}"/>
                </a:ext>
              </a:extLst>
            </p:cNvPr>
            <p:cNvCxnSpPr/>
            <p:nvPr/>
          </p:nvCxnSpPr>
          <p:spPr bwMode="auto">
            <a:xfrm flipV="1">
              <a:off x="3617160" y="1871186"/>
              <a:ext cx="0" cy="2088000"/>
            </a:xfrm>
            <a:prstGeom prst="line">
              <a:avLst/>
            </a:prstGeom>
            <a:noFill/>
            <a:ln w="19050" cap="flat" cmpd="sng" algn="ctr">
              <a:solidFill>
                <a:srgbClr val="F8A900"/>
              </a:solidFill>
              <a:prstDash val="solid"/>
              <a:headEnd type="none" w="med" len="med"/>
              <a:tailEnd type="none" w="med" len="med"/>
            </a:ln>
            <a:effectLst/>
          </p:spPr>
        </p:cxnSp>
        <p:sp>
          <p:nvSpPr>
            <p:cNvPr id="38" name="Text Box 7">
              <a:extLst>
                <a:ext uri="{FF2B5EF4-FFF2-40B4-BE49-F238E27FC236}">
                  <a16:creationId xmlns:a16="http://schemas.microsoft.com/office/drawing/2014/main" id="{6B641B62-3DE7-4094-A16F-D5B1DCB7BB0A}"/>
                </a:ext>
              </a:extLst>
            </p:cNvPr>
            <p:cNvSpPr txBox="1">
              <a:spLocks noChangeArrowheads="1"/>
            </p:cNvSpPr>
            <p:nvPr/>
          </p:nvSpPr>
          <p:spPr bwMode="auto">
            <a:xfrm>
              <a:off x="2060536" y="2898082"/>
              <a:ext cx="1121849" cy="345065"/>
            </a:xfrm>
            <a:prstGeom prst="rect">
              <a:avLst/>
            </a:prstGeom>
            <a:solidFill>
              <a:srgbClr val="9BB2D7"/>
            </a:solidFill>
            <a:ln>
              <a:noFill/>
            </a:ln>
          </p:spPr>
          <p:txBody>
            <a:bodyPr lIns="90000" tIns="46800" rIns="90000" bIns="46800">
              <a:no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fr-FR" altLang="fr-FR" sz="800" b="1" i="0" u="none" strike="noStrike" kern="0" cap="none" spc="0" normalizeH="0" baseline="0" noProof="0" dirty="0">
                  <a:ln>
                    <a:noFill/>
                  </a:ln>
                  <a:solidFill>
                    <a:schemeClr val="bg1"/>
                  </a:solidFill>
                  <a:effectLst/>
                  <a:uLnTx/>
                  <a:uFillTx/>
                  <a:latin typeface="Arial" charset="0"/>
                </a:rPr>
                <a:t>4-6 % DES CAS AVANT 50 ANS</a:t>
              </a:r>
            </a:p>
          </p:txBody>
        </p:sp>
        <p:sp>
          <p:nvSpPr>
            <p:cNvPr id="39" name="AutoShape 8">
              <a:extLst>
                <a:ext uri="{FF2B5EF4-FFF2-40B4-BE49-F238E27FC236}">
                  <a16:creationId xmlns:a16="http://schemas.microsoft.com/office/drawing/2014/main" id="{7233F9A6-4EDA-4A62-BAFB-BC158449D1C9}"/>
                </a:ext>
              </a:extLst>
            </p:cNvPr>
            <p:cNvSpPr>
              <a:spLocks/>
            </p:cNvSpPr>
            <p:nvPr/>
          </p:nvSpPr>
          <p:spPr bwMode="auto">
            <a:xfrm rot="5400000">
              <a:off x="2469502" y="2451807"/>
              <a:ext cx="223831" cy="2081233"/>
            </a:xfrm>
            <a:prstGeom prst="leftBrace">
              <a:avLst>
                <a:gd name="adj1" fmla="val 31377"/>
                <a:gd name="adj2" fmla="val 50000"/>
              </a:avLst>
            </a:prstGeom>
            <a:noFill/>
            <a:ln w="12700">
              <a:solidFill>
                <a:srgbClr val="9BB2D7"/>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333399"/>
                </a:solidFill>
                <a:effectLst/>
                <a:uLnTx/>
                <a:uFillTx/>
                <a:latin typeface="Verdana" pitchFamily="34" charset="0"/>
              </a:endParaRPr>
            </a:p>
          </p:txBody>
        </p:sp>
      </p:grpSp>
      <p:sp>
        <p:nvSpPr>
          <p:cNvPr id="40" name="Espace réservé du texte 4">
            <a:extLst>
              <a:ext uri="{FF2B5EF4-FFF2-40B4-BE49-F238E27FC236}">
                <a16:creationId xmlns:a16="http://schemas.microsoft.com/office/drawing/2014/main" id="{624FA293-6ECC-4C48-955B-594818D0859D}"/>
              </a:ext>
            </a:extLst>
          </p:cNvPr>
          <p:cNvSpPr txBox="1">
            <a:spLocks/>
          </p:cNvSpPr>
          <p:nvPr/>
        </p:nvSpPr>
        <p:spPr>
          <a:xfrm>
            <a:off x="6506480" y="4515966"/>
            <a:ext cx="2320307" cy="25230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700" cap="none" dirty="0"/>
              <a:t>Source : Panorama des cancers en France, </a:t>
            </a:r>
            <a:r>
              <a:rPr lang="fr-FR" sz="700" cap="none" dirty="0" err="1"/>
              <a:t>INCa</a:t>
            </a:r>
            <a:r>
              <a:rPr lang="fr-FR" sz="700" cap="none" dirty="0"/>
              <a:t>, 2022</a:t>
            </a:r>
          </a:p>
        </p:txBody>
      </p:sp>
      <p:grpSp>
        <p:nvGrpSpPr>
          <p:cNvPr id="42" name="Groupe 41">
            <a:extLst>
              <a:ext uri="{FF2B5EF4-FFF2-40B4-BE49-F238E27FC236}">
                <a16:creationId xmlns:a16="http://schemas.microsoft.com/office/drawing/2014/main" id="{4A6A2AD8-D9AB-4D45-B9AB-9C1E7267C52E}"/>
              </a:ext>
            </a:extLst>
          </p:cNvPr>
          <p:cNvGrpSpPr/>
          <p:nvPr/>
        </p:nvGrpSpPr>
        <p:grpSpPr>
          <a:xfrm>
            <a:off x="7136189" y="1355698"/>
            <a:ext cx="1674196" cy="2840629"/>
            <a:chOff x="7041821" y="1355698"/>
            <a:chExt cx="1674196" cy="2840629"/>
          </a:xfrm>
        </p:grpSpPr>
        <p:grpSp>
          <p:nvGrpSpPr>
            <p:cNvPr id="45" name="Groupe 44">
              <a:extLst>
                <a:ext uri="{FF2B5EF4-FFF2-40B4-BE49-F238E27FC236}">
                  <a16:creationId xmlns:a16="http://schemas.microsoft.com/office/drawing/2014/main" id="{34B20206-A7C6-4005-8586-F090A454D6F5}"/>
                </a:ext>
              </a:extLst>
            </p:cNvPr>
            <p:cNvGrpSpPr/>
            <p:nvPr/>
          </p:nvGrpSpPr>
          <p:grpSpPr>
            <a:xfrm>
              <a:off x="7041821" y="1395744"/>
              <a:ext cx="1674196" cy="2800583"/>
              <a:chOff x="7041821" y="1303383"/>
              <a:chExt cx="1674196" cy="2800583"/>
            </a:xfrm>
          </p:grpSpPr>
          <p:sp>
            <p:nvSpPr>
              <p:cNvPr id="53" name="Rectangle 52">
                <a:extLst>
                  <a:ext uri="{FF2B5EF4-FFF2-40B4-BE49-F238E27FC236}">
                    <a16:creationId xmlns:a16="http://schemas.microsoft.com/office/drawing/2014/main" id="{83957DE2-C000-4A79-95ED-F6C0C4F13798}"/>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4" name="Groupe 53">
                <a:extLst>
                  <a:ext uri="{FF2B5EF4-FFF2-40B4-BE49-F238E27FC236}">
                    <a16:creationId xmlns:a16="http://schemas.microsoft.com/office/drawing/2014/main" id="{1B8848EE-F83D-47C1-BAEC-9EE412C74123}"/>
                  </a:ext>
                </a:extLst>
              </p:cNvPr>
              <p:cNvGrpSpPr/>
              <p:nvPr/>
            </p:nvGrpSpPr>
            <p:grpSpPr>
              <a:xfrm>
                <a:off x="7041821" y="1793313"/>
                <a:ext cx="1674196" cy="2154445"/>
                <a:chOff x="7135050" y="1170874"/>
                <a:chExt cx="1280446" cy="2154445"/>
              </a:xfrm>
            </p:grpSpPr>
            <p:cxnSp>
              <p:nvCxnSpPr>
                <p:cNvPr id="56" name="Connecteur droit 55">
                  <a:extLst>
                    <a:ext uri="{FF2B5EF4-FFF2-40B4-BE49-F238E27FC236}">
                      <a16:creationId xmlns:a16="http://schemas.microsoft.com/office/drawing/2014/main" id="{BE0CF9A7-43B3-4FA9-825B-F838FAD3686B}"/>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1BA1C54-9548-41AE-92D3-E29CB1911F93}"/>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5" name="Connecteur droit 54">
                <a:extLst>
                  <a:ext uri="{FF2B5EF4-FFF2-40B4-BE49-F238E27FC236}">
                    <a16:creationId xmlns:a16="http://schemas.microsoft.com/office/drawing/2014/main" id="{49802B46-D51F-4019-907F-D8A49ED385F6}"/>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pic>
          <p:nvPicPr>
            <p:cNvPr id="44" name="Image 43">
              <a:extLst>
                <a:ext uri="{FF2B5EF4-FFF2-40B4-BE49-F238E27FC236}">
                  <a16:creationId xmlns:a16="http://schemas.microsoft.com/office/drawing/2014/main" id="{D7E3C5D2-20B8-4EF0-B2DE-FF29A544BAB6}"/>
                </a:ext>
              </a:extLst>
            </p:cNvPr>
            <p:cNvPicPr>
              <a:picLocks noChangeAspect="1"/>
            </p:cNvPicPr>
            <p:nvPr/>
          </p:nvPicPr>
          <p:blipFill rotWithShape="1">
            <a:blip r:embed="rId4"/>
            <a:srcRect l="16144" t="7286" r="73529" b="68532"/>
            <a:stretch/>
          </p:blipFill>
          <p:spPr>
            <a:xfrm>
              <a:off x="7502834" y="1355698"/>
              <a:ext cx="656781" cy="670323"/>
            </a:xfrm>
            <a:prstGeom prst="rect">
              <a:avLst/>
            </a:prstGeom>
          </p:spPr>
        </p:pic>
      </p:grpSp>
      <p:sp>
        <p:nvSpPr>
          <p:cNvPr id="6" name="ZoneTexte 5">
            <a:extLst>
              <a:ext uri="{FF2B5EF4-FFF2-40B4-BE49-F238E27FC236}">
                <a16:creationId xmlns:a16="http://schemas.microsoft.com/office/drawing/2014/main" id="{26F9DDB0-9388-4200-B7C6-A721592C8A00}"/>
              </a:ext>
            </a:extLst>
          </p:cNvPr>
          <p:cNvSpPr txBox="1"/>
          <p:nvPr/>
        </p:nvSpPr>
        <p:spPr>
          <a:xfrm>
            <a:off x="7215897" y="2067694"/>
            <a:ext cx="1598785" cy="461665"/>
          </a:xfrm>
          <a:prstGeom prst="rect">
            <a:avLst/>
          </a:prstGeom>
          <a:noFill/>
        </p:spPr>
        <p:txBody>
          <a:bodyPr wrap="square" rtlCol="0">
            <a:spAutoFit/>
          </a:bodyPr>
          <a:lstStyle/>
          <a:p>
            <a:pPr algn="ctr"/>
            <a:r>
              <a:rPr lang="fr-FR" sz="2400" b="1" dirty="0">
                <a:solidFill>
                  <a:schemeClr val="bg1"/>
                </a:solidFill>
              </a:rPr>
              <a:t>71 ans</a:t>
            </a:r>
          </a:p>
        </p:txBody>
      </p:sp>
      <p:sp>
        <p:nvSpPr>
          <p:cNvPr id="8" name="ZoneTexte 7">
            <a:extLst>
              <a:ext uri="{FF2B5EF4-FFF2-40B4-BE49-F238E27FC236}">
                <a16:creationId xmlns:a16="http://schemas.microsoft.com/office/drawing/2014/main" id="{25D22707-B119-4091-87B7-4D165E122235}"/>
              </a:ext>
            </a:extLst>
          </p:cNvPr>
          <p:cNvSpPr txBox="1"/>
          <p:nvPr/>
        </p:nvSpPr>
        <p:spPr>
          <a:xfrm>
            <a:off x="7062724" y="2444284"/>
            <a:ext cx="1901764" cy="415498"/>
          </a:xfrm>
          <a:prstGeom prst="rect">
            <a:avLst/>
          </a:prstGeom>
          <a:noFill/>
        </p:spPr>
        <p:txBody>
          <a:bodyPr wrap="square" rtlCol="0">
            <a:spAutoFit/>
          </a:bodyPr>
          <a:lstStyle/>
          <a:p>
            <a:pPr algn="ctr"/>
            <a:r>
              <a:rPr lang="fr-FR" sz="1000" dirty="0">
                <a:solidFill>
                  <a:schemeClr val="bg1"/>
                </a:solidFill>
              </a:rPr>
              <a:t>âge médian au diagnostic chez l’homme</a:t>
            </a:r>
          </a:p>
        </p:txBody>
      </p:sp>
      <p:sp>
        <p:nvSpPr>
          <p:cNvPr id="9" name="ZoneTexte 8">
            <a:extLst>
              <a:ext uri="{FF2B5EF4-FFF2-40B4-BE49-F238E27FC236}">
                <a16:creationId xmlns:a16="http://schemas.microsoft.com/office/drawing/2014/main" id="{B0E7F77C-643F-48D2-8A4E-64830EDCC657}"/>
              </a:ext>
            </a:extLst>
          </p:cNvPr>
          <p:cNvSpPr txBox="1"/>
          <p:nvPr/>
        </p:nvSpPr>
        <p:spPr>
          <a:xfrm>
            <a:off x="7215897" y="2931790"/>
            <a:ext cx="1598785" cy="461665"/>
          </a:xfrm>
          <a:prstGeom prst="rect">
            <a:avLst/>
          </a:prstGeom>
          <a:noFill/>
        </p:spPr>
        <p:txBody>
          <a:bodyPr wrap="square" rtlCol="0">
            <a:spAutoFit/>
          </a:bodyPr>
          <a:lstStyle/>
          <a:p>
            <a:pPr algn="ctr"/>
            <a:r>
              <a:rPr lang="fr-FR" sz="2400" b="1" dirty="0">
                <a:solidFill>
                  <a:schemeClr val="bg1"/>
                </a:solidFill>
              </a:rPr>
              <a:t>73 ans</a:t>
            </a:r>
          </a:p>
        </p:txBody>
      </p:sp>
      <p:sp>
        <p:nvSpPr>
          <p:cNvPr id="10" name="ZoneTexte 9">
            <a:extLst>
              <a:ext uri="{FF2B5EF4-FFF2-40B4-BE49-F238E27FC236}">
                <a16:creationId xmlns:a16="http://schemas.microsoft.com/office/drawing/2014/main" id="{59592103-A262-443F-8BAA-641E86616AFE}"/>
              </a:ext>
            </a:extLst>
          </p:cNvPr>
          <p:cNvSpPr txBox="1"/>
          <p:nvPr/>
        </p:nvSpPr>
        <p:spPr>
          <a:xfrm>
            <a:off x="7062724" y="3292291"/>
            <a:ext cx="1901764" cy="415498"/>
          </a:xfrm>
          <a:prstGeom prst="rect">
            <a:avLst/>
          </a:prstGeom>
          <a:noFill/>
        </p:spPr>
        <p:txBody>
          <a:bodyPr wrap="square" rtlCol="0">
            <a:spAutoFit/>
          </a:bodyPr>
          <a:lstStyle/>
          <a:p>
            <a:pPr algn="ctr"/>
            <a:r>
              <a:rPr lang="fr-FR" sz="1000" dirty="0">
                <a:solidFill>
                  <a:schemeClr val="bg1"/>
                </a:solidFill>
              </a:rPr>
              <a:t>âge médian au diagnostic chez la femme</a:t>
            </a:r>
          </a:p>
        </p:txBody>
      </p:sp>
      <p:sp>
        <p:nvSpPr>
          <p:cNvPr id="26" name="ZoneTexte 25">
            <a:extLst>
              <a:ext uri="{FF2B5EF4-FFF2-40B4-BE49-F238E27FC236}">
                <a16:creationId xmlns:a16="http://schemas.microsoft.com/office/drawing/2014/main" id="{E3CE6C84-7571-4791-A6EE-DBA670C24569}"/>
              </a:ext>
            </a:extLst>
          </p:cNvPr>
          <p:cNvSpPr txBox="1"/>
          <p:nvPr/>
        </p:nvSpPr>
        <p:spPr>
          <a:xfrm>
            <a:off x="269739" y="1275606"/>
            <a:ext cx="6693499" cy="900246"/>
          </a:xfrm>
          <a:prstGeom prst="rect">
            <a:avLst/>
          </a:prstGeom>
          <a:noFill/>
        </p:spPr>
        <p:txBody>
          <a:bodyPr wrap="square">
            <a:spAutoFit/>
          </a:bodyPr>
          <a:lstStyle/>
          <a:p>
            <a:pPr marL="285750" indent="-285750">
              <a:spcAft>
                <a:spcPts val="300"/>
              </a:spcAft>
              <a:buFont typeface="Arial" panose="020B0604020202020204" pitchFamily="34" charset="0"/>
              <a:buChar char="•"/>
            </a:pPr>
            <a:r>
              <a:rPr lang="fr-FR" sz="950" dirty="0"/>
              <a:t>95 % de CCR diagnostiqués après 50 ans</a:t>
            </a:r>
          </a:p>
          <a:p>
            <a:pPr marL="285750" indent="-285750">
              <a:spcAft>
                <a:spcPts val="300"/>
              </a:spcAft>
              <a:buFont typeface="Arial" panose="020B0604020202020204" pitchFamily="34" charset="0"/>
              <a:buChar char="•"/>
            </a:pPr>
            <a:r>
              <a:rPr lang="fr-FR" sz="950" dirty="0"/>
              <a:t>C’est un cancer à progression lente</a:t>
            </a:r>
          </a:p>
          <a:p>
            <a:pPr marL="285750" indent="-285750">
              <a:buFont typeface="Arial" panose="020B0604020202020204" pitchFamily="34" charset="0"/>
              <a:buChar char="•"/>
            </a:pPr>
            <a:r>
              <a:rPr lang="fr-FR" sz="950" dirty="0"/>
              <a:t>Après 75 ans, les risques liés au dépistage sont plus importants que les bénéfices, notamment lors de la réalisation d’une coloscopie après un test positif. Cependant, la réalisation d’un dépistage individuel du cancer colorectal après 75 ans peut faire l’objet d’une discussion avec un médecin.</a:t>
            </a:r>
          </a:p>
        </p:txBody>
      </p:sp>
    </p:spTree>
    <p:extLst>
      <p:ext uri="{BB962C8B-B14F-4D97-AF65-F5344CB8AC3E}">
        <p14:creationId xmlns:p14="http://schemas.microsoft.com/office/powerpoint/2010/main" val="3194487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p:txBody>
          <a:bodyPr>
            <a:normAutofit/>
          </a:bodyPr>
          <a:lstStyle/>
          <a:p>
            <a:r>
              <a:rPr lang="fr-FR" dirty="0"/>
              <a:t>L’impact du DO CCR : réduction du risque </a:t>
            </a:r>
          </a:p>
        </p:txBody>
      </p:sp>
      <p:sp>
        <p:nvSpPr>
          <p:cNvPr id="19" name="Espace réservé du numéro de diapositive 18">
            <a:extLst>
              <a:ext uri="{FF2B5EF4-FFF2-40B4-BE49-F238E27FC236}">
                <a16:creationId xmlns:a16="http://schemas.microsoft.com/office/drawing/2014/main" id="{0045DB13-410B-134A-8FCD-8D081D34E021}"/>
              </a:ext>
            </a:extLst>
          </p:cNvPr>
          <p:cNvSpPr>
            <a:spLocks noGrp="1"/>
          </p:cNvSpPr>
          <p:nvPr>
            <p:ph type="sldNum" sz="quarter" idx="12"/>
          </p:nvPr>
        </p:nvSpPr>
        <p:spPr/>
        <p:txBody>
          <a:bodyPr/>
          <a:lstStyle/>
          <a:p>
            <a:fld id="{2684EA46-63B8-F44C-953D-BF4FA9E68CB3}" type="slidenum">
              <a:rPr lang="fr-FR" smtClean="0"/>
              <a:pPr/>
              <a:t>23</a:t>
            </a:fld>
            <a:endParaRPr lang="fr-FR" dirty="0"/>
          </a:p>
        </p:txBody>
      </p:sp>
      <p:sp>
        <p:nvSpPr>
          <p:cNvPr id="3"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sp>
        <p:nvSpPr>
          <p:cNvPr id="22" name="ZoneTexte 21"/>
          <p:cNvSpPr txBox="1"/>
          <p:nvPr/>
        </p:nvSpPr>
        <p:spPr>
          <a:xfrm>
            <a:off x="7070212" y="1899509"/>
            <a:ext cx="1671595" cy="1046440"/>
          </a:xfrm>
          <a:prstGeom prst="rect">
            <a:avLst/>
          </a:prstGeom>
          <a:noFill/>
        </p:spPr>
        <p:txBody>
          <a:bodyPr wrap="square" rtlCol="0">
            <a:spAutoFit/>
          </a:bodyPr>
          <a:lstStyle/>
          <a:p>
            <a:pPr algn="ctr"/>
            <a:r>
              <a:rPr lang="fr-FR" sz="1100" dirty="0">
                <a:solidFill>
                  <a:schemeClr val="bg1"/>
                </a:solidFill>
              </a:rPr>
              <a:t>Depuis 2005</a:t>
            </a:r>
          </a:p>
          <a:p>
            <a:pPr algn="ctr"/>
            <a:endParaRPr lang="fr-FR" sz="1100" dirty="0">
              <a:solidFill>
                <a:schemeClr val="bg1"/>
              </a:solidFill>
            </a:endParaRPr>
          </a:p>
          <a:p>
            <a:pPr algn="ctr"/>
            <a:r>
              <a:rPr lang="fr-FR" sz="1100" dirty="0">
                <a:solidFill>
                  <a:schemeClr val="bg1"/>
                </a:solidFill>
              </a:rPr>
              <a:t>Taux d’incidence </a:t>
            </a:r>
          </a:p>
          <a:p>
            <a:pPr algn="ctr"/>
            <a:r>
              <a:rPr lang="fr-FR" sz="2000" dirty="0">
                <a:solidFill>
                  <a:schemeClr val="bg1"/>
                </a:solidFill>
              </a:rPr>
              <a:t>-3 %</a:t>
            </a:r>
          </a:p>
          <a:p>
            <a:pPr algn="ctr"/>
            <a:r>
              <a:rPr lang="fr-FR" sz="900" dirty="0">
                <a:solidFill>
                  <a:schemeClr val="bg1"/>
                </a:solidFill>
              </a:rPr>
              <a:t>(homme et femme) </a:t>
            </a:r>
          </a:p>
        </p:txBody>
      </p:sp>
      <p:sp>
        <p:nvSpPr>
          <p:cNvPr id="24" name="Espace réservé du texte 4">
            <a:extLst>
              <a:ext uri="{FF2B5EF4-FFF2-40B4-BE49-F238E27FC236}">
                <a16:creationId xmlns:a16="http://schemas.microsoft.com/office/drawing/2014/main" id="{BD64985D-F2C7-9744-A155-C4B64428F2AA}"/>
              </a:ext>
            </a:extLst>
          </p:cNvPr>
          <p:cNvSpPr txBox="1">
            <a:spLocks/>
          </p:cNvSpPr>
          <p:nvPr/>
        </p:nvSpPr>
        <p:spPr>
          <a:xfrm>
            <a:off x="4499993" y="4640514"/>
            <a:ext cx="8491566" cy="25230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700" cap="none" dirty="0"/>
              <a:t>Source : Évaluation médico-économique du dépistage du cancer colorectal - Rapport technique, INCa, 2019 </a:t>
            </a:r>
          </a:p>
        </p:txBody>
      </p:sp>
      <p:pic>
        <p:nvPicPr>
          <p:cNvPr id="18" name="Picture 4"/>
          <p:cNvPicPr>
            <a:picLocks/>
          </p:cNvPicPr>
          <p:nvPr/>
        </p:nvPicPr>
        <p:blipFill>
          <a:blip r:embed="rId3"/>
          <a:stretch>
            <a:fillRect/>
          </a:stretch>
        </p:blipFill>
        <p:spPr>
          <a:xfrm>
            <a:off x="4833656" y="1834918"/>
            <a:ext cx="3258000" cy="2138400"/>
          </a:xfrm>
          <a:prstGeom prst="rect">
            <a:avLst/>
          </a:prstGeom>
        </p:spPr>
      </p:pic>
      <p:pic>
        <p:nvPicPr>
          <p:cNvPr id="30" name="Picture 13"/>
          <p:cNvPicPr>
            <a:picLocks noChangeAspect="1"/>
          </p:cNvPicPr>
          <p:nvPr/>
        </p:nvPicPr>
        <p:blipFill>
          <a:blip r:embed="rId4"/>
          <a:stretch>
            <a:fillRect/>
          </a:stretch>
        </p:blipFill>
        <p:spPr>
          <a:xfrm>
            <a:off x="355098" y="1834918"/>
            <a:ext cx="3256292" cy="2135150"/>
          </a:xfrm>
          <a:prstGeom prst="rect">
            <a:avLst/>
          </a:prstGeom>
        </p:spPr>
      </p:pic>
      <p:pic>
        <p:nvPicPr>
          <p:cNvPr id="4" name="Image 3">
            <a:extLst>
              <a:ext uri="{FF2B5EF4-FFF2-40B4-BE49-F238E27FC236}">
                <a16:creationId xmlns:a16="http://schemas.microsoft.com/office/drawing/2014/main" id="{43C1748B-05FA-4165-AADD-08A5A8EB14C3}"/>
              </a:ext>
            </a:extLst>
          </p:cNvPr>
          <p:cNvPicPr>
            <a:picLocks noChangeAspect="1"/>
          </p:cNvPicPr>
          <p:nvPr/>
        </p:nvPicPr>
        <p:blipFill>
          <a:blip r:embed="rId5"/>
          <a:stretch>
            <a:fillRect/>
          </a:stretch>
        </p:blipFill>
        <p:spPr>
          <a:xfrm>
            <a:off x="3886535" y="3219822"/>
            <a:ext cx="793251" cy="470993"/>
          </a:xfrm>
          <a:prstGeom prst="rect">
            <a:avLst/>
          </a:prstGeom>
        </p:spPr>
      </p:pic>
      <p:sp>
        <p:nvSpPr>
          <p:cNvPr id="15" name="ZoneTexte 14">
            <a:extLst>
              <a:ext uri="{FF2B5EF4-FFF2-40B4-BE49-F238E27FC236}">
                <a16:creationId xmlns:a16="http://schemas.microsoft.com/office/drawing/2014/main" id="{BF26761F-A69B-4BAB-9375-52019551762B}"/>
              </a:ext>
            </a:extLst>
          </p:cNvPr>
          <p:cNvSpPr txBox="1"/>
          <p:nvPr/>
        </p:nvSpPr>
        <p:spPr>
          <a:xfrm>
            <a:off x="359999" y="4035506"/>
            <a:ext cx="4139994" cy="384721"/>
          </a:xfrm>
          <a:prstGeom prst="rect">
            <a:avLst/>
          </a:prstGeom>
          <a:noFill/>
        </p:spPr>
        <p:txBody>
          <a:bodyPr wrap="square" lIns="0" rIns="0" rtlCol="0">
            <a:spAutoFit/>
          </a:bodyPr>
          <a:lstStyle/>
          <a:p>
            <a:pPr marL="72000" indent="-72000">
              <a:spcAft>
                <a:spcPts val="300"/>
              </a:spcAft>
              <a:buClr>
                <a:schemeClr val="tx1"/>
              </a:buClr>
              <a:buFont typeface="Arial" panose="020B0604020202020204" pitchFamily="34" charset="0"/>
              <a:buChar char="•"/>
            </a:pPr>
            <a:r>
              <a:rPr lang="fr-FR" sz="950" dirty="0"/>
              <a:t>Exemple : une femme réalisant le dépistage de 65 à 74 ans verrait</a:t>
            </a:r>
            <a:br>
              <a:rPr lang="fr-FR" sz="950" dirty="0"/>
            </a:br>
            <a:r>
              <a:rPr lang="fr-FR" sz="950" dirty="0"/>
              <a:t>diminuer son risque individuel d’environ </a:t>
            </a:r>
            <a:r>
              <a:rPr lang="fr-FR" sz="950" b="1" dirty="0"/>
              <a:t>15 %</a:t>
            </a:r>
            <a:r>
              <a:rPr lang="fr-FR" sz="950" dirty="0"/>
              <a:t> au cours de sa vie   </a:t>
            </a:r>
          </a:p>
        </p:txBody>
      </p:sp>
      <p:sp>
        <p:nvSpPr>
          <p:cNvPr id="2" name="Rectangle 1">
            <a:extLst>
              <a:ext uri="{FF2B5EF4-FFF2-40B4-BE49-F238E27FC236}">
                <a16:creationId xmlns:a16="http://schemas.microsoft.com/office/drawing/2014/main" id="{DA5CCF89-C31F-4ABC-88E7-C7DA4D08B292}"/>
              </a:ext>
            </a:extLst>
          </p:cNvPr>
          <p:cNvSpPr/>
          <p:nvPr/>
        </p:nvSpPr>
        <p:spPr>
          <a:xfrm>
            <a:off x="4833656" y="4035506"/>
            <a:ext cx="3816425" cy="384721"/>
          </a:xfrm>
          <a:prstGeom prst="rect">
            <a:avLst/>
          </a:prstGeom>
        </p:spPr>
        <p:txBody>
          <a:bodyPr wrap="square" lIns="0" rIns="0">
            <a:spAutoFit/>
          </a:bodyPr>
          <a:lstStyle/>
          <a:p>
            <a:pPr marL="72000" indent="-72000">
              <a:buFont typeface="Arial" panose="020B0604020202020204" pitchFamily="34" charset="0"/>
              <a:buChar char="•"/>
            </a:pPr>
            <a:r>
              <a:rPr lang="fr-FR" sz="950" dirty="0"/>
              <a:t>Exemple : un homme réalisant le dépistage de 50 à 65 ans verrait diminuer son risque individuel d’environ </a:t>
            </a:r>
            <a:r>
              <a:rPr lang="fr-FR" sz="950" b="1" dirty="0"/>
              <a:t>10 %</a:t>
            </a:r>
            <a:r>
              <a:rPr lang="fr-FR" sz="950" dirty="0"/>
              <a:t> au cours de sa vie</a:t>
            </a:r>
          </a:p>
        </p:txBody>
      </p:sp>
      <p:sp>
        <p:nvSpPr>
          <p:cNvPr id="8" name="ZoneTexte 7">
            <a:extLst>
              <a:ext uri="{FF2B5EF4-FFF2-40B4-BE49-F238E27FC236}">
                <a16:creationId xmlns:a16="http://schemas.microsoft.com/office/drawing/2014/main" id="{594C1BC6-3F6B-4318-8923-60A85CD0CD69}"/>
              </a:ext>
            </a:extLst>
          </p:cNvPr>
          <p:cNvSpPr txBox="1"/>
          <p:nvPr/>
        </p:nvSpPr>
        <p:spPr>
          <a:xfrm>
            <a:off x="515514" y="1491630"/>
            <a:ext cx="3425435" cy="400110"/>
          </a:xfrm>
          <a:prstGeom prst="rect">
            <a:avLst/>
          </a:prstGeom>
          <a:noFill/>
        </p:spPr>
        <p:txBody>
          <a:bodyPr wrap="square" rtlCol="0">
            <a:spAutoFit/>
          </a:bodyPr>
          <a:lstStyle/>
          <a:p>
            <a:pPr algn="ctr"/>
            <a:r>
              <a:rPr lang="fr-FR" sz="1000" b="1" dirty="0"/>
              <a:t>Réduction du risque individuel de CCR</a:t>
            </a:r>
            <a:br>
              <a:rPr lang="fr-FR" sz="1000" b="1" dirty="0"/>
            </a:br>
            <a:r>
              <a:rPr lang="fr-FR" sz="1000" b="1" dirty="0"/>
              <a:t>selon l’âge de début sur la vie entière</a:t>
            </a:r>
          </a:p>
        </p:txBody>
      </p:sp>
      <p:sp>
        <p:nvSpPr>
          <p:cNvPr id="25" name="ZoneTexte 24">
            <a:extLst>
              <a:ext uri="{FF2B5EF4-FFF2-40B4-BE49-F238E27FC236}">
                <a16:creationId xmlns:a16="http://schemas.microsoft.com/office/drawing/2014/main" id="{879DBF94-1424-4F72-A4E8-3912D0FD73B3}"/>
              </a:ext>
            </a:extLst>
          </p:cNvPr>
          <p:cNvSpPr txBox="1"/>
          <p:nvPr/>
        </p:nvSpPr>
        <p:spPr>
          <a:xfrm>
            <a:off x="5364088" y="1491630"/>
            <a:ext cx="2592288" cy="400110"/>
          </a:xfrm>
          <a:prstGeom prst="rect">
            <a:avLst/>
          </a:prstGeom>
          <a:noFill/>
        </p:spPr>
        <p:txBody>
          <a:bodyPr wrap="square" rtlCol="0">
            <a:spAutoFit/>
          </a:bodyPr>
          <a:lstStyle/>
          <a:p>
            <a:pPr algn="ctr"/>
            <a:r>
              <a:rPr lang="fr-FR" sz="1000" b="1" dirty="0"/>
              <a:t>Réduction du risque individuel de CCR</a:t>
            </a:r>
            <a:br>
              <a:rPr lang="fr-FR" sz="1000" b="1" dirty="0"/>
            </a:br>
            <a:r>
              <a:rPr lang="fr-FR" sz="1000" b="1" dirty="0"/>
              <a:t>selon l’âge d’arrêt</a:t>
            </a:r>
          </a:p>
        </p:txBody>
      </p:sp>
      <p:sp>
        <p:nvSpPr>
          <p:cNvPr id="14" name="Espace réservé de la date 2">
            <a:extLst>
              <a:ext uri="{FF2B5EF4-FFF2-40B4-BE49-F238E27FC236}">
                <a16:creationId xmlns:a16="http://schemas.microsoft.com/office/drawing/2014/main" id="{42A69AC8-C2BC-443F-A3E3-D2208A9E7DE2}"/>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6" name="Espace réservé du pied de page 3">
            <a:extLst>
              <a:ext uri="{FF2B5EF4-FFF2-40B4-BE49-F238E27FC236}">
                <a16:creationId xmlns:a16="http://schemas.microsoft.com/office/drawing/2014/main" id="{12C90042-FDC8-41D1-9EFA-F7941E6BCFF4}"/>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3410438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3">
            <a:extLst>
              <a:ext uri="{FF2B5EF4-FFF2-40B4-BE49-F238E27FC236}">
                <a16:creationId xmlns:a16="http://schemas.microsoft.com/office/drawing/2014/main" id="{AAD7CFF1-41B1-654A-BC52-E33E407C60EC}"/>
              </a:ext>
            </a:extLst>
          </p:cNvPr>
          <p:cNvSpPr>
            <a:spLocks noGrp="1"/>
          </p:cNvSpPr>
          <p:nvPr>
            <p:ph type="title"/>
          </p:nvPr>
        </p:nvSpPr>
        <p:spPr>
          <a:xfrm>
            <a:off x="359999" y="900000"/>
            <a:ext cx="8424000" cy="372277"/>
          </a:xfrm>
        </p:spPr>
        <p:txBody>
          <a:bodyPr>
            <a:normAutofit fontScale="90000"/>
          </a:bodyPr>
          <a:lstStyle/>
          <a:p>
            <a:r>
              <a:rPr lang="fr-FR" sz="2800" dirty="0"/>
              <a:t>Une meilleure survie grâce au diagnostic précoce</a:t>
            </a:r>
            <a:endParaRPr lang="fr-FR" dirty="0"/>
          </a:p>
        </p:txBody>
      </p:sp>
      <p:sp>
        <p:nvSpPr>
          <p:cNvPr id="28" name="Espace réservé du numéro de diapositive 26">
            <a:extLst>
              <a:ext uri="{FF2B5EF4-FFF2-40B4-BE49-F238E27FC236}">
                <a16:creationId xmlns:a16="http://schemas.microsoft.com/office/drawing/2014/main" id="{4BB2310C-6D01-3146-A502-3EFEA6CEC32E}"/>
              </a:ext>
            </a:extLst>
          </p:cNvPr>
          <p:cNvSpPr>
            <a:spLocks noGrp="1"/>
          </p:cNvSpPr>
          <p:nvPr>
            <p:ph type="sldNum" sz="quarter" idx="12"/>
          </p:nvPr>
        </p:nvSpPr>
        <p:spPr/>
        <p:txBody>
          <a:bodyPr/>
          <a:lstStyle/>
          <a:p>
            <a:fld id="{2684EA46-63B8-F44C-953D-BF4FA9E68CB3}" type="slidenum">
              <a:rPr lang="fr-FR" smtClean="0"/>
              <a:pPr/>
              <a:t>24</a:t>
            </a:fld>
            <a:endParaRPr lang="fr-FR" dirty="0"/>
          </a:p>
        </p:txBody>
      </p:sp>
      <p:sp>
        <p:nvSpPr>
          <p:cNvPr id="4" name="Espace réservé du texte 3">
            <a:extLst>
              <a:ext uri="{FF2B5EF4-FFF2-40B4-BE49-F238E27FC236}">
                <a16:creationId xmlns:a16="http://schemas.microsoft.com/office/drawing/2014/main" id="{91FD83CF-7026-4E99-A81D-E2C4FAFF1107}"/>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sp>
        <p:nvSpPr>
          <p:cNvPr id="7" name="ZoneTexte 6">
            <a:extLst>
              <a:ext uri="{FF2B5EF4-FFF2-40B4-BE49-F238E27FC236}">
                <a16:creationId xmlns:a16="http://schemas.microsoft.com/office/drawing/2014/main" id="{A54EDE1D-E7D7-4C30-945D-660A00DF217C}"/>
              </a:ext>
            </a:extLst>
          </p:cNvPr>
          <p:cNvSpPr txBox="1"/>
          <p:nvPr/>
        </p:nvSpPr>
        <p:spPr>
          <a:xfrm>
            <a:off x="360000" y="1368000"/>
            <a:ext cx="6238634" cy="761747"/>
          </a:xfrm>
          <a:prstGeom prst="rect">
            <a:avLst/>
          </a:prstGeom>
          <a:noFill/>
        </p:spPr>
        <p:txBody>
          <a:bodyPr wrap="square" lIns="0" tIns="0" rIns="0" bIns="0" rtlCol="0">
            <a:spAutoFit/>
          </a:bodyPr>
          <a:lstStyle/>
          <a:p>
            <a:pPr marL="72000" indent="-72000" algn="just">
              <a:spcBef>
                <a:spcPts val="300"/>
              </a:spcBef>
              <a:spcAft>
                <a:spcPts val="300"/>
              </a:spcAft>
              <a:buFont typeface="Arial" panose="020B0604020202020204" pitchFamily="34" charset="0"/>
              <a:buChar char="•"/>
            </a:pPr>
            <a:r>
              <a:rPr lang="fr-FR" sz="1050" dirty="0"/>
              <a:t>La survie permet d’apprécier d’une part l’amélioration globale du pronostic des personnes atteintes</a:t>
            </a:r>
            <a:br>
              <a:rPr lang="fr-FR" sz="1050" dirty="0"/>
            </a:br>
            <a:r>
              <a:rPr lang="fr-FR" sz="1050" dirty="0"/>
              <a:t>d’un cancer, résultant à la fois du dépistage et des progrès thérapeutiques, et d’autre part l’amélioration</a:t>
            </a:r>
            <a:br>
              <a:rPr lang="fr-FR" sz="1050" dirty="0"/>
            </a:br>
            <a:r>
              <a:rPr lang="fr-FR" sz="1050" dirty="0"/>
              <a:t>de la prise en charge</a:t>
            </a:r>
          </a:p>
          <a:p>
            <a:pPr marL="72000" indent="-72000" algn="just">
              <a:spcBef>
                <a:spcPts val="600"/>
              </a:spcBef>
              <a:spcAft>
                <a:spcPts val="300"/>
              </a:spcAft>
              <a:buFont typeface="Arial" panose="020B0604020202020204" pitchFamily="34" charset="0"/>
              <a:buChar char="•"/>
            </a:pPr>
            <a:r>
              <a:rPr lang="fr-FR" sz="1050" dirty="0"/>
              <a:t>Détecté tôt, le cancer colorectal peut se guérir dans 9 cas sur 10</a:t>
            </a:r>
          </a:p>
        </p:txBody>
      </p:sp>
      <p:sp>
        <p:nvSpPr>
          <p:cNvPr id="27" name="Rectangle 26">
            <a:extLst>
              <a:ext uri="{FF2B5EF4-FFF2-40B4-BE49-F238E27FC236}">
                <a16:creationId xmlns:a16="http://schemas.microsoft.com/office/drawing/2014/main" id="{2C73ACB8-A94B-450C-B24F-A4D1E6A50008}"/>
              </a:ext>
            </a:extLst>
          </p:cNvPr>
          <p:cNvSpPr/>
          <p:nvPr/>
        </p:nvSpPr>
        <p:spPr>
          <a:xfrm>
            <a:off x="3635896" y="4380059"/>
            <a:ext cx="8483807" cy="630942"/>
          </a:xfrm>
          <a:prstGeom prst="rect">
            <a:avLst/>
          </a:prstGeom>
        </p:spPr>
        <p:txBody>
          <a:bodyPr wrap="square">
            <a:spAutoFit/>
          </a:bodyPr>
          <a:lstStyle/>
          <a:p>
            <a:r>
              <a:rPr lang="fr-FR" sz="700" dirty="0"/>
              <a:t>Source : </a:t>
            </a:r>
            <a:r>
              <a:rPr lang="en-US" sz="700" dirty="0"/>
              <a:t>Surveillance Epidemiology and End Results (SEER) 18 Stat Fact Sheets: Colon and Rectum Cancer. (2010-2016), 2020</a:t>
            </a:r>
          </a:p>
          <a:p>
            <a:r>
              <a:rPr lang="en-US" sz="700" dirty="0"/>
              <a:t>Source : </a:t>
            </a:r>
            <a:r>
              <a:rPr lang="fr-FR" sz="700" dirty="0"/>
              <a:t>Panorama des cancers, </a:t>
            </a:r>
            <a:r>
              <a:rPr lang="fr-FR" sz="700" dirty="0" err="1"/>
              <a:t>INCa</a:t>
            </a:r>
            <a:r>
              <a:rPr lang="fr-FR" sz="700" dirty="0"/>
              <a:t>, 2022</a:t>
            </a:r>
          </a:p>
          <a:p>
            <a:r>
              <a:rPr lang="fr-FR" sz="700" dirty="0"/>
              <a:t>Source : Survie des personnes atteintes de cancer en France métropolitaine 1989-2013, Francim / HCL / SpF / INCa, 2019</a:t>
            </a:r>
          </a:p>
          <a:p>
            <a:endParaRPr lang="fr-FR" sz="700" i="1" dirty="0">
              <a:solidFill>
                <a:srgbClr val="FF0000"/>
              </a:solidFill>
            </a:endParaRPr>
          </a:p>
          <a:p>
            <a:endParaRPr lang="fr-FR" sz="700" i="1" strike="sngStrike" dirty="0">
              <a:solidFill>
                <a:schemeClr val="accent5">
                  <a:lumMod val="50000"/>
                </a:schemeClr>
              </a:solidFill>
            </a:endParaRPr>
          </a:p>
        </p:txBody>
      </p:sp>
      <p:graphicFrame>
        <p:nvGraphicFramePr>
          <p:cNvPr id="46" name="Tableau 45">
            <a:extLst>
              <a:ext uri="{FF2B5EF4-FFF2-40B4-BE49-F238E27FC236}">
                <a16:creationId xmlns:a16="http://schemas.microsoft.com/office/drawing/2014/main" id="{B0949792-1807-4A98-A8A8-672700F05810}"/>
              </a:ext>
            </a:extLst>
          </p:cNvPr>
          <p:cNvGraphicFramePr>
            <a:graphicFrameLocks noGrp="1"/>
          </p:cNvGraphicFramePr>
          <p:nvPr/>
        </p:nvGraphicFramePr>
        <p:xfrm>
          <a:off x="380665" y="2355726"/>
          <a:ext cx="5199448" cy="1728192"/>
        </p:xfrm>
        <a:graphic>
          <a:graphicData uri="http://schemas.openxmlformats.org/drawingml/2006/table">
            <a:tbl>
              <a:tblPr firstRow="1" bandRow="1">
                <a:tableStyleId>{2D5ABB26-0587-4C30-8999-92F81FD0307C}</a:tableStyleId>
              </a:tblPr>
              <a:tblGrid>
                <a:gridCol w="2599724">
                  <a:extLst>
                    <a:ext uri="{9D8B030D-6E8A-4147-A177-3AD203B41FA5}">
                      <a16:colId xmlns:a16="http://schemas.microsoft.com/office/drawing/2014/main" val="20000"/>
                    </a:ext>
                  </a:extLst>
                </a:gridCol>
                <a:gridCol w="2599724">
                  <a:extLst>
                    <a:ext uri="{9D8B030D-6E8A-4147-A177-3AD203B41FA5}">
                      <a16:colId xmlns:a16="http://schemas.microsoft.com/office/drawing/2014/main" val="20001"/>
                    </a:ext>
                  </a:extLst>
                </a:gridCol>
              </a:tblGrid>
              <a:tr h="43204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50" u="none" strike="noStrike" kern="1200" cap="none" normalizeH="0" baseline="0" dirty="0">
                          <a:ln>
                            <a:noFill/>
                          </a:ln>
                          <a:solidFill>
                            <a:schemeClr val="bg1"/>
                          </a:solidFill>
                          <a:effectLst/>
                        </a:rPr>
                        <a:t>Stades des lésions détectées</a:t>
                      </a:r>
                      <a:endParaRPr kumimoji="0" lang="fr-FR" sz="1050" b="1" i="0" u="none" strike="noStrike" kern="1200" cap="none" normalizeH="0" baseline="0" dirty="0">
                        <a:ln>
                          <a:noFill/>
                        </a:ln>
                        <a:solidFill>
                          <a:schemeClr val="bg1"/>
                        </a:solidFill>
                        <a:effectLst/>
                        <a:latin typeface="Times New Roman" pitchFamily="18" charset="0"/>
                        <a:ea typeface="+mn-ea"/>
                        <a:cs typeface="Times New Roman" pitchFamily="18" charset="0"/>
                      </a:endParaRPr>
                    </a:p>
                  </a:txBody>
                  <a:tcPr anchor="ctr">
                    <a:lnL w="9525" cap="flat" cmpd="sng" algn="ctr">
                      <a:solidFill>
                        <a:srgbClr val="3E5FA9"/>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solidFill>
                      <a:srgbClr val="3E5FA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50" u="none" strike="noStrike" cap="none" normalizeH="0" baseline="0" dirty="0">
                          <a:ln>
                            <a:noFill/>
                          </a:ln>
                          <a:solidFill>
                            <a:schemeClr val="bg1"/>
                          </a:solidFill>
                          <a:effectLst/>
                        </a:rPr>
                        <a:t>Survie relative</a:t>
                      </a:r>
                      <a:r>
                        <a:rPr kumimoji="0" lang="fr-FR" sz="1050" b="1" i="0" u="none" strike="noStrike" cap="none" normalizeH="0" baseline="0" dirty="0">
                          <a:ln>
                            <a:noFill/>
                          </a:ln>
                          <a:solidFill>
                            <a:schemeClr val="bg1"/>
                          </a:solidFill>
                          <a:effectLst/>
                          <a:latin typeface="Times New Roman" pitchFamily="18" charset="0"/>
                          <a:cs typeface="Times New Roman" pitchFamily="18" charset="0"/>
                        </a:rPr>
                        <a:t> </a:t>
                      </a:r>
                      <a:r>
                        <a:rPr kumimoji="0" lang="fr-FR" sz="1050" b="1" u="none" strike="noStrike" kern="1200" cap="none" normalizeH="0" baseline="0" dirty="0">
                          <a:ln>
                            <a:noFill/>
                          </a:ln>
                          <a:solidFill>
                            <a:schemeClr val="bg1"/>
                          </a:solidFill>
                          <a:effectLst/>
                          <a:latin typeface="Arial"/>
                          <a:ea typeface="+mn-ea"/>
                          <a:cs typeface="+mn-cs"/>
                        </a:rPr>
                        <a:t>à 5 ans</a:t>
                      </a:r>
                    </a:p>
                  </a:txBody>
                  <a:tcPr anchor="ctr" horzOverflow="overflow">
                    <a:lnL w="9525" cap="flat" cmpd="sng" algn="ctr">
                      <a:solidFill>
                        <a:schemeClr val="bg1"/>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solidFill>
                      <a:srgbClr val="3E5FA9"/>
                    </a:solidFill>
                  </a:tcPr>
                </a:tc>
                <a:extLst>
                  <a:ext uri="{0D108BD9-81ED-4DB2-BD59-A6C34878D82A}">
                    <a16:rowId xmlns:a16="http://schemas.microsoft.com/office/drawing/2014/main" val="10000"/>
                  </a:ext>
                </a:extLst>
              </a:tr>
              <a:tr h="4320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1" dirty="0">
                          <a:solidFill>
                            <a:schemeClr val="tx1"/>
                          </a:solidFill>
                        </a:rPr>
                        <a:t>Local (limité et avancé)</a:t>
                      </a: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000" dirty="0">
                          <a:solidFill>
                            <a:schemeClr val="tx1"/>
                          </a:solidFill>
                        </a:rPr>
                        <a:t>90,2 %</a:t>
                      </a:r>
                      <a:endParaRPr lang="fr-FR" sz="1000" b="1" dirty="0">
                        <a:solidFill>
                          <a:schemeClr val="tx1"/>
                        </a:solidFill>
                      </a:endParaRP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1" dirty="0">
                          <a:solidFill>
                            <a:schemeClr val="tx1"/>
                          </a:solidFill>
                        </a:rPr>
                        <a:t>Régional</a:t>
                      </a: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u="none" strike="noStrike" cap="none" normalizeH="0" baseline="0" dirty="0">
                          <a:ln>
                            <a:noFill/>
                          </a:ln>
                          <a:solidFill>
                            <a:schemeClr val="tx1"/>
                          </a:solidFill>
                          <a:effectLst/>
                        </a:rPr>
                        <a:t>71,8 %</a:t>
                      </a:r>
                      <a:endParaRPr kumimoji="0" lang="fr-FR" sz="1000" b="1" i="0" u="none" strike="noStrike" cap="none" normalizeH="0" baseline="0" dirty="0">
                        <a:ln>
                          <a:noFill/>
                        </a:ln>
                        <a:solidFill>
                          <a:schemeClr val="tx1"/>
                        </a:solidFill>
                        <a:effectLst/>
                        <a:latin typeface="+mn-lt"/>
                        <a:cs typeface="Arabic Typesetting" panose="03020402040406030203" pitchFamily="66" charset="-78"/>
                      </a:endParaRP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2"/>
                  </a:ext>
                </a:extLst>
              </a:tr>
              <a:tr h="4320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000" b="1" dirty="0">
                          <a:solidFill>
                            <a:schemeClr val="tx1"/>
                          </a:solidFill>
                        </a:rPr>
                        <a:t>Avancé (métastases)</a:t>
                      </a:r>
                    </a:p>
                  </a:txBody>
                  <a:tcPr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ctr" latinLnBrk="0" hangingPunct="1">
                        <a:lnSpc>
                          <a:spcPct val="100000"/>
                        </a:lnSpc>
                        <a:spcBef>
                          <a:spcPct val="0"/>
                        </a:spcBef>
                        <a:spcAft>
                          <a:spcPct val="0"/>
                        </a:spcAft>
                        <a:buClrTx/>
                        <a:buSzPct val="120000"/>
                        <a:buFont typeface="Wingdings" pitchFamily="2" charset="2"/>
                        <a:buNone/>
                        <a:tabLst/>
                      </a:pPr>
                      <a:r>
                        <a:rPr kumimoji="0" lang="fr-FR" sz="1000" u="none" strike="noStrike" cap="none" normalizeH="0" baseline="0" dirty="0">
                          <a:ln>
                            <a:noFill/>
                          </a:ln>
                          <a:solidFill>
                            <a:schemeClr val="tx1"/>
                          </a:solidFill>
                          <a:effectLst/>
                        </a:rPr>
                        <a:t>14,3 %</a:t>
                      </a:r>
                      <a:endParaRPr kumimoji="0" lang="fr-FR" sz="1000" b="1" i="0" u="none" strike="noStrike" cap="none" normalizeH="0" baseline="0" dirty="0">
                        <a:ln>
                          <a:noFill/>
                        </a:ln>
                        <a:solidFill>
                          <a:schemeClr val="tx1"/>
                        </a:solidFill>
                        <a:effectLst/>
                        <a:latin typeface="+mn-lt"/>
                        <a:cs typeface="Arabic Typesetting" panose="03020402040406030203" pitchFamily="66" charset="-78"/>
                      </a:endParaRPr>
                    </a:p>
                  </a:txBody>
                  <a:tcPr anchor="ctr" horzOverflow="overflow">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47" name="Groupe 46">
            <a:extLst>
              <a:ext uri="{FF2B5EF4-FFF2-40B4-BE49-F238E27FC236}">
                <a16:creationId xmlns:a16="http://schemas.microsoft.com/office/drawing/2014/main" id="{E8045F2D-8811-40AE-9D25-4E285D5C768C}"/>
              </a:ext>
            </a:extLst>
          </p:cNvPr>
          <p:cNvGrpSpPr/>
          <p:nvPr/>
        </p:nvGrpSpPr>
        <p:grpSpPr>
          <a:xfrm>
            <a:off x="5398568" y="2870815"/>
            <a:ext cx="1683591" cy="276999"/>
            <a:chOff x="5375354" y="2382416"/>
            <a:chExt cx="1683591" cy="276999"/>
          </a:xfrm>
        </p:grpSpPr>
        <p:cxnSp>
          <p:nvCxnSpPr>
            <p:cNvPr id="48" name="Connecteur droit avec flèche 47">
              <a:extLst>
                <a:ext uri="{FF2B5EF4-FFF2-40B4-BE49-F238E27FC236}">
                  <a16:creationId xmlns:a16="http://schemas.microsoft.com/office/drawing/2014/main" id="{D8E14A72-EC9B-47D1-BB19-1D58D6A1CC3A}"/>
                </a:ext>
              </a:extLst>
            </p:cNvPr>
            <p:cNvCxnSpPr>
              <a:cxnSpLocks/>
            </p:cNvCxnSpPr>
            <p:nvPr/>
          </p:nvCxnSpPr>
          <p:spPr>
            <a:xfrm flipV="1">
              <a:off x="5375354" y="2526432"/>
              <a:ext cx="432449" cy="3"/>
            </a:xfrm>
            <a:prstGeom prst="straightConnector1">
              <a:avLst/>
            </a:prstGeom>
            <a:ln w="63500">
              <a:solidFill>
                <a:srgbClr val="F28E4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85B7B13-FDE5-4B45-948C-2DD7B35D7354}"/>
                </a:ext>
              </a:extLst>
            </p:cNvPr>
            <p:cNvSpPr/>
            <p:nvPr/>
          </p:nvSpPr>
          <p:spPr>
            <a:xfrm>
              <a:off x="5740961" y="2382416"/>
              <a:ext cx="1317984" cy="276999"/>
            </a:xfrm>
            <a:prstGeom prst="rect">
              <a:avLst/>
            </a:prstGeom>
          </p:spPr>
          <p:txBody>
            <a:bodyPr wrap="square">
              <a:spAutoFit/>
            </a:bodyPr>
            <a:lstStyle/>
            <a:p>
              <a:r>
                <a:rPr lang="fr-FR" sz="1200" b="1" dirty="0">
                  <a:solidFill>
                    <a:srgbClr val="F28E40"/>
                  </a:solidFill>
                </a:rPr>
                <a:t>Stade</a:t>
              </a:r>
              <a:r>
                <a:rPr lang="en-US" sz="1200" b="1" dirty="0">
                  <a:solidFill>
                    <a:srgbClr val="F28E40"/>
                  </a:solidFill>
                </a:rPr>
                <a:t> </a:t>
              </a:r>
              <a:r>
                <a:rPr lang="fr-FR" sz="1200" b="1" dirty="0">
                  <a:solidFill>
                    <a:srgbClr val="F28E40"/>
                  </a:solidFill>
                </a:rPr>
                <a:t>précoce</a:t>
              </a:r>
            </a:p>
          </p:txBody>
        </p:sp>
      </p:grpSp>
      <p:sp>
        <p:nvSpPr>
          <p:cNvPr id="23" name="Espace réservé de la date 2">
            <a:extLst>
              <a:ext uri="{FF2B5EF4-FFF2-40B4-BE49-F238E27FC236}">
                <a16:creationId xmlns:a16="http://schemas.microsoft.com/office/drawing/2014/main" id="{D9A28B2D-C680-493D-801E-096824A092D5}"/>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4" name="Espace réservé du pied de page 3">
            <a:extLst>
              <a:ext uri="{FF2B5EF4-FFF2-40B4-BE49-F238E27FC236}">
                <a16:creationId xmlns:a16="http://schemas.microsoft.com/office/drawing/2014/main" id="{AA2A285E-7739-4CBF-8B64-FBF8AE3A9024}"/>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25" name="Groupe 24">
            <a:extLst>
              <a:ext uri="{FF2B5EF4-FFF2-40B4-BE49-F238E27FC236}">
                <a16:creationId xmlns:a16="http://schemas.microsoft.com/office/drawing/2014/main" id="{1352750A-2103-4CB0-9498-4A3CE12A6E8C}"/>
              </a:ext>
            </a:extLst>
          </p:cNvPr>
          <p:cNvGrpSpPr/>
          <p:nvPr/>
        </p:nvGrpSpPr>
        <p:grpSpPr>
          <a:xfrm>
            <a:off x="7136189" y="1355698"/>
            <a:ext cx="1674196" cy="2840629"/>
            <a:chOff x="7041821" y="1355698"/>
            <a:chExt cx="1674196" cy="2840629"/>
          </a:xfrm>
        </p:grpSpPr>
        <p:grpSp>
          <p:nvGrpSpPr>
            <p:cNvPr id="26" name="Groupe 25">
              <a:extLst>
                <a:ext uri="{FF2B5EF4-FFF2-40B4-BE49-F238E27FC236}">
                  <a16:creationId xmlns:a16="http://schemas.microsoft.com/office/drawing/2014/main" id="{3B39440C-5B38-4D82-A3CF-2ADAEF5A9F00}"/>
                </a:ext>
              </a:extLst>
            </p:cNvPr>
            <p:cNvGrpSpPr/>
            <p:nvPr/>
          </p:nvGrpSpPr>
          <p:grpSpPr>
            <a:xfrm>
              <a:off x="7041821" y="1395744"/>
              <a:ext cx="1674196" cy="2800583"/>
              <a:chOff x="7041821" y="1303383"/>
              <a:chExt cx="1674196" cy="2800583"/>
            </a:xfrm>
          </p:grpSpPr>
          <p:sp>
            <p:nvSpPr>
              <p:cNvPr id="31" name="Rectangle 30">
                <a:extLst>
                  <a:ext uri="{FF2B5EF4-FFF2-40B4-BE49-F238E27FC236}">
                    <a16:creationId xmlns:a16="http://schemas.microsoft.com/office/drawing/2014/main" id="{468EA7AA-8B36-42C2-81C9-674FCC726EB3}"/>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2" name="Groupe 31">
                <a:extLst>
                  <a:ext uri="{FF2B5EF4-FFF2-40B4-BE49-F238E27FC236}">
                    <a16:creationId xmlns:a16="http://schemas.microsoft.com/office/drawing/2014/main" id="{53D6C378-59CE-4BDE-B291-D22E05776803}"/>
                  </a:ext>
                </a:extLst>
              </p:cNvPr>
              <p:cNvGrpSpPr/>
              <p:nvPr/>
            </p:nvGrpSpPr>
            <p:grpSpPr>
              <a:xfrm>
                <a:off x="7041821" y="1793313"/>
                <a:ext cx="1674196" cy="2154445"/>
                <a:chOff x="7135050" y="1170874"/>
                <a:chExt cx="1280446" cy="2154445"/>
              </a:xfrm>
            </p:grpSpPr>
            <p:cxnSp>
              <p:nvCxnSpPr>
                <p:cNvPr id="34" name="Connecteur droit 33">
                  <a:extLst>
                    <a:ext uri="{FF2B5EF4-FFF2-40B4-BE49-F238E27FC236}">
                      <a16:creationId xmlns:a16="http://schemas.microsoft.com/office/drawing/2014/main" id="{4070FE54-89E4-4A72-AB95-956FCB57D8BD}"/>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76A03D2E-10AA-44AA-97BE-13CD7431FD68}"/>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Connecteur droit 32">
                <a:extLst>
                  <a:ext uri="{FF2B5EF4-FFF2-40B4-BE49-F238E27FC236}">
                    <a16:creationId xmlns:a16="http://schemas.microsoft.com/office/drawing/2014/main" id="{D5560CDF-D3BB-4C07-B7A4-D1640FBFCD35}"/>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pic>
          <p:nvPicPr>
            <p:cNvPr id="30" name="Image 29">
              <a:extLst>
                <a:ext uri="{FF2B5EF4-FFF2-40B4-BE49-F238E27FC236}">
                  <a16:creationId xmlns:a16="http://schemas.microsoft.com/office/drawing/2014/main" id="{DC6129BB-9637-44C8-AA70-9ACF5D3A9E11}"/>
                </a:ext>
              </a:extLst>
            </p:cNvPr>
            <p:cNvPicPr>
              <a:picLocks noChangeAspect="1"/>
            </p:cNvPicPr>
            <p:nvPr/>
          </p:nvPicPr>
          <p:blipFill rotWithShape="1">
            <a:blip r:embed="rId3"/>
            <a:srcRect l="16144" t="7286" r="73529" b="68532"/>
            <a:stretch/>
          </p:blipFill>
          <p:spPr>
            <a:xfrm>
              <a:off x="7502834" y="1355698"/>
              <a:ext cx="656781" cy="670323"/>
            </a:xfrm>
            <a:prstGeom prst="rect">
              <a:avLst/>
            </a:prstGeom>
          </p:spPr>
        </p:pic>
      </p:grpSp>
      <p:sp>
        <p:nvSpPr>
          <p:cNvPr id="2" name="ZoneTexte 1">
            <a:extLst>
              <a:ext uri="{FF2B5EF4-FFF2-40B4-BE49-F238E27FC236}">
                <a16:creationId xmlns:a16="http://schemas.microsoft.com/office/drawing/2014/main" id="{34AA64D1-7B77-485F-A048-45E71E0DB291}"/>
              </a:ext>
            </a:extLst>
          </p:cNvPr>
          <p:cNvSpPr txBox="1"/>
          <p:nvPr/>
        </p:nvSpPr>
        <p:spPr>
          <a:xfrm>
            <a:off x="7202705" y="2497875"/>
            <a:ext cx="1598785" cy="477054"/>
          </a:xfrm>
          <a:prstGeom prst="rect">
            <a:avLst/>
          </a:prstGeom>
          <a:noFill/>
        </p:spPr>
        <p:txBody>
          <a:bodyPr wrap="square" rtlCol="0">
            <a:spAutoFit/>
          </a:bodyPr>
          <a:lstStyle/>
          <a:p>
            <a:pPr algn="ctr"/>
            <a:r>
              <a:rPr lang="fr-FR" sz="2400" b="1" dirty="0">
                <a:solidFill>
                  <a:schemeClr val="bg1"/>
                </a:solidFill>
              </a:rPr>
              <a:t>63 %</a:t>
            </a:r>
          </a:p>
        </p:txBody>
      </p:sp>
      <p:sp>
        <p:nvSpPr>
          <p:cNvPr id="3" name="ZoneTexte 2">
            <a:extLst>
              <a:ext uri="{FF2B5EF4-FFF2-40B4-BE49-F238E27FC236}">
                <a16:creationId xmlns:a16="http://schemas.microsoft.com/office/drawing/2014/main" id="{D4298A80-B135-4A75-9CA9-ADE9C8BB7421}"/>
              </a:ext>
            </a:extLst>
          </p:cNvPr>
          <p:cNvSpPr txBox="1"/>
          <p:nvPr/>
        </p:nvSpPr>
        <p:spPr>
          <a:xfrm>
            <a:off x="7020272" y="2139702"/>
            <a:ext cx="1901764" cy="400110"/>
          </a:xfrm>
          <a:prstGeom prst="rect">
            <a:avLst/>
          </a:prstGeom>
          <a:noFill/>
        </p:spPr>
        <p:txBody>
          <a:bodyPr wrap="square" rtlCol="0">
            <a:spAutoFit/>
          </a:bodyPr>
          <a:lstStyle/>
          <a:p>
            <a:pPr algn="ctr"/>
            <a:r>
              <a:rPr lang="fr-FR" sz="1200" dirty="0">
                <a:solidFill>
                  <a:schemeClr val="bg1"/>
                </a:solidFill>
              </a:rPr>
              <a:t>Survie nette à 5 ans</a:t>
            </a:r>
          </a:p>
          <a:p>
            <a:pPr algn="ctr"/>
            <a:r>
              <a:rPr lang="fr-FR" sz="800" dirty="0">
                <a:solidFill>
                  <a:schemeClr val="bg1"/>
                </a:solidFill>
              </a:rPr>
              <a:t>(tous stades)</a:t>
            </a:r>
          </a:p>
        </p:txBody>
      </p:sp>
      <p:sp>
        <p:nvSpPr>
          <p:cNvPr id="5" name="ZoneTexte 4">
            <a:extLst>
              <a:ext uri="{FF2B5EF4-FFF2-40B4-BE49-F238E27FC236}">
                <a16:creationId xmlns:a16="http://schemas.microsoft.com/office/drawing/2014/main" id="{96F61F5E-D251-4789-ADC5-B4F2D673215C}"/>
              </a:ext>
            </a:extLst>
          </p:cNvPr>
          <p:cNvSpPr txBox="1"/>
          <p:nvPr/>
        </p:nvSpPr>
        <p:spPr>
          <a:xfrm>
            <a:off x="7239280" y="3407883"/>
            <a:ext cx="1598785" cy="477054"/>
          </a:xfrm>
          <a:prstGeom prst="rect">
            <a:avLst/>
          </a:prstGeom>
          <a:noFill/>
        </p:spPr>
        <p:txBody>
          <a:bodyPr wrap="square" rtlCol="0">
            <a:spAutoFit/>
          </a:bodyPr>
          <a:lstStyle/>
          <a:p>
            <a:pPr algn="ctr"/>
            <a:r>
              <a:rPr lang="fr-FR" sz="2400" b="1" dirty="0">
                <a:solidFill>
                  <a:schemeClr val="bg1"/>
                </a:solidFill>
              </a:rPr>
              <a:t>52 %</a:t>
            </a:r>
          </a:p>
        </p:txBody>
      </p:sp>
      <p:sp>
        <p:nvSpPr>
          <p:cNvPr id="6" name="ZoneTexte 5">
            <a:extLst>
              <a:ext uri="{FF2B5EF4-FFF2-40B4-BE49-F238E27FC236}">
                <a16:creationId xmlns:a16="http://schemas.microsoft.com/office/drawing/2014/main" id="{60751F3B-B39B-47A4-B126-628D43542F7C}"/>
              </a:ext>
            </a:extLst>
          </p:cNvPr>
          <p:cNvSpPr txBox="1"/>
          <p:nvPr/>
        </p:nvSpPr>
        <p:spPr>
          <a:xfrm>
            <a:off x="7034902" y="3030049"/>
            <a:ext cx="1901764" cy="400110"/>
          </a:xfrm>
          <a:prstGeom prst="rect">
            <a:avLst/>
          </a:prstGeom>
          <a:noFill/>
        </p:spPr>
        <p:txBody>
          <a:bodyPr wrap="square" rtlCol="0">
            <a:spAutoFit/>
          </a:bodyPr>
          <a:lstStyle/>
          <a:p>
            <a:pPr algn="ctr"/>
            <a:r>
              <a:rPr lang="fr-FR" sz="1200" dirty="0">
                <a:solidFill>
                  <a:schemeClr val="bg1"/>
                </a:solidFill>
              </a:rPr>
              <a:t>Survie nette à 10 ans</a:t>
            </a:r>
          </a:p>
          <a:p>
            <a:pPr algn="ctr"/>
            <a:r>
              <a:rPr lang="fr-FR" sz="800" dirty="0">
                <a:solidFill>
                  <a:schemeClr val="bg1"/>
                </a:solidFill>
              </a:rPr>
              <a:t>(tous stades) </a:t>
            </a:r>
          </a:p>
        </p:txBody>
      </p:sp>
    </p:spTree>
    <p:extLst>
      <p:ext uri="{BB962C8B-B14F-4D97-AF65-F5344CB8AC3E}">
        <p14:creationId xmlns:p14="http://schemas.microsoft.com/office/powerpoint/2010/main" val="169048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strVal val="#ppt_w*0.70"/>
                                          </p:val>
                                        </p:tav>
                                        <p:tav tm="100000">
                                          <p:val>
                                            <p:strVal val="#ppt_w"/>
                                          </p:val>
                                        </p:tav>
                                      </p:tavLst>
                                    </p:anim>
                                    <p:anim calcmode="lin" valueType="num">
                                      <p:cBhvr>
                                        <p:cTn id="8" dur="1000" fill="hold"/>
                                        <p:tgtEl>
                                          <p:spTgt spid="47"/>
                                        </p:tgtEl>
                                        <p:attrNameLst>
                                          <p:attrName>ppt_h</p:attrName>
                                        </p:attrNameLst>
                                      </p:cBhvr>
                                      <p:tavLst>
                                        <p:tav tm="0">
                                          <p:val>
                                            <p:strVal val="#ppt_h"/>
                                          </p:val>
                                        </p:tav>
                                        <p:tav tm="100000">
                                          <p:val>
                                            <p:strVal val="#ppt_h"/>
                                          </p:val>
                                        </p:tav>
                                      </p:tavLst>
                                    </p:anim>
                                    <p:animEffect transition="in" filter="fade">
                                      <p:cBhvr>
                                        <p:cTn id="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p:txBody>
          <a:bodyPr>
            <a:normAutofit/>
          </a:bodyPr>
          <a:lstStyle/>
          <a:p>
            <a:r>
              <a:rPr lang="fr-FR" dirty="0"/>
              <a:t>Les taux de participation au DO CCR</a:t>
            </a:r>
          </a:p>
        </p:txBody>
      </p:sp>
      <p:sp>
        <p:nvSpPr>
          <p:cNvPr id="19" name="Espace réservé du numéro de diapositive 18">
            <a:extLst>
              <a:ext uri="{FF2B5EF4-FFF2-40B4-BE49-F238E27FC236}">
                <a16:creationId xmlns:a16="http://schemas.microsoft.com/office/drawing/2014/main" id="{0045DB13-410B-134A-8FCD-8D081D34E021}"/>
              </a:ext>
            </a:extLst>
          </p:cNvPr>
          <p:cNvSpPr>
            <a:spLocks noGrp="1"/>
          </p:cNvSpPr>
          <p:nvPr>
            <p:ph type="sldNum" sz="quarter" idx="12"/>
          </p:nvPr>
        </p:nvSpPr>
        <p:spPr/>
        <p:txBody>
          <a:bodyPr/>
          <a:lstStyle/>
          <a:p>
            <a:fld id="{2684EA46-63B8-F44C-953D-BF4FA9E68CB3}" type="slidenum">
              <a:rPr lang="fr-FR" smtClean="0"/>
              <a:pPr/>
              <a:t>25</a:t>
            </a:fld>
            <a:endParaRPr lang="fr-FR" dirty="0"/>
          </a:p>
        </p:txBody>
      </p:sp>
      <p:sp>
        <p:nvSpPr>
          <p:cNvPr id="3"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graphicFrame>
        <p:nvGraphicFramePr>
          <p:cNvPr id="2" name="Graphique 1"/>
          <p:cNvGraphicFramePr/>
          <p:nvPr/>
        </p:nvGraphicFramePr>
        <p:xfrm>
          <a:off x="1436858" y="1754842"/>
          <a:ext cx="5079358" cy="2689116"/>
        </p:xfrm>
        <a:graphic>
          <a:graphicData uri="http://schemas.openxmlformats.org/drawingml/2006/chart">
            <c:chart xmlns:c="http://schemas.openxmlformats.org/drawingml/2006/chart" xmlns:r="http://schemas.openxmlformats.org/officeDocument/2006/relationships" r:id="rId3"/>
          </a:graphicData>
        </a:graphic>
      </p:graphicFrame>
      <p:sp>
        <p:nvSpPr>
          <p:cNvPr id="12" name="Espace réservé du texte 4">
            <a:extLst>
              <a:ext uri="{FF2B5EF4-FFF2-40B4-BE49-F238E27FC236}">
                <a16:creationId xmlns:a16="http://schemas.microsoft.com/office/drawing/2014/main" id="{BD64985D-F2C7-9744-A155-C4B64428F2AA}"/>
              </a:ext>
            </a:extLst>
          </p:cNvPr>
          <p:cNvSpPr txBox="1">
            <a:spLocks/>
          </p:cNvSpPr>
          <p:nvPr/>
        </p:nvSpPr>
        <p:spPr>
          <a:xfrm>
            <a:off x="1778235" y="4230598"/>
            <a:ext cx="4169663" cy="21336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700" b="1" cap="none" dirty="0"/>
              <a:t>Campagne de dépistage (sur 2 ans)</a:t>
            </a:r>
          </a:p>
        </p:txBody>
      </p:sp>
      <p:pic>
        <p:nvPicPr>
          <p:cNvPr id="22" name="Image 21">
            <a:extLst>
              <a:ext uri="{FF2B5EF4-FFF2-40B4-BE49-F238E27FC236}">
                <a16:creationId xmlns:a16="http://schemas.microsoft.com/office/drawing/2014/main" id="{9A46E3F4-7DDD-B342-99BB-447D9B88163B}"/>
              </a:ext>
            </a:extLst>
          </p:cNvPr>
          <p:cNvPicPr>
            <a:picLocks noChangeAspect="1"/>
          </p:cNvPicPr>
          <p:nvPr/>
        </p:nvPicPr>
        <p:blipFill rotWithShape="1">
          <a:blip r:embed="rId4"/>
          <a:srcRect l="16144" t="7286" r="73529" b="68532"/>
          <a:stretch/>
        </p:blipFill>
        <p:spPr>
          <a:xfrm>
            <a:off x="7482812" y="1237126"/>
            <a:ext cx="737823" cy="753036"/>
          </a:xfrm>
          <a:prstGeom prst="rect">
            <a:avLst/>
          </a:prstGeom>
        </p:spPr>
      </p:pic>
      <p:sp>
        <p:nvSpPr>
          <p:cNvPr id="23" name="Rectangle 22"/>
          <p:cNvSpPr/>
          <p:nvPr/>
        </p:nvSpPr>
        <p:spPr>
          <a:xfrm>
            <a:off x="7122888" y="2019285"/>
            <a:ext cx="1615967" cy="1785104"/>
          </a:xfrm>
          <a:prstGeom prst="rect">
            <a:avLst/>
          </a:prstGeom>
        </p:spPr>
        <p:txBody>
          <a:bodyPr wrap="square">
            <a:spAutoFit/>
          </a:bodyPr>
          <a:lstStyle/>
          <a:p>
            <a:r>
              <a:rPr lang="fr-FR" sz="1000" b="1" dirty="0">
                <a:solidFill>
                  <a:schemeClr val="bg1"/>
                </a:solidFill>
              </a:rPr>
              <a:t>Le taux de participation </a:t>
            </a:r>
          </a:p>
          <a:p>
            <a:r>
              <a:rPr lang="fr-FR" sz="1000" b="1" dirty="0">
                <a:solidFill>
                  <a:schemeClr val="bg1"/>
                </a:solidFill>
              </a:rPr>
              <a:t>reste bien inférieur  aux recommandations européennes (minimum acceptable 45 % et </a:t>
            </a:r>
            <a:br>
              <a:rPr lang="fr-FR" sz="1000" b="1" dirty="0">
                <a:solidFill>
                  <a:schemeClr val="bg1"/>
                </a:solidFill>
              </a:rPr>
            </a:br>
            <a:r>
              <a:rPr lang="fr-FR" sz="1000" b="1" dirty="0">
                <a:solidFill>
                  <a:schemeClr val="bg1"/>
                </a:solidFill>
              </a:rPr>
              <a:t>65 % recommandé)</a:t>
            </a:r>
          </a:p>
          <a:p>
            <a:endParaRPr lang="fr-FR" sz="1000" b="1" dirty="0">
              <a:solidFill>
                <a:schemeClr val="bg1"/>
              </a:solidFill>
            </a:endParaRPr>
          </a:p>
          <a:p>
            <a:r>
              <a:rPr lang="fr-FR" sz="1000" b="1" dirty="0">
                <a:solidFill>
                  <a:schemeClr val="bg1"/>
                </a:solidFill>
              </a:rPr>
              <a:t>Certains pays européens ont des taux de participation bien supérieurs à 45 %</a:t>
            </a:r>
          </a:p>
        </p:txBody>
      </p:sp>
      <p:sp>
        <p:nvSpPr>
          <p:cNvPr id="24" name="Espace réservé du texte 4">
            <a:extLst>
              <a:ext uri="{FF2B5EF4-FFF2-40B4-BE49-F238E27FC236}">
                <a16:creationId xmlns:a16="http://schemas.microsoft.com/office/drawing/2014/main" id="{BD64985D-F2C7-9744-A155-C4B64428F2AA}"/>
              </a:ext>
            </a:extLst>
          </p:cNvPr>
          <p:cNvSpPr txBox="1">
            <a:spLocks/>
          </p:cNvSpPr>
          <p:nvPr/>
        </p:nvSpPr>
        <p:spPr>
          <a:xfrm>
            <a:off x="1210438" y="1893721"/>
            <a:ext cx="140208" cy="1908612"/>
          </a:xfrm>
          <a:prstGeom prst="rect">
            <a:avLst/>
          </a:prstGeom>
        </p:spPr>
        <p:txBody>
          <a:bodyPr vert="vert270"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700" b="1" cap="none" dirty="0"/>
              <a:t>Taux de participation</a:t>
            </a:r>
          </a:p>
        </p:txBody>
      </p:sp>
      <p:sp>
        <p:nvSpPr>
          <p:cNvPr id="4" name="ZoneTexte 3"/>
          <p:cNvSpPr txBox="1"/>
          <p:nvPr/>
        </p:nvSpPr>
        <p:spPr>
          <a:xfrm>
            <a:off x="1346598" y="3219822"/>
            <a:ext cx="489098" cy="215444"/>
          </a:xfrm>
          <a:prstGeom prst="rect">
            <a:avLst/>
          </a:prstGeom>
          <a:noFill/>
        </p:spPr>
        <p:txBody>
          <a:bodyPr wrap="square" rtlCol="0">
            <a:spAutoFit/>
          </a:bodyPr>
          <a:lstStyle/>
          <a:p>
            <a:r>
              <a:rPr lang="fr-FR" sz="800" dirty="0"/>
              <a:t>10 %</a:t>
            </a:r>
          </a:p>
        </p:txBody>
      </p:sp>
      <p:sp>
        <p:nvSpPr>
          <p:cNvPr id="27" name="ZoneTexte 26"/>
          <p:cNvSpPr txBox="1"/>
          <p:nvPr/>
        </p:nvSpPr>
        <p:spPr>
          <a:xfrm>
            <a:off x="1322603" y="2276105"/>
            <a:ext cx="489098" cy="215444"/>
          </a:xfrm>
          <a:prstGeom prst="rect">
            <a:avLst/>
          </a:prstGeom>
          <a:noFill/>
        </p:spPr>
        <p:txBody>
          <a:bodyPr wrap="square" rtlCol="0">
            <a:spAutoFit/>
          </a:bodyPr>
          <a:lstStyle/>
          <a:p>
            <a:r>
              <a:rPr lang="fr-FR" sz="800" dirty="0"/>
              <a:t>30 %</a:t>
            </a:r>
          </a:p>
        </p:txBody>
      </p:sp>
      <p:sp>
        <p:nvSpPr>
          <p:cNvPr id="28" name="ZoneTexte 27"/>
          <p:cNvSpPr txBox="1"/>
          <p:nvPr/>
        </p:nvSpPr>
        <p:spPr>
          <a:xfrm>
            <a:off x="1315906" y="1784744"/>
            <a:ext cx="489098" cy="215444"/>
          </a:xfrm>
          <a:prstGeom prst="rect">
            <a:avLst/>
          </a:prstGeom>
          <a:noFill/>
        </p:spPr>
        <p:txBody>
          <a:bodyPr wrap="square" rtlCol="0">
            <a:spAutoFit/>
          </a:bodyPr>
          <a:lstStyle/>
          <a:p>
            <a:r>
              <a:rPr lang="fr-FR" sz="800" dirty="0"/>
              <a:t>40 %</a:t>
            </a:r>
          </a:p>
        </p:txBody>
      </p:sp>
      <p:sp>
        <p:nvSpPr>
          <p:cNvPr id="7" name="Rectangle 6"/>
          <p:cNvSpPr/>
          <p:nvPr/>
        </p:nvSpPr>
        <p:spPr>
          <a:xfrm>
            <a:off x="359999" y="4541446"/>
            <a:ext cx="5133854" cy="200055"/>
          </a:xfrm>
          <a:prstGeom prst="rect">
            <a:avLst/>
          </a:prstGeom>
        </p:spPr>
        <p:txBody>
          <a:bodyPr wrap="square" lIns="0" rIns="0">
            <a:spAutoFit/>
          </a:bodyPr>
          <a:lstStyle/>
          <a:p>
            <a:r>
              <a:rPr lang="fr-FR" sz="700" dirty="0"/>
              <a:t>* Phase de transition liée au passage au test immunologique avec un arrêt d’envoi des invitations en 2014</a:t>
            </a:r>
          </a:p>
        </p:txBody>
      </p:sp>
      <p:cxnSp>
        <p:nvCxnSpPr>
          <p:cNvPr id="25" name="Connecteur droit 24">
            <a:extLst>
              <a:ext uri="{FF2B5EF4-FFF2-40B4-BE49-F238E27FC236}">
                <a16:creationId xmlns:a16="http://schemas.microsoft.com/office/drawing/2014/main" id="{CFE5CC24-500B-44DE-8A0D-109A8BE892B6}"/>
              </a:ext>
            </a:extLst>
          </p:cNvPr>
          <p:cNvCxnSpPr/>
          <p:nvPr/>
        </p:nvCxnSpPr>
        <p:spPr bwMode="auto">
          <a:xfrm flipV="1">
            <a:off x="3587913" y="1977854"/>
            <a:ext cx="0" cy="2088000"/>
          </a:xfrm>
          <a:prstGeom prst="line">
            <a:avLst/>
          </a:prstGeom>
          <a:noFill/>
          <a:ln w="19050" cap="flat" cmpd="sng" algn="ctr">
            <a:solidFill>
              <a:srgbClr val="F8A900"/>
            </a:solidFill>
            <a:prstDash val="solid"/>
            <a:headEnd type="none" w="med" len="med"/>
            <a:tailEnd type="none" w="med" len="med"/>
          </a:ln>
          <a:effectLst/>
        </p:spPr>
      </p:cxnSp>
      <p:cxnSp>
        <p:nvCxnSpPr>
          <p:cNvPr id="29" name="Connecteur droit 28">
            <a:extLst>
              <a:ext uri="{FF2B5EF4-FFF2-40B4-BE49-F238E27FC236}">
                <a16:creationId xmlns:a16="http://schemas.microsoft.com/office/drawing/2014/main" id="{4B8D2EDE-35F9-486F-9598-E8A6C6364C66}"/>
              </a:ext>
            </a:extLst>
          </p:cNvPr>
          <p:cNvCxnSpPr/>
          <p:nvPr/>
        </p:nvCxnSpPr>
        <p:spPr bwMode="auto">
          <a:xfrm flipV="1">
            <a:off x="4077197" y="1976051"/>
            <a:ext cx="0" cy="2088000"/>
          </a:xfrm>
          <a:prstGeom prst="line">
            <a:avLst/>
          </a:prstGeom>
          <a:noFill/>
          <a:ln w="19050" cap="flat" cmpd="sng" algn="ctr">
            <a:solidFill>
              <a:srgbClr val="F8A900"/>
            </a:solidFill>
            <a:prstDash val="solid"/>
            <a:headEnd type="none" w="med" len="med"/>
            <a:tailEnd type="none" w="med" len="med"/>
          </a:ln>
          <a:effectLst/>
        </p:spPr>
      </p:cxnSp>
      <p:sp>
        <p:nvSpPr>
          <p:cNvPr id="26" name="Text Box 7">
            <a:extLst>
              <a:ext uri="{FF2B5EF4-FFF2-40B4-BE49-F238E27FC236}">
                <a16:creationId xmlns:a16="http://schemas.microsoft.com/office/drawing/2014/main" id="{6D46FAF9-78B8-4FF5-9FAB-CB27B7512A53}"/>
              </a:ext>
            </a:extLst>
          </p:cNvPr>
          <p:cNvSpPr txBox="1">
            <a:spLocks noChangeArrowheads="1"/>
          </p:cNvSpPr>
          <p:nvPr/>
        </p:nvSpPr>
        <p:spPr bwMode="auto">
          <a:xfrm>
            <a:off x="3275856" y="1688766"/>
            <a:ext cx="1121849" cy="345065"/>
          </a:xfrm>
          <a:prstGeom prst="rect">
            <a:avLst/>
          </a:prstGeom>
          <a:solidFill>
            <a:srgbClr val="9BB2D7"/>
          </a:solidFill>
          <a:ln>
            <a:noFill/>
          </a:ln>
        </p:spPr>
        <p:txBody>
          <a:bodyPr lIns="90000" tIns="46800" rIns="90000" bIns="46800">
            <a:no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fr-FR" altLang="fr-FR" sz="800" b="1" i="0" u="none" strike="noStrike" kern="0" cap="none" spc="0" normalizeH="0" baseline="0" noProof="0" dirty="0">
                <a:ln>
                  <a:noFill/>
                </a:ln>
                <a:solidFill>
                  <a:schemeClr val="bg1"/>
                </a:solidFill>
                <a:effectLst/>
                <a:uLnTx/>
                <a:uFillTx/>
                <a:latin typeface="Arial" charset="0"/>
              </a:rPr>
              <a:t>Changement de programme</a:t>
            </a:r>
          </a:p>
        </p:txBody>
      </p:sp>
      <p:sp>
        <p:nvSpPr>
          <p:cNvPr id="8" name="ZoneTexte 7">
            <a:extLst>
              <a:ext uri="{FF2B5EF4-FFF2-40B4-BE49-F238E27FC236}">
                <a16:creationId xmlns:a16="http://schemas.microsoft.com/office/drawing/2014/main" id="{846A1B64-5567-43E6-8047-328D11E776A9}"/>
              </a:ext>
            </a:extLst>
          </p:cNvPr>
          <p:cNvSpPr txBox="1"/>
          <p:nvPr/>
        </p:nvSpPr>
        <p:spPr>
          <a:xfrm>
            <a:off x="-106690" y="1395744"/>
            <a:ext cx="4125703" cy="246221"/>
          </a:xfrm>
          <a:prstGeom prst="rect">
            <a:avLst/>
          </a:prstGeom>
          <a:noFill/>
        </p:spPr>
        <p:txBody>
          <a:bodyPr wrap="square" rtlCol="0">
            <a:spAutoFit/>
          </a:bodyPr>
          <a:lstStyle/>
          <a:p>
            <a:pPr algn="ctr"/>
            <a:r>
              <a:rPr lang="fr-FR" sz="1000" b="1" dirty="0"/>
              <a:t>Taux de participation au DO CCR entre 2009 et 2021</a:t>
            </a:r>
          </a:p>
        </p:txBody>
      </p:sp>
      <p:sp>
        <p:nvSpPr>
          <p:cNvPr id="30" name="Espace réservé de la date 2">
            <a:extLst>
              <a:ext uri="{FF2B5EF4-FFF2-40B4-BE49-F238E27FC236}">
                <a16:creationId xmlns:a16="http://schemas.microsoft.com/office/drawing/2014/main" id="{AD46431B-FCEB-4BE9-8E92-7B60C44C8A89}"/>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1" name="Espace réservé du pied de page 3">
            <a:extLst>
              <a:ext uri="{FF2B5EF4-FFF2-40B4-BE49-F238E27FC236}">
                <a16:creationId xmlns:a16="http://schemas.microsoft.com/office/drawing/2014/main" id="{A562365F-E170-4B64-83DD-ED9EEB3F951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33" name="Groupe 32">
            <a:extLst>
              <a:ext uri="{FF2B5EF4-FFF2-40B4-BE49-F238E27FC236}">
                <a16:creationId xmlns:a16="http://schemas.microsoft.com/office/drawing/2014/main" id="{6AD9724E-C7B0-45E7-9819-0DE64DB51F6E}"/>
              </a:ext>
            </a:extLst>
          </p:cNvPr>
          <p:cNvGrpSpPr/>
          <p:nvPr/>
        </p:nvGrpSpPr>
        <p:grpSpPr>
          <a:xfrm>
            <a:off x="7136189" y="1355698"/>
            <a:ext cx="1674196" cy="2840629"/>
            <a:chOff x="7041821" y="1355698"/>
            <a:chExt cx="1674196" cy="2840629"/>
          </a:xfrm>
        </p:grpSpPr>
        <p:grpSp>
          <p:nvGrpSpPr>
            <p:cNvPr id="34" name="Groupe 33">
              <a:extLst>
                <a:ext uri="{FF2B5EF4-FFF2-40B4-BE49-F238E27FC236}">
                  <a16:creationId xmlns:a16="http://schemas.microsoft.com/office/drawing/2014/main" id="{0C3A47C7-DB3B-4EFC-8E22-D06B2B1BCAF2}"/>
                </a:ext>
              </a:extLst>
            </p:cNvPr>
            <p:cNvGrpSpPr/>
            <p:nvPr/>
          </p:nvGrpSpPr>
          <p:grpSpPr>
            <a:xfrm>
              <a:off x="7041821" y="1395744"/>
              <a:ext cx="1674196" cy="2800583"/>
              <a:chOff x="7041821" y="1303383"/>
              <a:chExt cx="1674196" cy="2800583"/>
            </a:xfrm>
          </p:grpSpPr>
          <p:sp>
            <p:nvSpPr>
              <p:cNvPr id="36" name="Rectangle 35">
                <a:extLst>
                  <a:ext uri="{FF2B5EF4-FFF2-40B4-BE49-F238E27FC236}">
                    <a16:creationId xmlns:a16="http://schemas.microsoft.com/office/drawing/2014/main" id="{C769CE56-C540-4E48-9227-E9CB3F738DFB}"/>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7" name="Groupe 36">
                <a:extLst>
                  <a:ext uri="{FF2B5EF4-FFF2-40B4-BE49-F238E27FC236}">
                    <a16:creationId xmlns:a16="http://schemas.microsoft.com/office/drawing/2014/main" id="{6F001C32-C077-4C91-98C6-31FF9DE0A15A}"/>
                  </a:ext>
                </a:extLst>
              </p:cNvPr>
              <p:cNvGrpSpPr/>
              <p:nvPr/>
            </p:nvGrpSpPr>
            <p:grpSpPr>
              <a:xfrm>
                <a:off x="7041821" y="1793313"/>
                <a:ext cx="1674196" cy="2154445"/>
                <a:chOff x="7135050" y="1170874"/>
                <a:chExt cx="1280446" cy="2154445"/>
              </a:xfrm>
            </p:grpSpPr>
            <p:cxnSp>
              <p:nvCxnSpPr>
                <p:cNvPr id="39" name="Connecteur droit 38">
                  <a:extLst>
                    <a:ext uri="{FF2B5EF4-FFF2-40B4-BE49-F238E27FC236}">
                      <a16:creationId xmlns:a16="http://schemas.microsoft.com/office/drawing/2014/main" id="{74935A45-67BC-4298-8495-F266C02C0B7C}"/>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DE1FB57-ECEF-4E01-AF40-00AEC067A724}"/>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8" name="Connecteur droit 37">
                <a:extLst>
                  <a:ext uri="{FF2B5EF4-FFF2-40B4-BE49-F238E27FC236}">
                    <a16:creationId xmlns:a16="http://schemas.microsoft.com/office/drawing/2014/main" id="{9CDC893B-331D-42EF-BB19-6F2641F47554}"/>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pic>
          <p:nvPicPr>
            <p:cNvPr id="35" name="Image 34">
              <a:extLst>
                <a:ext uri="{FF2B5EF4-FFF2-40B4-BE49-F238E27FC236}">
                  <a16:creationId xmlns:a16="http://schemas.microsoft.com/office/drawing/2014/main" id="{A399A63A-D136-4617-A546-C542505F9CEE}"/>
                </a:ext>
              </a:extLst>
            </p:cNvPr>
            <p:cNvPicPr>
              <a:picLocks noChangeAspect="1"/>
            </p:cNvPicPr>
            <p:nvPr/>
          </p:nvPicPr>
          <p:blipFill rotWithShape="1">
            <a:blip r:embed="rId4"/>
            <a:srcRect l="16144" t="7286" r="73529" b="68532"/>
            <a:stretch/>
          </p:blipFill>
          <p:spPr>
            <a:xfrm>
              <a:off x="7502834" y="1355698"/>
              <a:ext cx="656781" cy="670323"/>
            </a:xfrm>
            <a:prstGeom prst="rect">
              <a:avLst/>
            </a:prstGeom>
          </p:spPr>
        </p:pic>
      </p:grpSp>
      <p:sp>
        <p:nvSpPr>
          <p:cNvPr id="6" name="Rectangle 5">
            <a:extLst>
              <a:ext uri="{FF2B5EF4-FFF2-40B4-BE49-F238E27FC236}">
                <a16:creationId xmlns:a16="http://schemas.microsoft.com/office/drawing/2014/main" id="{2BAA9420-6534-4469-B461-BC670F57B20C}"/>
              </a:ext>
            </a:extLst>
          </p:cNvPr>
          <p:cNvSpPr/>
          <p:nvPr/>
        </p:nvSpPr>
        <p:spPr>
          <a:xfrm>
            <a:off x="7101463" y="2067705"/>
            <a:ext cx="1759983" cy="2092881"/>
          </a:xfrm>
          <a:prstGeom prst="rect">
            <a:avLst/>
          </a:prstGeom>
        </p:spPr>
        <p:txBody>
          <a:bodyPr wrap="square">
            <a:spAutoFit/>
          </a:bodyPr>
          <a:lstStyle/>
          <a:p>
            <a:pPr algn="ctr"/>
            <a:r>
              <a:rPr lang="fr-FR" sz="1000" b="1" dirty="0">
                <a:solidFill>
                  <a:schemeClr val="bg1"/>
                </a:solidFill>
              </a:rPr>
              <a:t>Avec le test immunologique il était attendu une augmentation de 10 à 15 points de participation</a:t>
            </a:r>
          </a:p>
          <a:p>
            <a:endParaRPr lang="fr-FR" sz="1000" b="1" dirty="0">
              <a:solidFill>
                <a:schemeClr val="bg1"/>
              </a:solidFill>
            </a:endParaRPr>
          </a:p>
          <a:p>
            <a:pPr algn="ctr"/>
            <a:r>
              <a:rPr lang="fr-FR" sz="1000" b="1" dirty="0">
                <a:solidFill>
                  <a:schemeClr val="bg1"/>
                </a:solidFill>
              </a:rPr>
              <a:t>Le taux de participation </a:t>
            </a:r>
          </a:p>
          <a:p>
            <a:pPr algn="ctr"/>
            <a:r>
              <a:rPr lang="fr-FR" sz="1000" b="1" dirty="0">
                <a:solidFill>
                  <a:schemeClr val="bg1"/>
                </a:solidFill>
              </a:rPr>
              <a:t>reste bien inférieur  aux recommandations européennes (minimum acceptable 45 % et </a:t>
            </a:r>
            <a:br>
              <a:rPr lang="fr-FR" sz="1000" b="1" dirty="0">
                <a:solidFill>
                  <a:schemeClr val="bg1"/>
                </a:solidFill>
              </a:rPr>
            </a:br>
            <a:r>
              <a:rPr lang="fr-FR" sz="1000" b="1" dirty="0">
                <a:solidFill>
                  <a:schemeClr val="bg1"/>
                </a:solidFill>
              </a:rPr>
              <a:t>65 % recommandé)</a:t>
            </a:r>
          </a:p>
          <a:p>
            <a:endParaRPr lang="fr-FR" sz="1000" b="1" dirty="0">
              <a:solidFill>
                <a:schemeClr val="bg1"/>
              </a:solidFill>
            </a:endParaRPr>
          </a:p>
        </p:txBody>
      </p:sp>
      <p:sp>
        <p:nvSpPr>
          <p:cNvPr id="9" name="Rectangle 8">
            <a:extLst>
              <a:ext uri="{FF2B5EF4-FFF2-40B4-BE49-F238E27FC236}">
                <a16:creationId xmlns:a16="http://schemas.microsoft.com/office/drawing/2014/main" id="{88F57C52-0555-48A7-8C54-9900629D723B}"/>
              </a:ext>
            </a:extLst>
          </p:cNvPr>
          <p:cNvSpPr/>
          <p:nvPr/>
        </p:nvSpPr>
        <p:spPr>
          <a:xfrm>
            <a:off x="6577073" y="4527265"/>
            <a:ext cx="5133854" cy="200055"/>
          </a:xfrm>
          <a:prstGeom prst="rect">
            <a:avLst/>
          </a:prstGeom>
        </p:spPr>
        <p:txBody>
          <a:bodyPr wrap="square" lIns="0" rIns="0">
            <a:spAutoFit/>
          </a:bodyPr>
          <a:lstStyle/>
          <a:p>
            <a:r>
              <a:rPr lang="fr-FR" sz="700" cap="none" dirty="0"/>
              <a:t>Source : Santé publique France, Traitement INCa, 2022</a:t>
            </a:r>
          </a:p>
        </p:txBody>
      </p:sp>
      <p:sp>
        <p:nvSpPr>
          <p:cNvPr id="41" name="ZoneTexte 40"/>
          <p:cNvSpPr txBox="1"/>
          <p:nvPr/>
        </p:nvSpPr>
        <p:spPr>
          <a:xfrm>
            <a:off x="1346598" y="2740305"/>
            <a:ext cx="489098" cy="215444"/>
          </a:xfrm>
          <a:prstGeom prst="rect">
            <a:avLst/>
          </a:prstGeom>
          <a:noFill/>
        </p:spPr>
        <p:txBody>
          <a:bodyPr wrap="square" rtlCol="0">
            <a:spAutoFit/>
          </a:bodyPr>
          <a:lstStyle/>
          <a:p>
            <a:r>
              <a:rPr lang="fr-FR" sz="800" dirty="0"/>
              <a:t>20 %</a:t>
            </a:r>
          </a:p>
        </p:txBody>
      </p:sp>
    </p:spTree>
    <p:extLst>
      <p:ext uri="{BB962C8B-B14F-4D97-AF65-F5344CB8AC3E}">
        <p14:creationId xmlns:p14="http://schemas.microsoft.com/office/powerpoint/2010/main" val="2931689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p:txBody>
          <a:bodyPr>
            <a:normAutofit/>
          </a:bodyPr>
          <a:lstStyle/>
          <a:p>
            <a:r>
              <a:rPr lang="fr-FR" dirty="0"/>
              <a:t>Les taux de participation au DO CCR</a:t>
            </a:r>
          </a:p>
        </p:txBody>
      </p:sp>
      <p:sp>
        <p:nvSpPr>
          <p:cNvPr id="19" name="Espace réservé du numéro de diapositive 18">
            <a:extLst>
              <a:ext uri="{FF2B5EF4-FFF2-40B4-BE49-F238E27FC236}">
                <a16:creationId xmlns:a16="http://schemas.microsoft.com/office/drawing/2014/main" id="{0045DB13-410B-134A-8FCD-8D081D34E021}"/>
              </a:ext>
            </a:extLst>
          </p:cNvPr>
          <p:cNvSpPr>
            <a:spLocks noGrp="1"/>
          </p:cNvSpPr>
          <p:nvPr>
            <p:ph type="sldNum" sz="quarter" idx="12"/>
          </p:nvPr>
        </p:nvSpPr>
        <p:spPr/>
        <p:txBody>
          <a:bodyPr/>
          <a:lstStyle/>
          <a:p>
            <a:fld id="{2684EA46-63B8-F44C-953D-BF4FA9E68CB3}" type="slidenum">
              <a:rPr lang="fr-FR" smtClean="0"/>
              <a:pPr/>
              <a:t>26</a:t>
            </a:fld>
            <a:endParaRPr lang="fr-FR" dirty="0"/>
          </a:p>
        </p:txBody>
      </p:sp>
      <p:sp>
        <p:nvSpPr>
          <p:cNvPr id="3"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pic>
        <p:nvPicPr>
          <p:cNvPr id="22" name="Image 21">
            <a:extLst>
              <a:ext uri="{FF2B5EF4-FFF2-40B4-BE49-F238E27FC236}">
                <a16:creationId xmlns:a16="http://schemas.microsoft.com/office/drawing/2014/main" id="{9A46E3F4-7DDD-B342-99BB-447D9B88163B}"/>
              </a:ext>
            </a:extLst>
          </p:cNvPr>
          <p:cNvPicPr>
            <a:picLocks noChangeAspect="1"/>
          </p:cNvPicPr>
          <p:nvPr/>
        </p:nvPicPr>
        <p:blipFill rotWithShape="1">
          <a:blip r:embed="rId3"/>
          <a:srcRect l="16144" t="7286" r="73529" b="68532"/>
          <a:stretch/>
        </p:blipFill>
        <p:spPr>
          <a:xfrm>
            <a:off x="7482812" y="1237126"/>
            <a:ext cx="737823" cy="753036"/>
          </a:xfrm>
          <a:prstGeom prst="rect">
            <a:avLst/>
          </a:prstGeom>
        </p:spPr>
      </p:pic>
      <p:sp>
        <p:nvSpPr>
          <p:cNvPr id="23" name="Rectangle 22"/>
          <p:cNvSpPr/>
          <p:nvPr/>
        </p:nvSpPr>
        <p:spPr>
          <a:xfrm>
            <a:off x="7122888" y="2019285"/>
            <a:ext cx="1615967" cy="1785104"/>
          </a:xfrm>
          <a:prstGeom prst="rect">
            <a:avLst/>
          </a:prstGeom>
        </p:spPr>
        <p:txBody>
          <a:bodyPr wrap="square">
            <a:spAutoFit/>
          </a:bodyPr>
          <a:lstStyle/>
          <a:p>
            <a:r>
              <a:rPr lang="fr-FR" sz="1000" b="1" dirty="0">
                <a:solidFill>
                  <a:schemeClr val="bg1"/>
                </a:solidFill>
              </a:rPr>
              <a:t>Le taux de participation </a:t>
            </a:r>
          </a:p>
          <a:p>
            <a:r>
              <a:rPr lang="fr-FR" sz="1000" b="1" dirty="0">
                <a:solidFill>
                  <a:schemeClr val="bg1"/>
                </a:solidFill>
              </a:rPr>
              <a:t>reste bien inférieur  aux recommandations européennes (minimum acceptable 45 % et </a:t>
            </a:r>
            <a:br>
              <a:rPr lang="fr-FR" sz="1000" b="1" dirty="0">
                <a:solidFill>
                  <a:schemeClr val="bg1"/>
                </a:solidFill>
              </a:rPr>
            </a:br>
            <a:r>
              <a:rPr lang="fr-FR" sz="1000" b="1" dirty="0">
                <a:solidFill>
                  <a:schemeClr val="bg1"/>
                </a:solidFill>
              </a:rPr>
              <a:t>65 % recommandé)</a:t>
            </a:r>
          </a:p>
          <a:p>
            <a:endParaRPr lang="fr-FR" sz="1000" b="1" dirty="0">
              <a:solidFill>
                <a:schemeClr val="bg1"/>
              </a:solidFill>
            </a:endParaRPr>
          </a:p>
          <a:p>
            <a:r>
              <a:rPr lang="fr-FR" sz="1000" b="1" dirty="0">
                <a:solidFill>
                  <a:schemeClr val="bg1"/>
                </a:solidFill>
              </a:rPr>
              <a:t>Certains pays européens ont des taux de participation bien supérieurs à 45 %</a:t>
            </a:r>
          </a:p>
        </p:txBody>
      </p:sp>
      <p:sp>
        <p:nvSpPr>
          <p:cNvPr id="8" name="ZoneTexte 7">
            <a:extLst>
              <a:ext uri="{FF2B5EF4-FFF2-40B4-BE49-F238E27FC236}">
                <a16:creationId xmlns:a16="http://schemas.microsoft.com/office/drawing/2014/main" id="{846A1B64-5567-43E6-8047-328D11E776A9}"/>
              </a:ext>
            </a:extLst>
          </p:cNvPr>
          <p:cNvSpPr txBox="1"/>
          <p:nvPr/>
        </p:nvSpPr>
        <p:spPr>
          <a:xfrm>
            <a:off x="179512" y="1373779"/>
            <a:ext cx="4125703" cy="246221"/>
          </a:xfrm>
          <a:prstGeom prst="rect">
            <a:avLst/>
          </a:prstGeom>
          <a:noFill/>
        </p:spPr>
        <p:txBody>
          <a:bodyPr wrap="square" rtlCol="0">
            <a:spAutoFit/>
          </a:bodyPr>
          <a:lstStyle/>
          <a:p>
            <a:pPr algn="ctr"/>
            <a:r>
              <a:rPr lang="fr-FR" sz="1000" b="1" dirty="0"/>
              <a:t>Taux de participation au DO CCR en Guyane entre 2010 et 2021</a:t>
            </a:r>
          </a:p>
        </p:txBody>
      </p:sp>
      <p:sp>
        <p:nvSpPr>
          <p:cNvPr id="30" name="Espace réservé de la date 2">
            <a:extLst>
              <a:ext uri="{FF2B5EF4-FFF2-40B4-BE49-F238E27FC236}">
                <a16:creationId xmlns:a16="http://schemas.microsoft.com/office/drawing/2014/main" id="{AD46431B-FCEB-4BE9-8E92-7B60C44C8A89}"/>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1" name="Espace réservé du pied de page 3">
            <a:extLst>
              <a:ext uri="{FF2B5EF4-FFF2-40B4-BE49-F238E27FC236}">
                <a16:creationId xmlns:a16="http://schemas.microsoft.com/office/drawing/2014/main" id="{A562365F-E170-4B64-83DD-ED9EEB3F951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33" name="Groupe 32">
            <a:extLst>
              <a:ext uri="{FF2B5EF4-FFF2-40B4-BE49-F238E27FC236}">
                <a16:creationId xmlns:a16="http://schemas.microsoft.com/office/drawing/2014/main" id="{6AD9724E-C7B0-45E7-9819-0DE64DB51F6E}"/>
              </a:ext>
            </a:extLst>
          </p:cNvPr>
          <p:cNvGrpSpPr/>
          <p:nvPr/>
        </p:nvGrpSpPr>
        <p:grpSpPr>
          <a:xfrm>
            <a:off x="7136189" y="1355698"/>
            <a:ext cx="1674196" cy="2840629"/>
            <a:chOff x="7041821" y="1355698"/>
            <a:chExt cx="1674196" cy="2840629"/>
          </a:xfrm>
        </p:grpSpPr>
        <p:grpSp>
          <p:nvGrpSpPr>
            <p:cNvPr id="34" name="Groupe 33">
              <a:extLst>
                <a:ext uri="{FF2B5EF4-FFF2-40B4-BE49-F238E27FC236}">
                  <a16:creationId xmlns:a16="http://schemas.microsoft.com/office/drawing/2014/main" id="{0C3A47C7-DB3B-4EFC-8E22-D06B2B1BCAF2}"/>
                </a:ext>
              </a:extLst>
            </p:cNvPr>
            <p:cNvGrpSpPr/>
            <p:nvPr/>
          </p:nvGrpSpPr>
          <p:grpSpPr>
            <a:xfrm>
              <a:off x="7041821" y="1395744"/>
              <a:ext cx="1674196" cy="2800583"/>
              <a:chOff x="7041821" y="1303383"/>
              <a:chExt cx="1674196" cy="2800583"/>
            </a:xfrm>
          </p:grpSpPr>
          <p:sp>
            <p:nvSpPr>
              <p:cNvPr id="36" name="Rectangle 35">
                <a:extLst>
                  <a:ext uri="{FF2B5EF4-FFF2-40B4-BE49-F238E27FC236}">
                    <a16:creationId xmlns:a16="http://schemas.microsoft.com/office/drawing/2014/main" id="{C769CE56-C540-4E48-9227-E9CB3F738DFB}"/>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7" name="Groupe 36">
                <a:extLst>
                  <a:ext uri="{FF2B5EF4-FFF2-40B4-BE49-F238E27FC236}">
                    <a16:creationId xmlns:a16="http://schemas.microsoft.com/office/drawing/2014/main" id="{6F001C32-C077-4C91-98C6-31FF9DE0A15A}"/>
                  </a:ext>
                </a:extLst>
              </p:cNvPr>
              <p:cNvGrpSpPr/>
              <p:nvPr/>
            </p:nvGrpSpPr>
            <p:grpSpPr>
              <a:xfrm>
                <a:off x="7041821" y="1793313"/>
                <a:ext cx="1674196" cy="2154445"/>
                <a:chOff x="7135050" y="1170874"/>
                <a:chExt cx="1280446" cy="2154445"/>
              </a:xfrm>
            </p:grpSpPr>
            <p:cxnSp>
              <p:nvCxnSpPr>
                <p:cNvPr id="39" name="Connecteur droit 38">
                  <a:extLst>
                    <a:ext uri="{FF2B5EF4-FFF2-40B4-BE49-F238E27FC236}">
                      <a16:creationId xmlns:a16="http://schemas.microsoft.com/office/drawing/2014/main" id="{74935A45-67BC-4298-8495-F266C02C0B7C}"/>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DE1FB57-ECEF-4E01-AF40-00AEC067A724}"/>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8" name="Connecteur droit 37">
                <a:extLst>
                  <a:ext uri="{FF2B5EF4-FFF2-40B4-BE49-F238E27FC236}">
                    <a16:creationId xmlns:a16="http://schemas.microsoft.com/office/drawing/2014/main" id="{9CDC893B-331D-42EF-BB19-6F2641F47554}"/>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pic>
          <p:nvPicPr>
            <p:cNvPr id="35" name="Image 34">
              <a:extLst>
                <a:ext uri="{FF2B5EF4-FFF2-40B4-BE49-F238E27FC236}">
                  <a16:creationId xmlns:a16="http://schemas.microsoft.com/office/drawing/2014/main" id="{A399A63A-D136-4617-A546-C542505F9CEE}"/>
                </a:ext>
              </a:extLst>
            </p:cNvPr>
            <p:cNvPicPr>
              <a:picLocks noChangeAspect="1"/>
            </p:cNvPicPr>
            <p:nvPr/>
          </p:nvPicPr>
          <p:blipFill rotWithShape="1">
            <a:blip r:embed="rId3"/>
            <a:srcRect l="16144" t="7286" r="73529" b="68532"/>
            <a:stretch/>
          </p:blipFill>
          <p:spPr>
            <a:xfrm>
              <a:off x="7502834" y="1355698"/>
              <a:ext cx="656781" cy="670323"/>
            </a:xfrm>
            <a:prstGeom prst="rect">
              <a:avLst/>
            </a:prstGeom>
          </p:spPr>
        </p:pic>
      </p:grpSp>
      <p:sp>
        <p:nvSpPr>
          <p:cNvPr id="6" name="Rectangle 5">
            <a:extLst>
              <a:ext uri="{FF2B5EF4-FFF2-40B4-BE49-F238E27FC236}">
                <a16:creationId xmlns:a16="http://schemas.microsoft.com/office/drawing/2014/main" id="{2BAA9420-6534-4469-B461-BC670F57B20C}"/>
              </a:ext>
            </a:extLst>
          </p:cNvPr>
          <p:cNvSpPr/>
          <p:nvPr/>
        </p:nvSpPr>
        <p:spPr>
          <a:xfrm>
            <a:off x="7101463" y="2067705"/>
            <a:ext cx="1759983" cy="2092881"/>
          </a:xfrm>
          <a:prstGeom prst="rect">
            <a:avLst/>
          </a:prstGeom>
        </p:spPr>
        <p:txBody>
          <a:bodyPr wrap="square">
            <a:spAutoFit/>
          </a:bodyPr>
          <a:lstStyle/>
          <a:p>
            <a:pPr algn="ctr"/>
            <a:r>
              <a:rPr lang="fr-FR" sz="1000" b="1" dirty="0">
                <a:solidFill>
                  <a:schemeClr val="bg1"/>
                </a:solidFill>
              </a:rPr>
              <a:t>Avec le test immunologique il était attendu une augmentation de 10 à 15 points de participation</a:t>
            </a:r>
          </a:p>
          <a:p>
            <a:endParaRPr lang="fr-FR" sz="1000" b="1" dirty="0">
              <a:solidFill>
                <a:schemeClr val="bg1"/>
              </a:solidFill>
            </a:endParaRPr>
          </a:p>
          <a:p>
            <a:pPr algn="ctr"/>
            <a:r>
              <a:rPr lang="fr-FR" sz="1000" b="1" dirty="0">
                <a:solidFill>
                  <a:schemeClr val="bg1"/>
                </a:solidFill>
              </a:rPr>
              <a:t>Le taux de participation </a:t>
            </a:r>
          </a:p>
          <a:p>
            <a:pPr algn="ctr"/>
            <a:r>
              <a:rPr lang="fr-FR" sz="1000" b="1" dirty="0">
                <a:solidFill>
                  <a:schemeClr val="bg1"/>
                </a:solidFill>
              </a:rPr>
              <a:t>reste bien inférieur  aux recommandations européennes (minimum acceptable 45 % et </a:t>
            </a:r>
            <a:br>
              <a:rPr lang="fr-FR" sz="1000" b="1" dirty="0">
                <a:solidFill>
                  <a:schemeClr val="bg1"/>
                </a:solidFill>
              </a:rPr>
            </a:br>
            <a:r>
              <a:rPr lang="fr-FR" sz="1000" b="1" dirty="0">
                <a:solidFill>
                  <a:schemeClr val="bg1"/>
                </a:solidFill>
              </a:rPr>
              <a:t>65 % recommandé)</a:t>
            </a:r>
          </a:p>
          <a:p>
            <a:endParaRPr lang="fr-FR" sz="1000" b="1" dirty="0">
              <a:solidFill>
                <a:schemeClr val="bg1"/>
              </a:solidFill>
            </a:endParaRPr>
          </a:p>
        </p:txBody>
      </p:sp>
      <p:sp>
        <p:nvSpPr>
          <p:cNvPr id="9" name="Rectangle 8">
            <a:extLst>
              <a:ext uri="{FF2B5EF4-FFF2-40B4-BE49-F238E27FC236}">
                <a16:creationId xmlns:a16="http://schemas.microsoft.com/office/drawing/2014/main" id="{88F57C52-0555-48A7-8C54-9900629D723B}"/>
              </a:ext>
            </a:extLst>
          </p:cNvPr>
          <p:cNvSpPr/>
          <p:nvPr/>
        </p:nvSpPr>
        <p:spPr>
          <a:xfrm>
            <a:off x="6577073" y="4527265"/>
            <a:ext cx="5133854" cy="200055"/>
          </a:xfrm>
          <a:prstGeom prst="rect">
            <a:avLst/>
          </a:prstGeom>
        </p:spPr>
        <p:txBody>
          <a:bodyPr wrap="square" lIns="0" rIns="0">
            <a:spAutoFit/>
          </a:bodyPr>
          <a:lstStyle/>
          <a:p>
            <a:r>
              <a:rPr lang="fr-FR" sz="700" cap="none" dirty="0"/>
              <a:t>Source : Santé publique France, Traitement INCa, 2022</a:t>
            </a:r>
          </a:p>
        </p:txBody>
      </p:sp>
      <p:pic>
        <p:nvPicPr>
          <p:cNvPr id="5" name="Image 4">
            <a:extLst>
              <a:ext uri="{FF2B5EF4-FFF2-40B4-BE49-F238E27FC236}">
                <a16:creationId xmlns:a16="http://schemas.microsoft.com/office/drawing/2014/main" id="{B9D154CC-EF99-4AEF-8C3D-990AD17E8616}"/>
              </a:ext>
            </a:extLst>
          </p:cNvPr>
          <p:cNvPicPr>
            <a:picLocks noChangeAspect="1"/>
          </p:cNvPicPr>
          <p:nvPr/>
        </p:nvPicPr>
        <p:blipFill>
          <a:blip r:embed="rId4"/>
          <a:stretch>
            <a:fillRect/>
          </a:stretch>
        </p:blipFill>
        <p:spPr>
          <a:xfrm>
            <a:off x="539552" y="1690429"/>
            <a:ext cx="4779500" cy="2836836"/>
          </a:xfrm>
          <a:prstGeom prst="rect">
            <a:avLst/>
          </a:prstGeom>
        </p:spPr>
      </p:pic>
    </p:spTree>
    <p:extLst>
      <p:ext uri="{BB962C8B-B14F-4D97-AF65-F5344CB8AC3E}">
        <p14:creationId xmlns:p14="http://schemas.microsoft.com/office/powerpoint/2010/main" val="2013789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E804C0-A6E1-E745-8BB0-C5A4ACD39078}"/>
              </a:ext>
            </a:extLst>
          </p:cNvPr>
          <p:cNvSpPr>
            <a:spLocks noGrp="1"/>
          </p:cNvSpPr>
          <p:nvPr>
            <p:ph type="title"/>
          </p:nvPr>
        </p:nvSpPr>
        <p:spPr/>
        <p:txBody>
          <a:bodyPr>
            <a:normAutofit/>
          </a:bodyPr>
          <a:lstStyle/>
          <a:p>
            <a:r>
              <a:rPr lang="fr-FR" dirty="0"/>
              <a:t>Les objectifs du DO CCR</a:t>
            </a:r>
          </a:p>
        </p:txBody>
      </p:sp>
      <p:sp>
        <p:nvSpPr>
          <p:cNvPr id="13" name="Espace réservé du numéro de diapositive 12">
            <a:extLst>
              <a:ext uri="{FF2B5EF4-FFF2-40B4-BE49-F238E27FC236}">
                <a16:creationId xmlns:a16="http://schemas.microsoft.com/office/drawing/2014/main" id="{AA8F0786-3163-0045-9BC1-D0CE07E0CE7E}"/>
              </a:ext>
            </a:extLst>
          </p:cNvPr>
          <p:cNvSpPr>
            <a:spLocks noGrp="1"/>
          </p:cNvSpPr>
          <p:nvPr>
            <p:ph type="sldNum" sz="quarter" idx="12"/>
          </p:nvPr>
        </p:nvSpPr>
        <p:spPr/>
        <p:txBody>
          <a:bodyPr/>
          <a:lstStyle/>
          <a:p>
            <a:fld id="{2684EA46-63B8-F44C-953D-BF4FA9E68CB3}" type="slidenum">
              <a:rPr lang="fr-FR" smtClean="0"/>
              <a:pPr/>
              <a:t>27</a:t>
            </a:fld>
            <a:endParaRPr lang="fr-FR" dirty="0"/>
          </a:p>
        </p:txBody>
      </p:sp>
      <p:sp>
        <p:nvSpPr>
          <p:cNvPr id="29"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pic>
        <p:nvPicPr>
          <p:cNvPr id="28" name="Image 27">
            <a:extLst>
              <a:ext uri="{FF2B5EF4-FFF2-40B4-BE49-F238E27FC236}">
                <a16:creationId xmlns:a16="http://schemas.microsoft.com/office/drawing/2014/main" id="{D6479682-10FD-D84C-A982-DC16D3A13DD7}"/>
              </a:ext>
            </a:extLst>
          </p:cNvPr>
          <p:cNvPicPr>
            <a:picLocks noChangeAspect="1"/>
          </p:cNvPicPr>
          <p:nvPr/>
        </p:nvPicPr>
        <p:blipFill rotWithShape="1">
          <a:blip r:embed="rId3"/>
          <a:srcRect l="16144" t="7286" r="73529" b="68532"/>
          <a:stretch/>
        </p:blipFill>
        <p:spPr>
          <a:xfrm>
            <a:off x="4121043" y="1272986"/>
            <a:ext cx="737823" cy="753036"/>
          </a:xfrm>
          <a:prstGeom prst="rect">
            <a:avLst/>
          </a:prstGeom>
        </p:spPr>
      </p:pic>
      <p:sp>
        <p:nvSpPr>
          <p:cNvPr id="9" name="ZoneTexte 8">
            <a:extLst>
              <a:ext uri="{FF2B5EF4-FFF2-40B4-BE49-F238E27FC236}">
                <a16:creationId xmlns:a16="http://schemas.microsoft.com/office/drawing/2014/main" id="{69AA5C35-C262-4D65-AC66-E6953753660E}"/>
              </a:ext>
            </a:extLst>
          </p:cNvPr>
          <p:cNvSpPr txBox="1"/>
          <p:nvPr/>
        </p:nvSpPr>
        <p:spPr>
          <a:xfrm>
            <a:off x="359999" y="1368000"/>
            <a:ext cx="8424000" cy="400110"/>
          </a:xfrm>
          <a:prstGeom prst="rect">
            <a:avLst/>
          </a:prstGeom>
          <a:noFill/>
        </p:spPr>
        <p:txBody>
          <a:bodyPr wrap="square" lIns="0" tIns="0" rIns="0" bIns="0" rtlCol="0">
            <a:spAutoFit/>
          </a:bodyPr>
          <a:lstStyle/>
          <a:p>
            <a:pPr marL="72000" indent="-72000">
              <a:spcAft>
                <a:spcPts val="600"/>
              </a:spcAft>
              <a:buClr>
                <a:schemeClr val="tx1"/>
              </a:buClr>
              <a:buFont typeface="Arial" panose="020B0604020202020204" pitchFamily="34" charset="0"/>
              <a:buChar char="•"/>
              <a:defRPr/>
            </a:pPr>
            <a:r>
              <a:rPr lang="fr-FR" sz="1050" dirty="0"/>
              <a:t>Réduire le nombre de nouveaux cas de CCR (incidence/prévention)</a:t>
            </a:r>
          </a:p>
          <a:p>
            <a:pPr marL="72000" indent="-72000">
              <a:spcAft>
                <a:spcPts val="600"/>
              </a:spcAft>
              <a:buClr>
                <a:schemeClr val="tx1"/>
              </a:buClr>
              <a:buFont typeface="Arial" panose="020B0604020202020204" pitchFamily="34" charset="0"/>
              <a:buChar char="•"/>
              <a:defRPr/>
            </a:pPr>
            <a:r>
              <a:rPr lang="fr-FR" sz="1050" dirty="0"/>
              <a:t>Atteindre 65 % de participation</a:t>
            </a:r>
          </a:p>
        </p:txBody>
      </p:sp>
      <p:sp>
        <p:nvSpPr>
          <p:cNvPr id="94" name="Espace réservé du texte 4">
            <a:extLst>
              <a:ext uri="{FF2B5EF4-FFF2-40B4-BE49-F238E27FC236}">
                <a16:creationId xmlns:a16="http://schemas.microsoft.com/office/drawing/2014/main" id="{BD64985D-F2C7-9744-A155-C4B64428F2AA}"/>
              </a:ext>
            </a:extLst>
          </p:cNvPr>
          <p:cNvSpPr txBox="1">
            <a:spLocks/>
          </p:cNvSpPr>
          <p:nvPr/>
        </p:nvSpPr>
        <p:spPr>
          <a:xfrm>
            <a:off x="7060141" y="4387188"/>
            <a:ext cx="1738434" cy="36000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700" cap="none" dirty="0"/>
              <a:t>Source : Évaluation médico-économique</a:t>
            </a:r>
            <a:br>
              <a:rPr lang="fr-FR" sz="700" cap="none" dirty="0"/>
            </a:br>
            <a:r>
              <a:rPr lang="fr-FR" sz="700" cap="none" dirty="0"/>
              <a:t>du dépistage du cancer colorectal - Rapport technique, INCa, 2019 </a:t>
            </a:r>
          </a:p>
        </p:txBody>
      </p:sp>
      <p:sp>
        <p:nvSpPr>
          <p:cNvPr id="31" name="ZoneTexte 30">
            <a:extLst>
              <a:ext uri="{FF2B5EF4-FFF2-40B4-BE49-F238E27FC236}">
                <a16:creationId xmlns:a16="http://schemas.microsoft.com/office/drawing/2014/main" id="{6C2736D1-D8B9-4995-9B16-2D88B5E20C38}"/>
              </a:ext>
            </a:extLst>
          </p:cNvPr>
          <p:cNvSpPr txBox="1"/>
          <p:nvPr/>
        </p:nvSpPr>
        <p:spPr>
          <a:xfrm>
            <a:off x="311182" y="1851670"/>
            <a:ext cx="8032448" cy="246221"/>
          </a:xfrm>
          <a:prstGeom prst="rect">
            <a:avLst/>
          </a:prstGeom>
          <a:noFill/>
        </p:spPr>
        <p:txBody>
          <a:bodyPr wrap="square" rtlCol="0">
            <a:spAutoFit/>
          </a:bodyPr>
          <a:lstStyle/>
          <a:p>
            <a:r>
              <a:rPr lang="fr-FR" sz="1000" b="1" dirty="0"/>
              <a:t>Modélisation de l’impact du dépistage sur le nombre de cancers évités / an en fonction du taux de participation</a:t>
            </a:r>
          </a:p>
        </p:txBody>
      </p:sp>
      <p:grpSp>
        <p:nvGrpSpPr>
          <p:cNvPr id="58" name="Groupe 57">
            <a:extLst>
              <a:ext uri="{FF2B5EF4-FFF2-40B4-BE49-F238E27FC236}">
                <a16:creationId xmlns:a16="http://schemas.microsoft.com/office/drawing/2014/main" id="{29E8299D-46F6-42D4-962E-23FCCB108781}"/>
              </a:ext>
            </a:extLst>
          </p:cNvPr>
          <p:cNvGrpSpPr/>
          <p:nvPr/>
        </p:nvGrpSpPr>
        <p:grpSpPr>
          <a:xfrm>
            <a:off x="4018901" y="2291040"/>
            <a:ext cx="250888" cy="307777"/>
            <a:chOff x="4553664" y="2015454"/>
            <a:chExt cx="267870" cy="307777"/>
          </a:xfrm>
        </p:grpSpPr>
        <p:sp>
          <p:nvSpPr>
            <p:cNvPr id="59" name="Ellipse 58">
              <a:extLst>
                <a:ext uri="{FF2B5EF4-FFF2-40B4-BE49-F238E27FC236}">
                  <a16:creationId xmlns:a16="http://schemas.microsoft.com/office/drawing/2014/main" id="{11BEC45C-85C1-4E00-AB9A-7BD1E3B655AD}"/>
                </a:ext>
              </a:extLst>
            </p:cNvPr>
            <p:cNvSpPr/>
            <p:nvPr/>
          </p:nvSpPr>
          <p:spPr>
            <a:xfrm>
              <a:off x="4553664" y="2030139"/>
              <a:ext cx="267870" cy="2678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60" name="ZoneTexte 59">
              <a:extLst>
                <a:ext uri="{FF2B5EF4-FFF2-40B4-BE49-F238E27FC236}">
                  <a16:creationId xmlns:a16="http://schemas.microsoft.com/office/drawing/2014/main" id="{D012E2B9-9FF3-4163-81AE-3B6CDF75815A}"/>
                </a:ext>
              </a:extLst>
            </p:cNvPr>
            <p:cNvSpPr txBox="1"/>
            <p:nvPr/>
          </p:nvSpPr>
          <p:spPr>
            <a:xfrm>
              <a:off x="4554436" y="2015454"/>
              <a:ext cx="248575" cy="307777"/>
            </a:xfrm>
            <a:prstGeom prst="rect">
              <a:avLst/>
            </a:prstGeom>
            <a:noFill/>
          </p:spPr>
          <p:txBody>
            <a:bodyPr wrap="square" rtlCol="0">
              <a:spAutoFit/>
            </a:bodyPr>
            <a:lstStyle/>
            <a:p>
              <a:pPr algn="ctr"/>
              <a:endParaRPr lang="fr-FR" sz="1400" b="1" dirty="0">
                <a:solidFill>
                  <a:schemeClr val="accent1"/>
                </a:solidFill>
              </a:endParaRPr>
            </a:p>
          </p:txBody>
        </p:sp>
      </p:grpSp>
      <p:graphicFrame>
        <p:nvGraphicFramePr>
          <p:cNvPr id="61" name="Graphique 60">
            <a:extLst>
              <a:ext uri="{FF2B5EF4-FFF2-40B4-BE49-F238E27FC236}">
                <a16:creationId xmlns:a16="http://schemas.microsoft.com/office/drawing/2014/main" id="{0DCF14D2-F413-4EBC-88C7-D3419CE6569C}"/>
              </a:ext>
            </a:extLst>
          </p:cNvPr>
          <p:cNvGraphicFramePr/>
          <p:nvPr/>
        </p:nvGraphicFramePr>
        <p:xfrm>
          <a:off x="225406" y="2144217"/>
          <a:ext cx="6434826" cy="2602971"/>
        </p:xfrm>
        <a:graphic>
          <a:graphicData uri="http://schemas.openxmlformats.org/drawingml/2006/chart">
            <c:chart xmlns:c="http://schemas.openxmlformats.org/drawingml/2006/chart" xmlns:r="http://schemas.openxmlformats.org/officeDocument/2006/relationships" r:id="rId4"/>
          </a:graphicData>
        </a:graphic>
      </p:graphicFrame>
      <p:sp>
        <p:nvSpPr>
          <p:cNvPr id="69" name="Arc 68">
            <a:extLst>
              <a:ext uri="{FF2B5EF4-FFF2-40B4-BE49-F238E27FC236}">
                <a16:creationId xmlns:a16="http://schemas.microsoft.com/office/drawing/2014/main" id="{05A0590D-57CB-4033-86BB-4279B602D39B}"/>
              </a:ext>
            </a:extLst>
          </p:cNvPr>
          <p:cNvSpPr/>
          <p:nvPr/>
        </p:nvSpPr>
        <p:spPr>
          <a:xfrm>
            <a:off x="2665404" y="4457943"/>
            <a:ext cx="662188" cy="150828"/>
          </a:xfrm>
          <a:prstGeom prst="arc">
            <a:avLst/>
          </a:prstGeom>
          <a:noFill/>
          <a:ln w="38100" cap="flat" cmpd="sng" algn="ctr">
            <a:solidFill>
              <a:srgbClr val="3E5FA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a:ea typeface="+mn-ea"/>
              <a:cs typeface="+mn-cs"/>
            </a:endParaRPr>
          </a:p>
        </p:txBody>
      </p:sp>
      <p:grpSp>
        <p:nvGrpSpPr>
          <p:cNvPr id="74" name="Groupe 73">
            <a:extLst>
              <a:ext uri="{FF2B5EF4-FFF2-40B4-BE49-F238E27FC236}">
                <a16:creationId xmlns:a16="http://schemas.microsoft.com/office/drawing/2014/main" id="{1490CAFA-68FA-45AB-8571-1E3263D76DEC}"/>
              </a:ext>
            </a:extLst>
          </p:cNvPr>
          <p:cNvGrpSpPr/>
          <p:nvPr/>
        </p:nvGrpSpPr>
        <p:grpSpPr>
          <a:xfrm>
            <a:off x="3989486" y="3180065"/>
            <a:ext cx="898848" cy="1464365"/>
            <a:chOff x="4217504" y="2875667"/>
            <a:chExt cx="959687" cy="1459791"/>
          </a:xfrm>
        </p:grpSpPr>
        <p:cxnSp>
          <p:nvCxnSpPr>
            <p:cNvPr id="75" name="Connecteur droit 74">
              <a:extLst>
                <a:ext uri="{FF2B5EF4-FFF2-40B4-BE49-F238E27FC236}">
                  <a16:creationId xmlns:a16="http://schemas.microsoft.com/office/drawing/2014/main" id="{547A429B-A953-42CD-A0B0-D9E49E55EF51}"/>
                </a:ext>
              </a:extLst>
            </p:cNvPr>
            <p:cNvCxnSpPr>
              <a:cxnSpLocks/>
            </p:cNvCxnSpPr>
            <p:nvPr/>
          </p:nvCxnSpPr>
          <p:spPr>
            <a:xfrm>
              <a:off x="4735125" y="3309145"/>
              <a:ext cx="0" cy="646352"/>
            </a:xfrm>
            <a:prstGeom prst="line">
              <a:avLst/>
            </a:prstGeom>
            <a:noFill/>
            <a:ln w="38100" cap="flat" cmpd="sng" algn="ctr">
              <a:solidFill>
                <a:sysClr val="window" lastClr="FFFFFF">
                  <a:lumMod val="50000"/>
                </a:sysClr>
              </a:solidFill>
              <a:prstDash val="sysDash"/>
            </a:ln>
            <a:effectLst/>
          </p:spPr>
        </p:cxnSp>
        <p:sp>
          <p:nvSpPr>
            <p:cNvPr id="76" name="Arc 75">
              <a:extLst>
                <a:ext uri="{FF2B5EF4-FFF2-40B4-BE49-F238E27FC236}">
                  <a16:creationId xmlns:a16="http://schemas.microsoft.com/office/drawing/2014/main" id="{F2AFC3FB-E0ED-4F6A-B9D1-FBAE59A61F19}"/>
                </a:ext>
              </a:extLst>
            </p:cNvPr>
            <p:cNvSpPr/>
            <p:nvPr/>
          </p:nvSpPr>
          <p:spPr>
            <a:xfrm>
              <a:off x="4217504" y="4184630"/>
              <a:ext cx="707010" cy="150828"/>
            </a:xfrm>
            <a:prstGeom prst="arc">
              <a:avLst/>
            </a:prstGeom>
            <a:noFill/>
            <a:ln w="38100" cap="flat" cmpd="sng" algn="ctr">
              <a:solidFill>
                <a:srgbClr val="3E5FA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a:ea typeface="+mn-ea"/>
                <a:cs typeface="+mn-cs"/>
              </a:endParaRPr>
            </a:p>
          </p:txBody>
        </p:sp>
        <p:grpSp>
          <p:nvGrpSpPr>
            <p:cNvPr id="77" name="Groupe 76">
              <a:extLst>
                <a:ext uri="{FF2B5EF4-FFF2-40B4-BE49-F238E27FC236}">
                  <a16:creationId xmlns:a16="http://schemas.microsoft.com/office/drawing/2014/main" id="{D233EC01-8A3A-47F4-B4C8-523D6A41EB5D}"/>
                </a:ext>
              </a:extLst>
            </p:cNvPr>
            <p:cNvGrpSpPr/>
            <p:nvPr/>
          </p:nvGrpSpPr>
          <p:grpSpPr>
            <a:xfrm>
              <a:off x="4457191" y="2875667"/>
              <a:ext cx="720000" cy="645978"/>
              <a:chOff x="6410977" y="21560"/>
              <a:chExt cx="720000" cy="645978"/>
            </a:xfrm>
            <a:solidFill>
              <a:schemeClr val="tx2"/>
            </a:solidFill>
          </p:grpSpPr>
          <p:sp>
            <p:nvSpPr>
              <p:cNvPr id="78" name="Ellipse 77">
                <a:extLst>
                  <a:ext uri="{FF2B5EF4-FFF2-40B4-BE49-F238E27FC236}">
                    <a16:creationId xmlns:a16="http://schemas.microsoft.com/office/drawing/2014/main" id="{1B0DE7FF-60FF-405B-9861-300D4BAC2C52}"/>
                  </a:ext>
                </a:extLst>
              </p:cNvPr>
              <p:cNvSpPr/>
              <p:nvPr/>
            </p:nvSpPr>
            <p:spPr>
              <a:xfrm>
                <a:off x="6410977" y="21560"/>
                <a:ext cx="720000" cy="645978"/>
              </a:xfrm>
              <a:prstGeom prst="ellipse">
                <a:avLst/>
              </a:prstGeom>
              <a:solidFill>
                <a:srgbClr val="3E5FA9"/>
              </a:solidFill>
              <a:ln w="25400" cap="flat" cmpd="sng" algn="ctr">
                <a:solidFill>
                  <a:sysClr val="window" lastClr="FFFFFF">
                    <a:hueOff val="0"/>
                    <a:satOff val="0"/>
                    <a:lumOff val="0"/>
                    <a:alphaOff val="0"/>
                  </a:sysClr>
                </a:solidFill>
                <a:prstDash val="solid"/>
              </a:ln>
              <a:effectLst/>
            </p:spPr>
          </p:sp>
          <p:sp>
            <p:nvSpPr>
              <p:cNvPr id="79" name="Ellipse 6">
                <a:extLst>
                  <a:ext uri="{FF2B5EF4-FFF2-40B4-BE49-F238E27FC236}">
                    <a16:creationId xmlns:a16="http://schemas.microsoft.com/office/drawing/2014/main" id="{C5C14C7D-71AD-4ACB-8722-26004F8725C5}"/>
                  </a:ext>
                </a:extLst>
              </p:cNvPr>
              <p:cNvSpPr/>
              <p:nvPr/>
            </p:nvSpPr>
            <p:spPr>
              <a:xfrm>
                <a:off x="6501895" y="145066"/>
                <a:ext cx="540000" cy="394764"/>
              </a:xfrm>
              <a:prstGeom prst="rect">
                <a:avLst/>
              </a:prstGeom>
              <a:noFill/>
              <a:ln>
                <a:noFill/>
              </a:ln>
              <a:effectLst/>
            </p:spPr>
            <p:txBody>
              <a:bodyPr spcFirstLastPara="0" vert="horz" wrap="square" lIns="63647" tIns="11430" rIns="63647" bIns="11430" numCol="1" spcCol="1270" anchor="ctr" anchorCtr="0">
                <a:noAutofit/>
              </a:bodyPr>
              <a:lstStyle/>
              <a:p>
                <a:pPr algn="ctr" defTabSz="400050">
                  <a:lnSpc>
                    <a:spcPct val="90000"/>
                  </a:lnSpc>
                  <a:spcBef>
                    <a:spcPct val="0"/>
                  </a:spcBef>
                  <a:spcAft>
                    <a:spcPct val="35000"/>
                  </a:spcAft>
                  <a:defRPr/>
                </a:pPr>
                <a:r>
                  <a:rPr lang="fr-FR" sz="700" b="1" kern="0" dirty="0">
                    <a:solidFill>
                      <a:srgbClr val="FFFFFF"/>
                    </a:solidFill>
                    <a:latin typeface="+mj-lt"/>
                  </a:rPr>
                  <a:t> 3 500 CCR/an évités</a:t>
                </a:r>
              </a:p>
            </p:txBody>
          </p:sp>
        </p:grpSp>
      </p:grpSp>
      <p:grpSp>
        <p:nvGrpSpPr>
          <p:cNvPr id="80" name="Groupe 79">
            <a:extLst>
              <a:ext uri="{FF2B5EF4-FFF2-40B4-BE49-F238E27FC236}">
                <a16:creationId xmlns:a16="http://schemas.microsoft.com/office/drawing/2014/main" id="{BF1D4C94-C5CA-4DF0-8652-911D5647CAF6}"/>
              </a:ext>
            </a:extLst>
          </p:cNvPr>
          <p:cNvGrpSpPr/>
          <p:nvPr/>
        </p:nvGrpSpPr>
        <p:grpSpPr>
          <a:xfrm>
            <a:off x="5573530" y="3588249"/>
            <a:ext cx="674356" cy="1049975"/>
            <a:chOff x="6918792" y="3584631"/>
            <a:chExt cx="490285" cy="825215"/>
          </a:xfrm>
        </p:grpSpPr>
        <p:cxnSp>
          <p:nvCxnSpPr>
            <p:cNvPr id="81" name="Connecteur droit 80">
              <a:extLst>
                <a:ext uri="{FF2B5EF4-FFF2-40B4-BE49-F238E27FC236}">
                  <a16:creationId xmlns:a16="http://schemas.microsoft.com/office/drawing/2014/main" id="{7E8A33EB-2060-4C84-8ED4-7F8E9C28FE3C}"/>
                </a:ext>
              </a:extLst>
            </p:cNvPr>
            <p:cNvCxnSpPr>
              <a:cxnSpLocks/>
            </p:cNvCxnSpPr>
            <p:nvPr/>
          </p:nvCxnSpPr>
          <p:spPr>
            <a:xfrm>
              <a:off x="7301104" y="4041887"/>
              <a:ext cx="0" cy="110390"/>
            </a:xfrm>
            <a:prstGeom prst="line">
              <a:avLst/>
            </a:prstGeom>
            <a:noFill/>
            <a:ln w="38100" cap="flat" cmpd="sng" algn="ctr">
              <a:solidFill>
                <a:sysClr val="window" lastClr="FFFFFF">
                  <a:lumMod val="50000"/>
                </a:sysClr>
              </a:solidFill>
              <a:prstDash val="sysDash"/>
            </a:ln>
            <a:effectLst/>
          </p:spPr>
        </p:cxnSp>
        <p:sp>
          <p:nvSpPr>
            <p:cNvPr id="82" name="Arc 81">
              <a:extLst>
                <a:ext uri="{FF2B5EF4-FFF2-40B4-BE49-F238E27FC236}">
                  <a16:creationId xmlns:a16="http://schemas.microsoft.com/office/drawing/2014/main" id="{1513371D-C453-43D2-8D9F-D1A81EE3D91B}"/>
                </a:ext>
              </a:extLst>
            </p:cNvPr>
            <p:cNvSpPr/>
            <p:nvPr/>
          </p:nvSpPr>
          <p:spPr>
            <a:xfrm>
              <a:off x="6918792" y="4259018"/>
              <a:ext cx="490285" cy="150828"/>
            </a:xfrm>
            <a:prstGeom prst="arc">
              <a:avLst/>
            </a:prstGeom>
            <a:noFill/>
            <a:ln w="38100" cap="flat" cmpd="sng" algn="ctr">
              <a:solidFill>
                <a:srgbClr val="3E5FA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a:ea typeface="+mn-ea"/>
                <a:cs typeface="+mn-cs"/>
              </a:endParaRPr>
            </a:p>
          </p:txBody>
        </p:sp>
        <p:grpSp>
          <p:nvGrpSpPr>
            <p:cNvPr id="83" name="Groupe 82">
              <a:extLst>
                <a:ext uri="{FF2B5EF4-FFF2-40B4-BE49-F238E27FC236}">
                  <a16:creationId xmlns:a16="http://schemas.microsoft.com/office/drawing/2014/main" id="{02F4270A-CEA5-4152-8B6C-47A8155243FF}"/>
                </a:ext>
              </a:extLst>
            </p:cNvPr>
            <p:cNvGrpSpPr/>
            <p:nvPr/>
          </p:nvGrpSpPr>
          <p:grpSpPr>
            <a:xfrm>
              <a:off x="6935727" y="3584631"/>
              <a:ext cx="465771" cy="509287"/>
              <a:chOff x="8067606" y="645939"/>
              <a:chExt cx="465771" cy="509287"/>
            </a:xfrm>
            <a:solidFill>
              <a:schemeClr val="tx2"/>
            </a:solidFill>
          </p:grpSpPr>
          <p:sp>
            <p:nvSpPr>
              <p:cNvPr id="84" name="Ellipse 83">
                <a:extLst>
                  <a:ext uri="{FF2B5EF4-FFF2-40B4-BE49-F238E27FC236}">
                    <a16:creationId xmlns:a16="http://schemas.microsoft.com/office/drawing/2014/main" id="{F271EAA2-A3F5-40ED-AB4D-22552099F255}"/>
                  </a:ext>
                </a:extLst>
              </p:cNvPr>
              <p:cNvSpPr/>
              <p:nvPr/>
            </p:nvSpPr>
            <p:spPr>
              <a:xfrm>
                <a:off x="8067606" y="645939"/>
                <a:ext cx="465771" cy="509287"/>
              </a:xfrm>
              <a:prstGeom prst="ellipse">
                <a:avLst/>
              </a:prstGeom>
              <a:solidFill>
                <a:srgbClr val="3E5FA9"/>
              </a:solidFill>
              <a:ln w="25400" cap="flat" cmpd="sng" algn="ctr">
                <a:solidFill>
                  <a:sysClr val="window" lastClr="FFFFFF">
                    <a:hueOff val="0"/>
                    <a:satOff val="0"/>
                    <a:lumOff val="0"/>
                    <a:alphaOff val="0"/>
                  </a:sysClr>
                </a:solidFill>
                <a:prstDash val="solid"/>
              </a:ln>
              <a:effectLst/>
            </p:spPr>
          </p:sp>
          <p:sp>
            <p:nvSpPr>
              <p:cNvPr id="90" name="Ellipse 8">
                <a:extLst>
                  <a:ext uri="{FF2B5EF4-FFF2-40B4-BE49-F238E27FC236}">
                    <a16:creationId xmlns:a16="http://schemas.microsoft.com/office/drawing/2014/main" id="{CAE50746-6193-498E-B840-754AE71D35C8}"/>
                  </a:ext>
                </a:extLst>
              </p:cNvPr>
              <p:cNvSpPr/>
              <p:nvPr/>
            </p:nvSpPr>
            <p:spPr>
              <a:xfrm>
                <a:off x="8128892" y="744967"/>
                <a:ext cx="343200" cy="311231"/>
              </a:xfrm>
              <a:prstGeom prst="rect">
                <a:avLst/>
              </a:prstGeom>
              <a:noFill/>
              <a:ln>
                <a:noFill/>
              </a:ln>
              <a:effectLst/>
            </p:spPr>
            <p:txBody>
              <a:bodyPr spcFirstLastPara="0" vert="horz" wrap="square" lIns="63647" tIns="11430" rIns="63647" bIns="11430" numCol="1" spcCol="1270" anchor="ctr" anchorCtr="0">
                <a:noAutofit/>
              </a:bodyPr>
              <a:lstStyle/>
              <a:p>
                <a:pPr marR="0" lvl="0" indent="0" algn="ctr" defTabSz="400050" fontAlgn="auto">
                  <a:lnSpc>
                    <a:spcPct val="90000"/>
                  </a:lnSpc>
                  <a:spcBef>
                    <a:spcPct val="0"/>
                  </a:spcBef>
                  <a:spcAft>
                    <a:spcPct val="35000"/>
                  </a:spcAft>
                  <a:buClrTx/>
                  <a:buSzTx/>
                  <a:buFontTx/>
                  <a:buNone/>
                  <a:tabLst/>
                  <a:defRPr/>
                </a:pPr>
                <a:r>
                  <a:rPr lang="fr-FR" sz="700" b="1" kern="0" dirty="0">
                    <a:solidFill>
                      <a:srgbClr val="FFFFFF"/>
                    </a:solidFill>
                    <a:latin typeface="+mj-lt"/>
                  </a:rPr>
                  <a:t>5 700 CCR/an évités</a:t>
                </a:r>
              </a:p>
            </p:txBody>
          </p:sp>
        </p:grpSp>
      </p:grpSp>
      <p:cxnSp>
        <p:nvCxnSpPr>
          <p:cNvPr id="116" name="Connecteur droit 115">
            <a:extLst>
              <a:ext uri="{FF2B5EF4-FFF2-40B4-BE49-F238E27FC236}">
                <a16:creationId xmlns:a16="http://schemas.microsoft.com/office/drawing/2014/main" id="{F5C68240-137A-4711-9A29-7A5B8E6CB376}"/>
              </a:ext>
            </a:extLst>
          </p:cNvPr>
          <p:cNvCxnSpPr>
            <a:cxnSpLocks/>
            <a:stCxn id="73" idx="2"/>
          </p:cNvCxnSpPr>
          <p:nvPr/>
        </p:nvCxnSpPr>
        <p:spPr>
          <a:xfrm>
            <a:off x="3218888" y="3414568"/>
            <a:ext cx="1083" cy="887324"/>
          </a:xfrm>
          <a:prstGeom prst="line">
            <a:avLst/>
          </a:prstGeom>
          <a:noFill/>
          <a:ln w="38100" cap="flat" cmpd="sng" algn="ctr">
            <a:solidFill>
              <a:sysClr val="window" lastClr="FFFFFF">
                <a:lumMod val="50000"/>
              </a:sysClr>
            </a:solidFill>
            <a:prstDash val="sysDash"/>
          </a:ln>
          <a:effectLst/>
        </p:spPr>
      </p:cxnSp>
      <p:grpSp>
        <p:nvGrpSpPr>
          <p:cNvPr id="70" name="Groupe 69">
            <a:extLst>
              <a:ext uri="{FF2B5EF4-FFF2-40B4-BE49-F238E27FC236}">
                <a16:creationId xmlns:a16="http://schemas.microsoft.com/office/drawing/2014/main" id="{3221F276-244E-4CA2-8D10-3C18B3AC4FC0}"/>
              </a:ext>
            </a:extLst>
          </p:cNvPr>
          <p:cNvGrpSpPr/>
          <p:nvPr/>
        </p:nvGrpSpPr>
        <p:grpSpPr>
          <a:xfrm>
            <a:off x="2932286" y="3019616"/>
            <a:ext cx="573203" cy="540000"/>
            <a:chOff x="6215367" y="48675"/>
            <a:chExt cx="646002" cy="732859"/>
          </a:xfrm>
          <a:solidFill>
            <a:srgbClr val="3E5FA9"/>
          </a:solidFill>
        </p:grpSpPr>
        <p:sp>
          <p:nvSpPr>
            <p:cNvPr id="71" name="Ellipse 70">
              <a:extLst>
                <a:ext uri="{FF2B5EF4-FFF2-40B4-BE49-F238E27FC236}">
                  <a16:creationId xmlns:a16="http://schemas.microsoft.com/office/drawing/2014/main" id="{0192F204-05EC-4828-A1EE-D244ED86CC10}"/>
                </a:ext>
              </a:extLst>
            </p:cNvPr>
            <p:cNvSpPr/>
            <p:nvPr/>
          </p:nvSpPr>
          <p:spPr>
            <a:xfrm>
              <a:off x="6215367" y="48675"/>
              <a:ext cx="646002" cy="732859"/>
            </a:xfrm>
            <a:prstGeom prst="ellipse">
              <a:avLst/>
            </a:prstGeom>
            <a:grpFill/>
            <a:ln w="25400" cap="flat" cmpd="sng" algn="ctr">
              <a:solidFill>
                <a:sysClr val="window" lastClr="FFFFFF">
                  <a:hueOff val="0"/>
                  <a:satOff val="0"/>
                  <a:lumOff val="0"/>
                  <a:alphaOff val="0"/>
                </a:sysClr>
              </a:solidFill>
              <a:prstDash val="solid"/>
            </a:ln>
            <a:effectLst/>
          </p:spPr>
        </p:sp>
        <p:sp>
          <p:nvSpPr>
            <p:cNvPr id="73" name="Ellipse 4">
              <a:extLst>
                <a:ext uri="{FF2B5EF4-FFF2-40B4-BE49-F238E27FC236}">
                  <a16:creationId xmlns:a16="http://schemas.microsoft.com/office/drawing/2014/main" id="{15C8C377-111D-4A1C-8075-45FD1FC8127A}"/>
                </a:ext>
              </a:extLst>
            </p:cNvPr>
            <p:cNvSpPr/>
            <p:nvPr/>
          </p:nvSpPr>
          <p:spPr>
            <a:xfrm>
              <a:off x="6215367" y="193825"/>
              <a:ext cx="646002" cy="390858"/>
            </a:xfrm>
            <a:prstGeom prst="rect">
              <a:avLst/>
            </a:prstGeom>
            <a:noFill/>
            <a:ln>
              <a:noFill/>
            </a:ln>
            <a:effectLst/>
          </p:spPr>
          <p:txBody>
            <a:bodyPr spcFirstLastPara="0" vert="horz" wrap="square" lIns="63647" tIns="11430" rIns="63647" bIns="11430" numCol="1" spcCol="1270" anchor="ctr" anchorCtr="0">
              <a:noAutofit/>
            </a:body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fr-FR" sz="700" b="1" i="0" u="none" strike="noStrike" kern="0" cap="none" spc="0" normalizeH="0" baseline="0" noProof="0" dirty="0">
                  <a:ln>
                    <a:noFill/>
                  </a:ln>
                  <a:solidFill>
                    <a:srgbClr val="FFFFFF"/>
                  </a:solidFill>
                  <a:effectLst/>
                  <a:uLnTx/>
                  <a:uFillTx/>
                  <a:latin typeface="+mj-lt"/>
                  <a:ea typeface="+mn-ea"/>
                  <a:cs typeface="+mn-cs"/>
                </a:rPr>
                <a:t>2 200 CCR/an évités</a:t>
              </a:r>
            </a:p>
          </p:txBody>
        </p:sp>
      </p:grpSp>
      <p:cxnSp>
        <p:nvCxnSpPr>
          <p:cNvPr id="117" name="Connecteur droit 116">
            <a:extLst>
              <a:ext uri="{FF2B5EF4-FFF2-40B4-BE49-F238E27FC236}">
                <a16:creationId xmlns:a16="http://schemas.microsoft.com/office/drawing/2014/main" id="{A8D7DE98-F29C-4043-8FD6-4D3EC573070F}"/>
              </a:ext>
            </a:extLst>
          </p:cNvPr>
          <p:cNvCxnSpPr>
            <a:cxnSpLocks/>
          </p:cNvCxnSpPr>
          <p:nvPr/>
        </p:nvCxnSpPr>
        <p:spPr>
          <a:xfrm>
            <a:off x="3088332" y="2861836"/>
            <a:ext cx="101846" cy="196491"/>
          </a:xfrm>
          <a:prstGeom prst="line">
            <a:avLst/>
          </a:prstGeom>
          <a:ln>
            <a:solidFill>
              <a:srgbClr val="3E5FA9"/>
            </a:solidFill>
          </a:ln>
        </p:spPr>
        <p:style>
          <a:lnRef idx="1">
            <a:schemeClr val="accent1"/>
          </a:lnRef>
          <a:fillRef idx="0">
            <a:schemeClr val="accent1"/>
          </a:fillRef>
          <a:effectRef idx="0">
            <a:schemeClr val="accent1"/>
          </a:effectRef>
          <a:fontRef idx="minor">
            <a:schemeClr val="tx1"/>
          </a:fontRef>
        </p:style>
      </p:cxnSp>
      <p:sp>
        <p:nvSpPr>
          <p:cNvPr id="32" name="Espace réservé de la date 2">
            <a:extLst>
              <a:ext uri="{FF2B5EF4-FFF2-40B4-BE49-F238E27FC236}">
                <a16:creationId xmlns:a16="http://schemas.microsoft.com/office/drawing/2014/main" id="{521B2F4E-77EF-4977-83AC-2778F2A5D87A}"/>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3" name="Espace réservé du pied de page 3">
            <a:extLst>
              <a:ext uri="{FF2B5EF4-FFF2-40B4-BE49-F238E27FC236}">
                <a16:creationId xmlns:a16="http://schemas.microsoft.com/office/drawing/2014/main" id="{684C620A-93B8-4666-9FF2-5290D83C2055}"/>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222233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style.rotation</p:attrName>
                                        </p:attrNameLst>
                                      </p:cBhvr>
                                      <p:tavLst>
                                        <p:tav tm="0">
                                          <p:val>
                                            <p:fltVal val="90"/>
                                          </p:val>
                                        </p:tav>
                                        <p:tav tm="100000">
                                          <p:val>
                                            <p:fltVal val="0"/>
                                          </p:val>
                                        </p:tav>
                                      </p:tavLst>
                                    </p:anim>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p:cTn id="15" dur="1000" fill="hold"/>
                                        <p:tgtEl>
                                          <p:spTgt spid="80"/>
                                        </p:tgtEl>
                                        <p:attrNameLst>
                                          <p:attrName>ppt_w</p:attrName>
                                        </p:attrNameLst>
                                      </p:cBhvr>
                                      <p:tavLst>
                                        <p:tav tm="0">
                                          <p:val>
                                            <p:fltVal val="0"/>
                                          </p:val>
                                        </p:tav>
                                        <p:tav tm="100000">
                                          <p:val>
                                            <p:strVal val="#ppt_w"/>
                                          </p:val>
                                        </p:tav>
                                      </p:tavLst>
                                    </p:anim>
                                    <p:anim calcmode="lin" valueType="num">
                                      <p:cBhvr>
                                        <p:cTn id="16" dur="1000" fill="hold"/>
                                        <p:tgtEl>
                                          <p:spTgt spid="80"/>
                                        </p:tgtEl>
                                        <p:attrNameLst>
                                          <p:attrName>ppt_h</p:attrName>
                                        </p:attrNameLst>
                                      </p:cBhvr>
                                      <p:tavLst>
                                        <p:tav tm="0">
                                          <p:val>
                                            <p:fltVal val="0"/>
                                          </p:val>
                                        </p:tav>
                                        <p:tav tm="100000">
                                          <p:val>
                                            <p:strVal val="#ppt_h"/>
                                          </p:val>
                                        </p:tav>
                                      </p:tavLst>
                                    </p:anim>
                                    <p:anim calcmode="lin" valueType="num">
                                      <p:cBhvr>
                                        <p:cTn id="17" dur="1000" fill="hold"/>
                                        <p:tgtEl>
                                          <p:spTgt spid="80"/>
                                        </p:tgtEl>
                                        <p:attrNameLst>
                                          <p:attrName>style.rotation</p:attrName>
                                        </p:attrNameLst>
                                      </p:cBhvr>
                                      <p:tavLst>
                                        <p:tav tm="0">
                                          <p:val>
                                            <p:fltVal val="90"/>
                                          </p:val>
                                        </p:tav>
                                        <p:tav tm="100000">
                                          <p:val>
                                            <p:fltVal val="0"/>
                                          </p:val>
                                        </p:tav>
                                      </p:tavLst>
                                    </p:anim>
                                    <p:animEffect transition="in" filter="fade">
                                      <p:cBhvr>
                                        <p:cTn id="18"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366570"/>
          </a:xfrm>
        </p:spPr>
        <p:txBody>
          <a:bodyPr>
            <a:normAutofit/>
          </a:bodyPr>
          <a:lstStyle/>
          <a:p>
            <a:r>
              <a:rPr lang="fr-FR" dirty="0"/>
              <a:t>Un test de dépistage performant, simple et fiable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28</a:t>
            </a:fld>
            <a:endParaRPr lang="fr-FR" dirty="0"/>
          </a:p>
        </p:txBody>
      </p:sp>
      <p:sp>
        <p:nvSpPr>
          <p:cNvPr id="12" name="Espace réservé du contenu 8"/>
          <p:cNvSpPr txBox="1">
            <a:spLocks/>
          </p:cNvSpPr>
          <p:nvPr/>
        </p:nvSpPr>
        <p:spPr>
          <a:xfrm>
            <a:off x="3059113" y="2859782"/>
            <a:ext cx="2519363" cy="113108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lvl="1" defTabSz="914400" fontAlgn="base">
              <a:spcBef>
                <a:spcPts val="0"/>
              </a:spcBef>
              <a:defRPr/>
            </a:pPr>
            <a:endParaRPr lang="fr-FR" b="0" kern="0" dirty="0">
              <a:solidFill>
                <a:schemeClr val="tx1"/>
              </a:solidFill>
              <a:cs typeface="Arial" panose="020B0604020202020204" pitchFamily="34" charset="0"/>
            </a:endParaRPr>
          </a:p>
        </p:txBody>
      </p:sp>
      <p:sp>
        <p:nvSpPr>
          <p:cNvPr id="18" name="Rectangle 17">
            <a:extLst>
              <a:ext uri="{FF2B5EF4-FFF2-40B4-BE49-F238E27FC236}">
                <a16:creationId xmlns:a16="http://schemas.microsoft.com/office/drawing/2014/main" id="{64AD8864-3E71-485B-92C4-D33253A61D65}"/>
              </a:ext>
            </a:extLst>
          </p:cNvPr>
          <p:cNvSpPr/>
          <p:nvPr/>
        </p:nvSpPr>
        <p:spPr>
          <a:xfrm>
            <a:off x="7496668" y="4566575"/>
            <a:ext cx="4060108" cy="200055"/>
          </a:xfrm>
          <a:prstGeom prst="rect">
            <a:avLst/>
          </a:prstGeom>
        </p:spPr>
        <p:txBody>
          <a:bodyPr wrap="square" lIns="0">
            <a:spAutoFit/>
          </a:bodyPr>
          <a:lstStyle/>
          <a:p>
            <a:r>
              <a:rPr lang="fr-FR" sz="700" dirty="0"/>
              <a:t>Source : Santé publique France</a:t>
            </a:r>
          </a:p>
        </p:txBody>
      </p:sp>
      <p:sp>
        <p:nvSpPr>
          <p:cNvPr id="19" name="Espace réservé du contenu 8">
            <a:extLst>
              <a:ext uri="{FF2B5EF4-FFF2-40B4-BE49-F238E27FC236}">
                <a16:creationId xmlns:a16="http://schemas.microsoft.com/office/drawing/2014/main" id="{30827995-A37A-41DB-8663-583B32094C8E}"/>
              </a:ext>
            </a:extLst>
          </p:cNvPr>
          <p:cNvSpPr txBox="1">
            <a:spLocks/>
          </p:cNvSpPr>
          <p:nvPr/>
        </p:nvSpPr>
        <p:spPr>
          <a:xfrm>
            <a:off x="3059113" y="4147437"/>
            <a:ext cx="2519363" cy="113108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lvl="1" defTabSz="914400" fontAlgn="base">
              <a:spcBef>
                <a:spcPts val="0"/>
              </a:spcBef>
              <a:defRPr/>
            </a:pPr>
            <a:endParaRPr lang="fr-FR" b="0" kern="0" dirty="0">
              <a:solidFill>
                <a:schemeClr val="tx1"/>
              </a:solidFill>
              <a:cs typeface="Arial" panose="020B0604020202020204" pitchFamily="34" charset="0"/>
            </a:endParaRPr>
          </a:p>
        </p:txBody>
      </p:sp>
      <p:sp>
        <p:nvSpPr>
          <p:cNvPr id="21" name="Rectangle 20">
            <a:extLst>
              <a:ext uri="{FF2B5EF4-FFF2-40B4-BE49-F238E27FC236}">
                <a16:creationId xmlns:a16="http://schemas.microsoft.com/office/drawing/2014/main" id="{155DC3D3-A1BE-4030-B342-40C241DA0443}"/>
              </a:ext>
            </a:extLst>
          </p:cNvPr>
          <p:cNvSpPr/>
          <p:nvPr/>
        </p:nvSpPr>
        <p:spPr>
          <a:xfrm>
            <a:off x="3340972" y="4539468"/>
            <a:ext cx="3948291" cy="200055"/>
          </a:xfrm>
          <a:prstGeom prst="rect">
            <a:avLst/>
          </a:prstGeom>
        </p:spPr>
        <p:txBody>
          <a:bodyPr wrap="square" rIns="0">
            <a:spAutoFit/>
          </a:bodyPr>
          <a:lstStyle/>
          <a:p>
            <a:pPr algn="r">
              <a:buClr>
                <a:schemeClr val="tx2"/>
              </a:buClr>
            </a:pPr>
            <a:r>
              <a:rPr lang="fr-FR" sz="700" dirty="0"/>
              <a:t>*versus Hemoccult</a:t>
            </a:r>
            <a:r>
              <a:rPr lang="fr-FR" sz="700" baseline="30000" dirty="0"/>
              <a:t>®</a:t>
            </a:r>
          </a:p>
        </p:txBody>
      </p:sp>
      <p:sp>
        <p:nvSpPr>
          <p:cNvPr id="17" name="Espace réservé de la date 2">
            <a:extLst>
              <a:ext uri="{FF2B5EF4-FFF2-40B4-BE49-F238E27FC236}">
                <a16:creationId xmlns:a16="http://schemas.microsoft.com/office/drawing/2014/main" id="{5C8587A6-0DE9-43D6-93D9-060ABE5CA31B}"/>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2" name="Espace réservé du pied de page 3">
            <a:extLst>
              <a:ext uri="{FF2B5EF4-FFF2-40B4-BE49-F238E27FC236}">
                <a16:creationId xmlns:a16="http://schemas.microsoft.com/office/drawing/2014/main" id="{0B941948-5D54-4484-83F6-DBDA89AE9B3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3" name="Espace réservé du texte 6">
            <a:extLst>
              <a:ext uri="{FF2B5EF4-FFF2-40B4-BE49-F238E27FC236}">
                <a16:creationId xmlns:a16="http://schemas.microsoft.com/office/drawing/2014/main" id="{2D980BE8-3E8E-4077-903F-441374C7CA07}"/>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3.1. Les bénéfices du dépistage organisé</a:t>
            </a:r>
          </a:p>
        </p:txBody>
      </p:sp>
      <p:sp>
        <p:nvSpPr>
          <p:cNvPr id="14" name="Espace réservé du contenu 11">
            <a:extLst>
              <a:ext uri="{FF2B5EF4-FFF2-40B4-BE49-F238E27FC236}">
                <a16:creationId xmlns:a16="http://schemas.microsoft.com/office/drawing/2014/main" id="{7207EF3B-5E51-447A-9A5C-1479B4B7C93B}"/>
              </a:ext>
            </a:extLst>
          </p:cNvPr>
          <p:cNvSpPr txBox="1">
            <a:spLocks/>
          </p:cNvSpPr>
          <p:nvPr/>
        </p:nvSpPr>
        <p:spPr bwMode="gray">
          <a:xfrm>
            <a:off x="286578" y="1658601"/>
            <a:ext cx="7210090" cy="2574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0">
              <a:buClr>
                <a:schemeClr val="tx1"/>
              </a:buClr>
              <a:buNone/>
              <a:defRPr/>
            </a:pPr>
            <a:r>
              <a:rPr lang="fr-FR" sz="1050" b="1" dirty="0"/>
              <a:t>Performant</a:t>
            </a:r>
          </a:p>
          <a:p>
            <a:pPr lvl="1">
              <a:buClr>
                <a:schemeClr val="tx1"/>
              </a:buClr>
              <a:defRPr/>
            </a:pPr>
            <a:r>
              <a:rPr lang="fr-FR" sz="1000" dirty="0"/>
              <a:t>Détection de sang dans les selles, invisible à l’œil nu et qui s’écoule de polypes</a:t>
            </a:r>
          </a:p>
          <a:p>
            <a:pPr marL="180000" lvl="1" indent="0">
              <a:buClr>
                <a:schemeClr val="tx1"/>
              </a:buClr>
              <a:buNone/>
              <a:defRPr/>
            </a:pPr>
            <a:r>
              <a:rPr lang="fr-FR" sz="1050" b="1" dirty="0"/>
              <a:t>Simple</a:t>
            </a:r>
          </a:p>
          <a:p>
            <a:pPr lvl="1">
              <a:buClr>
                <a:schemeClr val="tx1"/>
              </a:buClr>
              <a:defRPr/>
            </a:pPr>
            <a:r>
              <a:rPr lang="fr-FR" sz="900" kern="0" cap="none" dirty="0">
                <a:ea typeface="Tahoma" panose="020B0604030504040204" pitchFamily="34" charset="0"/>
                <a:cs typeface="Arial" panose="020B0604020202020204" pitchFamily="34" charset="0"/>
              </a:rPr>
              <a:t>1 seul prélèvement de selles</a:t>
            </a:r>
          </a:p>
          <a:p>
            <a:pPr lvl="1">
              <a:buClr>
                <a:schemeClr val="tx1"/>
              </a:buClr>
              <a:defRPr/>
            </a:pPr>
            <a:r>
              <a:rPr lang="fr-FR" sz="1000" kern="0" cap="none" dirty="0">
                <a:ea typeface="Tahoma" panose="020B0604030504040204" pitchFamily="34" charset="0"/>
                <a:cs typeface="Arial" panose="020B0604020202020204" pitchFamily="34" charset="0"/>
              </a:rPr>
              <a:t>1 test ergonomique, simple et rapide d’utilisation</a:t>
            </a:r>
          </a:p>
          <a:p>
            <a:pPr marL="180000" lvl="1" indent="0">
              <a:buClr>
                <a:schemeClr val="tx1"/>
              </a:buClr>
              <a:buNone/>
              <a:defRPr/>
            </a:pPr>
            <a:r>
              <a:rPr lang="fr-FR" sz="1050" b="1" kern="0" dirty="0">
                <a:ea typeface="Tahoma" panose="020B0604030504040204" pitchFamily="34" charset="0"/>
                <a:cs typeface="Arial" panose="020B0604020202020204" pitchFamily="34" charset="0"/>
              </a:rPr>
              <a:t>Fiable</a:t>
            </a:r>
            <a:endParaRPr lang="fr-FR" sz="1050" b="1" kern="0" cap="none" dirty="0">
              <a:ea typeface="Tahoma" panose="020B0604030504040204" pitchFamily="34" charset="0"/>
              <a:cs typeface="Arial" panose="020B0604020202020204" pitchFamily="34" charset="0"/>
            </a:endParaRPr>
          </a:p>
          <a:p>
            <a:pPr lvl="1">
              <a:buClr>
                <a:schemeClr val="tx1"/>
              </a:buClr>
              <a:defRPr/>
            </a:pPr>
            <a:r>
              <a:rPr lang="fr-FR" sz="1000" kern="0" cap="none" dirty="0">
                <a:ea typeface="Tahoma" panose="020B0604030504040204" pitchFamily="34" charset="0"/>
                <a:cs typeface="Arial" panose="020B0604020202020204" pitchFamily="34" charset="0"/>
              </a:rPr>
              <a:t>Lecture automatisée</a:t>
            </a:r>
          </a:p>
          <a:p>
            <a:pPr lvl="1">
              <a:buClr>
                <a:schemeClr val="tx1"/>
              </a:buClr>
              <a:defRPr/>
            </a:pPr>
            <a:r>
              <a:rPr lang="fr-FR" sz="1000" kern="0" cap="none" dirty="0">
                <a:ea typeface="Tahoma" panose="020B0604030504040204" pitchFamily="34" charset="0"/>
                <a:cs typeface="Arial" panose="020B0604020202020204" pitchFamily="34" charset="0"/>
              </a:rPr>
              <a:t>Taux de positivité : 4 % </a:t>
            </a:r>
          </a:p>
          <a:p>
            <a:pPr lvl="1">
              <a:buClr>
                <a:schemeClr val="tx1"/>
              </a:buClr>
              <a:defRPr/>
            </a:pPr>
            <a:endParaRPr lang="fr-FR" sz="1000" kern="0" cap="none" dirty="0">
              <a:ea typeface="Tahoma" panose="020B0604030504040204" pitchFamily="34" charset="0"/>
              <a:cs typeface="Arial" panose="020B0604020202020204" pitchFamily="34" charset="0"/>
            </a:endParaRPr>
          </a:p>
          <a:p>
            <a:pPr lvl="1">
              <a:buClr>
                <a:schemeClr val="tx1"/>
              </a:buClr>
              <a:defRPr/>
            </a:pPr>
            <a:endParaRPr lang="fr-FR" sz="1000" kern="0" cap="none" dirty="0">
              <a:ea typeface="Tahoma" panose="020B0604030504040204" pitchFamily="34" charset="0"/>
              <a:cs typeface="Arial" panose="020B0604020202020204" pitchFamily="34" charset="0"/>
            </a:endParaRPr>
          </a:p>
          <a:p>
            <a:pPr lvl="1">
              <a:buClr>
                <a:schemeClr val="tx1"/>
              </a:buClr>
              <a:defRPr/>
            </a:pPr>
            <a:endParaRPr lang="fr-FR" sz="1000" kern="0" cap="none" dirty="0">
              <a:ea typeface="Tahoma" panose="020B0604030504040204" pitchFamily="34" charset="0"/>
              <a:cs typeface="Arial" panose="020B0604020202020204" pitchFamily="34" charset="0"/>
            </a:endParaRPr>
          </a:p>
          <a:p>
            <a:pPr lvl="1">
              <a:buClr>
                <a:schemeClr val="tx1"/>
              </a:buClr>
              <a:defRPr/>
            </a:pPr>
            <a:endParaRPr lang="fr-FR" sz="1000" dirty="0"/>
          </a:p>
        </p:txBody>
      </p:sp>
    </p:spTree>
    <p:extLst>
      <p:ext uri="{BB962C8B-B14F-4D97-AF65-F5344CB8AC3E}">
        <p14:creationId xmlns:p14="http://schemas.microsoft.com/office/powerpoint/2010/main" val="54253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p:txBody>
          <a:bodyPr>
            <a:normAutofit/>
          </a:bodyPr>
          <a:lstStyle/>
          <a:p>
            <a:r>
              <a:rPr lang="fr-FR" dirty="0"/>
              <a:t>Un test de dépistage efficace </a:t>
            </a:r>
          </a:p>
        </p:txBody>
      </p:sp>
      <p:sp>
        <p:nvSpPr>
          <p:cNvPr id="19" name="Espace réservé du numéro de diapositive 18">
            <a:extLst>
              <a:ext uri="{FF2B5EF4-FFF2-40B4-BE49-F238E27FC236}">
                <a16:creationId xmlns:a16="http://schemas.microsoft.com/office/drawing/2014/main" id="{0045DB13-410B-134A-8FCD-8D081D34E021}"/>
              </a:ext>
            </a:extLst>
          </p:cNvPr>
          <p:cNvSpPr>
            <a:spLocks noGrp="1"/>
          </p:cNvSpPr>
          <p:nvPr>
            <p:ph type="sldNum" sz="quarter" idx="12"/>
          </p:nvPr>
        </p:nvSpPr>
        <p:spPr/>
        <p:txBody>
          <a:bodyPr/>
          <a:lstStyle/>
          <a:p>
            <a:fld id="{2684EA46-63B8-F44C-953D-BF4FA9E68CB3}" type="slidenum">
              <a:rPr lang="fr-FR" smtClean="0"/>
              <a:pPr/>
              <a:t>29</a:t>
            </a:fld>
            <a:endParaRPr lang="fr-FR" dirty="0"/>
          </a:p>
        </p:txBody>
      </p:sp>
      <p:sp>
        <p:nvSpPr>
          <p:cNvPr id="3"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graphicFrame>
        <p:nvGraphicFramePr>
          <p:cNvPr id="5" name="Graphique 4">
            <a:extLst>
              <a:ext uri="{FF2B5EF4-FFF2-40B4-BE49-F238E27FC236}">
                <a16:creationId xmlns:a16="http://schemas.microsoft.com/office/drawing/2014/main" id="{282F44EF-7452-4ACE-AACD-C77A2810F7D5}"/>
              </a:ext>
            </a:extLst>
          </p:cNvPr>
          <p:cNvGraphicFramePr/>
          <p:nvPr/>
        </p:nvGraphicFramePr>
        <p:xfrm>
          <a:off x="4605782" y="1824039"/>
          <a:ext cx="4145063" cy="2474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au 6">
            <a:extLst>
              <a:ext uri="{FF2B5EF4-FFF2-40B4-BE49-F238E27FC236}">
                <a16:creationId xmlns:a16="http://schemas.microsoft.com/office/drawing/2014/main" id="{60024FE4-ACA9-4F86-9580-1C29FAD432C7}"/>
              </a:ext>
            </a:extLst>
          </p:cNvPr>
          <p:cNvGraphicFramePr>
            <a:graphicFrameLocks noGrp="1"/>
          </p:cNvGraphicFramePr>
          <p:nvPr>
            <p:extLst>
              <p:ext uri="{D42A27DB-BD31-4B8C-83A1-F6EECF244321}">
                <p14:modId xmlns:p14="http://schemas.microsoft.com/office/powerpoint/2010/main" val="2442925738"/>
              </p:ext>
            </p:extLst>
          </p:nvPr>
        </p:nvGraphicFramePr>
        <p:xfrm>
          <a:off x="467544" y="1768915"/>
          <a:ext cx="3434964" cy="559030"/>
        </p:xfrm>
        <a:graphic>
          <a:graphicData uri="http://schemas.openxmlformats.org/drawingml/2006/table">
            <a:tbl>
              <a:tblPr firstRow="1" bandRow="1">
                <a:tableStyleId>{72833802-FEF1-4C79-8D5D-14CF1EAF98D9}</a:tableStyleId>
              </a:tblPr>
              <a:tblGrid>
                <a:gridCol w="2131944">
                  <a:extLst>
                    <a:ext uri="{9D8B030D-6E8A-4147-A177-3AD203B41FA5}">
                      <a16:colId xmlns:a16="http://schemas.microsoft.com/office/drawing/2014/main" val="890741006"/>
                    </a:ext>
                  </a:extLst>
                </a:gridCol>
                <a:gridCol w="1303020">
                  <a:extLst>
                    <a:ext uri="{9D8B030D-6E8A-4147-A177-3AD203B41FA5}">
                      <a16:colId xmlns:a16="http://schemas.microsoft.com/office/drawing/2014/main" val="364366468"/>
                    </a:ext>
                  </a:extLst>
                </a:gridCol>
              </a:tblGrid>
              <a:tr h="279515">
                <a:tc>
                  <a:txBody>
                    <a:bodyPr/>
                    <a:lstStyle/>
                    <a:p>
                      <a:r>
                        <a:rPr lang="fr-FR" sz="1050" b="0" dirty="0">
                          <a:solidFill>
                            <a:schemeClr val="tx1"/>
                          </a:solidFill>
                        </a:rPr>
                        <a:t>Carcinomes </a:t>
                      </a:r>
                      <a:r>
                        <a:rPr lang="fr-FR" sz="1050" b="0" i="1" dirty="0">
                          <a:solidFill>
                            <a:schemeClr val="tx1"/>
                          </a:solidFill>
                        </a:rPr>
                        <a:t>in situ </a:t>
                      </a:r>
                    </a:p>
                  </a:txBody>
                  <a:tcPr marT="34290" marB="34290"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noFill/>
                  </a:tcPr>
                </a:tc>
                <a:tc>
                  <a:txBody>
                    <a:bodyPr/>
                    <a:lstStyle/>
                    <a:p>
                      <a:pPr algn="ctr"/>
                      <a:r>
                        <a:rPr lang="fr-FR" sz="1100" b="0" kern="1200" dirty="0">
                          <a:solidFill>
                            <a:schemeClr val="tx1"/>
                          </a:solidFill>
                          <a:latin typeface="+mn-lt"/>
                          <a:ea typeface="+mn-ea"/>
                          <a:cs typeface="+mn-cs"/>
                        </a:rPr>
                        <a:t>32,3 %</a:t>
                      </a:r>
                    </a:p>
                  </a:txBody>
                  <a:tcPr marT="34290" marB="34290"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noFill/>
                  </a:tcPr>
                </a:tc>
                <a:extLst>
                  <a:ext uri="{0D108BD9-81ED-4DB2-BD59-A6C34878D82A}">
                    <a16:rowId xmlns:a16="http://schemas.microsoft.com/office/drawing/2014/main" val="3726841802"/>
                  </a:ext>
                </a:extLst>
              </a:tr>
              <a:tr h="279515">
                <a:tc>
                  <a:txBody>
                    <a:bodyPr/>
                    <a:lstStyle/>
                    <a:p>
                      <a:r>
                        <a:rPr lang="fr-FR" sz="1050" b="0" dirty="0">
                          <a:solidFill>
                            <a:schemeClr val="tx1"/>
                          </a:solidFill>
                        </a:rPr>
                        <a:t>Cancers </a:t>
                      </a:r>
                    </a:p>
                  </a:txBody>
                  <a:tcPr marT="34290" marB="34290"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tc>
                  <a:txBody>
                    <a:bodyPr/>
                    <a:lstStyle/>
                    <a:p>
                      <a:pPr algn="ctr"/>
                      <a:r>
                        <a:rPr lang="fr-FR" sz="1100" b="0" kern="1200" dirty="0">
                          <a:solidFill>
                            <a:schemeClr val="tx1"/>
                          </a:solidFill>
                          <a:latin typeface="+mn-lt"/>
                          <a:ea typeface="+mn-ea"/>
                          <a:cs typeface="+mn-cs"/>
                        </a:rPr>
                        <a:t>67,7 %</a:t>
                      </a:r>
                    </a:p>
                  </a:txBody>
                  <a:tcPr marT="34290" marB="34290" anchor="ctr">
                    <a:lnL w="9525" cap="flat" cmpd="sng" algn="ctr">
                      <a:solidFill>
                        <a:srgbClr val="3E5FA9"/>
                      </a:solidFill>
                      <a:prstDash val="solid"/>
                      <a:round/>
                      <a:headEnd type="none" w="med" len="med"/>
                      <a:tailEnd type="none" w="med" len="med"/>
                    </a:lnL>
                    <a:lnR w="9525" cap="flat" cmpd="sng" algn="ctr">
                      <a:solidFill>
                        <a:srgbClr val="3E5FA9"/>
                      </a:solidFill>
                      <a:prstDash val="solid"/>
                      <a:round/>
                      <a:headEnd type="none" w="med" len="med"/>
                      <a:tailEnd type="none" w="med" len="med"/>
                    </a:lnR>
                    <a:lnT w="9525" cap="flat" cmpd="sng" algn="ctr">
                      <a:solidFill>
                        <a:srgbClr val="3E5FA9"/>
                      </a:solidFill>
                      <a:prstDash val="solid"/>
                      <a:round/>
                      <a:headEnd type="none" w="med" len="med"/>
                      <a:tailEnd type="none" w="med" len="med"/>
                    </a:lnT>
                    <a:lnB w="9525" cap="flat" cmpd="sng" algn="ctr">
                      <a:solidFill>
                        <a:srgbClr val="3E5FA9"/>
                      </a:solidFill>
                      <a:prstDash val="solid"/>
                      <a:round/>
                      <a:headEnd type="none" w="med" len="med"/>
                      <a:tailEnd type="none" w="med" len="med"/>
                    </a:lnB>
                  </a:tcPr>
                </a:tc>
                <a:extLst>
                  <a:ext uri="{0D108BD9-81ED-4DB2-BD59-A6C34878D82A}">
                    <a16:rowId xmlns:a16="http://schemas.microsoft.com/office/drawing/2014/main" val="393460393"/>
                  </a:ext>
                </a:extLst>
              </a:tr>
            </a:tbl>
          </a:graphicData>
        </a:graphic>
      </p:graphicFrame>
      <p:sp>
        <p:nvSpPr>
          <p:cNvPr id="4" name="ZoneTexte 3">
            <a:extLst>
              <a:ext uri="{FF2B5EF4-FFF2-40B4-BE49-F238E27FC236}">
                <a16:creationId xmlns:a16="http://schemas.microsoft.com/office/drawing/2014/main" id="{BA40F483-35FA-43ED-BEF9-148B995565AE}"/>
              </a:ext>
            </a:extLst>
          </p:cNvPr>
          <p:cNvSpPr txBox="1"/>
          <p:nvPr/>
        </p:nvSpPr>
        <p:spPr>
          <a:xfrm>
            <a:off x="359999" y="1368000"/>
            <a:ext cx="8424000" cy="212430"/>
          </a:xfrm>
          <a:prstGeom prst="rect">
            <a:avLst/>
          </a:prstGeom>
          <a:noFill/>
        </p:spPr>
        <p:txBody>
          <a:bodyPr wrap="square" lIns="0" tIns="0" rIns="0" bIns="0" rtlCol="0">
            <a:spAutoFit/>
          </a:bodyPr>
          <a:lstStyle/>
          <a:p>
            <a:pPr marL="72000" indent="-72000">
              <a:lnSpc>
                <a:spcPct val="150000"/>
              </a:lnSpc>
              <a:spcBef>
                <a:spcPts val="300"/>
              </a:spcBef>
              <a:spcAft>
                <a:spcPts val="300"/>
              </a:spcAft>
              <a:buClr>
                <a:schemeClr val="tx1"/>
              </a:buClr>
              <a:buFont typeface="Arial" panose="020B0604020202020204" pitchFamily="34" charset="0"/>
              <a:buChar char="•"/>
              <a:defRPr/>
            </a:pPr>
            <a:r>
              <a:rPr lang="fr-FR" sz="1050" dirty="0"/>
              <a:t>Parmi les CCR détectés par le test :</a:t>
            </a:r>
          </a:p>
        </p:txBody>
      </p:sp>
      <p:sp>
        <p:nvSpPr>
          <p:cNvPr id="8" name="ZoneTexte 7">
            <a:extLst>
              <a:ext uri="{FF2B5EF4-FFF2-40B4-BE49-F238E27FC236}">
                <a16:creationId xmlns:a16="http://schemas.microsoft.com/office/drawing/2014/main" id="{342F4C7D-EF39-452E-AEF2-476C7EDAFEA3}"/>
              </a:ext>
            </a:extLst>
          </p:cNvPr>
          <p:cNvSpPr txBox="1"/>
          <p:nvPr/>
        </p:nvSpPr>
        <p:spPr>
          <a:xfrm>
            <a:off x="5436011" y="1467929"/>
            <a:ext cx="2484604" cy="246221"/>
          </a:xfrm>
          <a:prstGeom prst="rect">
            <a:avLst/>
          </a:prstGeom>
          <a:noFill/>
        </p:spPr>
        <p:txBody>
          <a:bodyPr wrap="square" rtlCol="0">
            <a:spAutoFit/>
          </a:bodyPr>
          <a:lstStyle/>
          <a:p>
            <a:pPr algn="ctr"/>
            <a:r>
              <a:rPr lang="fr-FR" sz="1000" b="1" dirty="0"/>
              <a:t>Stades des cancers détectés</a:t>
            </a:r>
          </a:p>
        </p:txBody>
      </p:sp>
      <p:sp>
        <p:nvSpPr>
          <p:cNvPr id="11" name="Espace réservé de la date 2">
            <a:extLst>
              <a:ext uri="{FF2B5EF4-FFF2-40B4-BE49-F238E27FC236}">
                <a16:creationId xmlns:a16="http://schemas.microsoft.com/office/drawing/2014/main" id="{9F6BD04A-A32B-4F88-9F2B-0DEC9595F4F7}"/>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2" name="Espace réservé du pied de page 3">
            <a:extLst>
              <a:ext uri="{FF2B5EF4-FFF2-40B4-BE49-F238E27FC236}">
                <a16:creationId xmlns:a16="http://schemas.microsoft.com/office/drawing/2014/main" id="{4BFF22AE-611A-4D18-9E9A-43EF7BEAD1F1}"/>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4" name="Espace réservé du texte 4">
            <a:extLst>
              <a:ext uri="{FF2B5EF4-FFF2-40B4-BE49-F238E27FC236}">
                <a16:creationId xmlns:a16="http://schemas.microsoft.com/office/drawing/2014/main" id="{25C8B798-6310-4CBF-8C8E-68043DCE4C00}"/>
              </a:ext>
            </a:extLst>
          </p:cNvPr>
          <p:cNvSpPr txBox="1">
            <a:spLocks/>
          </p:cNvSpPr>
          <p:nvPr/>
        </p:nvSpPr>
        <p:spPr>
          <a:xfrm>
            <a:off x="4252875" y="4572524"/>
            <a:ext cx="4711613" cy="14074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700" cap="none" dirty="0"/>
              <a:t>Source : Évaluation épidémiologique du programme de dépistage organisé du cancer colorectal, campagne 2016-2017, Santé publique France </a:t>
            </a:r>
            <a:br>
              <a:rPr lang="fr-FR" sz="700" i="1" cap="none" dirty="0">
                <a:solidFill>
                  <a:schemeClr val="accent5">
                    <a:lumMod val="50000"/>
                  </a:schemeClr>
                </a:solidFill>
              </a:rPr>
            </a:br>
            <a:endParaRPr lang="fr-FR" sz="700" i="1" cap="none" dirty="0">
              <a:solidFill>
                <a:schemeClr val="accent5">
                  <a:lumMod val="50000"/>
                </a:schemeClr>
              </a:solidFill>
            </a:endParaRPr>
          </a:p>
        </p:txBody>
      </p:sp>
    </p:spTree>
    <p:extLst>
      <p:ext uri="{BB962C8B-B14F-4D97-AF65-F5344CB8AC3E}">
        <p14:creationId xmlns:p14="http://schemas.microsoft.com/office/powerpoint/2010/main" val="62334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Sommaire</a:t>
            </a:r>
          </a:p>
        </p:txBody>
      </p:sp>
      <p:sp>
        <p:nvSpPr>
          <p:cNvPr id="9" name="Espace réservé de la date 2">
            <a:extLst>
              <a:ext uri="{FF2B5EF4-FFF2-40B4-BE49-F238E27FC236}">
                <a16:creationId xmlns:a16="http://schemas.microsoft.com/office/drawing/2014/main" id="{837F7642-C396-4FE0-8D0E-25E6F30A2369}"/>
              </a:ext>
            </a:extLst>
          </p:cNvPr>
          <p:cNvSpPr>
            <a:spLocks noGrp="1"/>
          </p:cNvSpPr>
          <p:nvPr>
            <p:ph type="dt" sz="half" idx="10"/>
          </p:nvPr>
        </p:nvSpPr>
        <p:spPr/>
        <p:txBody>
          <a:bodyPr/>
          <a:lstStyle/>
          <a:p>
            <a:pPr algn="r"/>
            <a:r>
              <a:rPr lang="fr-FR" cap="all" dirty="0"/>
              <a:t>01/06/2022</a:t>
            </a:r>
          </a:p>
        </p:txBody>
      </p:sp>
      <p:sp>
        <p:nvSpPr>
          <p:cNvPr id="12" name="Espace réservé du pied de page 3">
            <a:extLst>
              <a:ext uri="{FF2B5EF4-FFF2-40B4-BE49-F238E27FC236}">
                <a16:creationId xmlns:a16="http://schemas.microsoft.com/office/drawing/2014/main" id="{CFA379EA-14A1-4002-B1DF-C62FC141ED61}"/>
              </a:ext>
            </a:extLst>
          </p:cNvPr>
          <p:cNvSpPr>
            <a:spLocks noGrp="1"/>
          </p:cNvSpPr>
          <p:nvPr>
            <p:ph type="ftr" sz="quarter" idx="11"/>
          </p:nvPr>
        </p:nvSpPr>
        <p:spPr/>
        <p:txBody>
          <a:bodyPr/>
          <a:lstStyle/>
          <a:p>
            <a:r>
              <a:rPr lang="fr-FR" dirty="0"/>
              <a:t>Dépistage du cancer colorectal</a:t>
            </a:r>
          </a:p>
        </p:txBody>
      </p:sp>
      <p:sp>
        <p:nvSpPr>
          <p:cNvPr id="22" name="Espace réservé du numéro de diapositive 21"/>
          <p:cNvSpPr>
            <a:spLocks noGrp="1"/>
          </p:cNvSpPr>
          <p:nvPr>
            <p:ph type="sldNum" sz="quarter" idx="12"/>
          </p:nvPr>
        </p:nvSpPr>
        <p:spPr/>
        <p:txBody>
          <a:bodyPr/>
          <a:lstStyle/>
          <a:p>
            <a:fld id="{733122C9-A0B9-462F-8757-0847AD287B63}" type="slidenum">
              <a:rPr lang="fr-FR" smtClean="0"/>
              <a:pPr/>
              <a:t>3</a:t>
            </a:fld>
            <a:endParaRPr lang="fr-FR" dirty="0"/>
          </a:p>
        </p:txBody>
      </p:sp>
      <p:sp>
        <p:nvSpPr>
          <p:cNvPr id="10" name="Espace réservé du texte 9"/>
          <p:cNvSpPr>
            <a:spLocks noGrp="1"/>
          </p:cNvSpPr>
          <p:nvPr>
            <p:ph type="body" sz="quarter" idx="13"/>
          </p:nvPr>
        </p:nvSpPr>
        <p:spPr/>
        <p:txBody>
          <a:bodyPr/>
          <a:lstStyle/>
          <a:p>
            <a:pPr>
              <a:spcBef>
                <a:spcPts val="1500"/>
              </a:spcBef>
            </a:pPr>
            <a:r>
              <a:rPr lang="fr-FR" sz="1050" dirty="0"/>
              <a:t>Le cancer colorectal : un enjeu de santé publique</a:t>
            </a:r>
          </a:p>
          <a:p>
            <a:pPr>
              <a:spcAft>
                <a:spcPts val="1200"/>
              </a:spcAft>
              <a:buFont typeface="+mj-lt"/>
              <a:buAutoNum type="arabicPeriod" startAt="2"/>
            </a:pPr>
            <a:r>
              <a:rPr lang="fr-FR" dirty="0"/>
              <a:t>Le dépistage du cancer colorectal</a:t>
            </a:r>
          </a:p>
          <a:p>
            <a:pPr>
              <a:buFont typeface="+mj-lt"/>
              <a:buAutoNum type="arabicPeriod" startAt="2"/>
            </a:pPr>
            <a:endParaRPr lang="fr-FR" dirty="0"/>
          </a:p>
          <a:p>
            <a:pPr marL="180000" lvl="1" indent="0">
              <a:buNone/>
            </a:pPr>
            <a:endParaRPr lang="fr-FR" dirty="0"/>
          </a:p>
        </p:txBody>
      </p:sp>
      <p:sp>
        <p:nvSpPr>
          <p:cNvPr id="11" name="Espace réservé du texte 10"/>
          <p:cNvSpPr>
            <a:spLocks noGrp="1"/>
          </p:cNvSpPr>
          <p:nvPr>
            <p:ph type="body" sz="quarter" idx="14"/>
          </p:nvPr>
        </p:nvSpPr>
        <p:spPr>
          <a:xfrm>
            <a:off x="3203848" y="1891968"/>
            <a:ext cx="2664296" cy="2530800"/>
          </a:xfrm>
        </p:spPr>
        <p:txBody>
          <a:bodyPr/>
          <a:lstStyle/>
          <a:p>
            <a:pPr marL="0" indent="0">
              <a:buNone/>
            </a:pPr>
            <a:r>
              <a:rPr lang="fr-FR" dirty="0"/>
              <a:t>3.</a:t>
            </a:r>
            <a:r>
              <a:rPr lang="fr-FR" sz="1050" dirty="0"/>
              <a:t> Le dépistage organisé du cancer colorectal (DO CCR)</a:t>
            </a:r>
          </a:p>
          <a:p>
            <a:pPr marL="180000" lvl="1" indent="0">
              <a:spcAft>
                <a:spcPts val="1200"/>
              </a:spcAft>
              <a:buNone/>
            </a:pPr>
            <a:r>
              <a:rPr lang="fr-FR" b="1" dirty="0"/>
              <a:t>3.1. Les bénéfices du dépistage organisé</a:t>
            </a:r>
          </a:p>
          <a:p>
            <a:pPr marL="180000" lvl="1" indent="0">
              <a:spcAft>
                <a:spcPts val="1200"/>
              </a:spcAft>
              <a:buNone/>
            </a:pPr>
            <a:r>
              <a:rPr lang="fr-FR" b="1" dirty="0"/>
              <a:t>3.2. Le dépistage organisé en pratique</a:t>
            </a:r>
          </a:p>
          <a:p>
            <a:pPr marL="449263" lvl="1" indent="-93663">
              <a:spcBef>
                <a:spcPts val="300"/>
              </a:spcBef>
              <a:spcAft>
                <a:spcPts val="300"/>
              </a:spcAft>
              <a:buNone/>
            </a:pPr>
            <a:r>
              <a:rPr lang="fr-FR" b="1" dirty="0"/>
              <a:t>3.2.1. Les personnes cibles</a:t>
            </a:r>
          </a:p>
          <a:p>
            <a:pPr marL="449263" lvl="1" indent="-93663">
              <a:spcBef>
                <a:spcPts val="300"/>
              </a:spcBef>
              <a:spcAft>
                <a:spcPts val="300"/>
              </a:spcAft>
              <a:buNone/>
            </a:pPr>
            <a:r>
              <a:rPr lang="fr-FR" b="1" dirty="0"/>
              <a:t>3.2.2. L’évaluation du niveau de risque</a:t>
            </a:r>
          </a:p>
          <a:p>
            <a:pPr marL="449263" lvl="1" indent="-93663">
              <a:spcBef>
                <a:spcPts val="300"/>
              </a:spcBef>
              <a:spcAft>
                <a:spcPts val="300"/>
              </a:spcAft>
              <a:buNone/>
            </a:pPr>
            <a:r>
              <a:rPr lang="fr-FR" b="1" dirty="0"/>
              <a:t>3.2.3. Le kit de dépistage</a:t>
            </a:r>
          </a:p>
          <a:p>
            <a:pPr marL="449263" lvl="1" indent="-93663">
              <a:spcBef>
                <a:spcPts val="300"/>
              </a:spcBef>
              <a:spcAft>
                <a:spcPts val="300"/>
              </a:spcAft>
              <a:buNone/>
            </a:pPr>
            <a:r>
              <a:rPr lang="fr-FR" b="1" dirty="0"/>
              <a:t>3.2.4. L’analyse du test de dépistage</a:t>
            </a:r>
          </a:p>
          <a:p>
            <a:pPr marL="180000" lvl="1" indent="0">
              <a:buNone/>
            </a:pPr>
            <a:r>
              <a:rPr lang="fr-FR" dirty="0"/>
              <a:t>	</a:t>
            </a:r>
          </a:p>
          <a:p>
            <a:pPr marL="180000" lvl="1" indent="0">
              <a:buNone/>
            </a:pPr>
            <a:endParaRPr lang="fr-FR" dirty="0"/>
          </a:p>
        </p:txBody>
      </p:sp>
      <p:sp>
        <p:nvSpPr>
          <p:cNvPr id="19" name="Espace réservé du texte 18"/>
          <p:cNvSpPr>
            <a:spLocks noGrp="1"/>
          </p:cNvSpPr>
          <p:nvPr>
            <p:ph type="body" sz="quarter" idx="15"/>
          </p:nvPr>
        </p:nvSpPr>
        <p:spPr/>
        <p:txBody>
          <a:bodyPr/>
          <a:lstStyle/>
          <a:p>
            <a:pPr marL="0" indent="0">
              <a:buNone/>
            </a:pPr>
            <a:r>
              <a:rPr lang="fr-FR" dirty="0"/>
              <a:t>4. Communiquer avec la personne</a:t>
            </a:r>
          </a:p>
          <a:p>
            <a:pPr>
              <a:buFont typeface="+mj-lt"/>
              <a:buAutoNum type="arabicPeriod" startAt="5"/>
            </a:pPr>
            <a:r>
              <a:rPr lang="fr-FR" dirty="0"/>
              <a:t>Les modalités pratique des échanges de données</a:t>
            </a:r>
          </a:p>
          <a:p>
            <a:pPr>
              <a:buFont typeface="+mj-lt"/>
              <a:buAutoNum type="arabicPeriod" startAt="5"/>
            </a:pPr>
            <a:r>
              <a:rPr lang="fr-FR" dirty="0"/>
              <a:t>Les outils pour votre pratique</a:t>
            </a:r>
          </a:p>
          <a:p>
            <a:pPr>
              <a:buFont typeface="+mj-lt"/>
              <a:buAutoNum type="arabicPeriod" startAt="5"/>
            </a:pPr>
            <a:r>
              <a:rPr lang="fr-FR" dirty="0"/>
              <a:t>Conclusion</a:t>
            </a:r>
          </a:p>
          <a:p>
            <a:pPr>
              <a:buFont typeface="+mj-lt"/>
              <a:buAutoNum type="arabicPeriod" startAt="5"/>
            </a:pPr>
            <a:r>
              <a:rPr lang="fr-FR" dirty="0"/>
              <a:t>Questions</a:t>
            </a:r>
          </a:p>
        </p:txBody>
      </p:sp>
    </p:spTree>
    <p:extLst>
      <p:ext uri="{BB962C8B-B14F-4D97-AF65-F5344CB8AC3E}">
        <p14:creationId xmlns:p14="http://schemas.microsoft.com/office/powerpoint/2010/main" val="2757853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p:txBody>
          <a:bodyPr>
            <a:normAutofit/>
          </a:bodyPr>
          <a:lstStyle/>
          <a:p>
            <a:r>
              <a:rPr lang="fr-FR" dirty="0"/>
              <a:t>Après un test positif</a:t>
            </a:r>
          </a:p>
        </p:txBody>
      </p:sp>
      <p:sp>
        <p:nvSpPr>
          <p:cNvPr id="19" name="Espace réservé du numéro de diapositive 18">
            <a:extLst>
              <a:ext uri="{FF2B5EF4-FFF2-40B4-BE49-F238E27FC236}">
                <a16:creationId xmlns:a16="http://schemas.microsoft.com/office/drawing/2014/main" id="{0045DB13-410B-134A-8FCD-8D081D34E021}"/>
              </a:ext>
            </a:extLst>
          </p:cNvPr>
          <p:cNvSpPr>
            <a:spLocks noGrp="1"/>
          </p:cNvSpPr>
          <p:nvPr>
            <p:ph type="sldNum" sz="quarter" idx="12"/>
          </p:nvPr>
        </p:nvSpPr>
        <p:spPr/>
        <p:txBody>
          <a:bodyPr/>
          <a:lstStyle/>
          <a:p>
            <a:fld id="{2684EA46-63B8-F44C-953D-BF4FA9E68CB3}" type="slidenum">
              <a:rPr lang="fr-FR" smtClean="0"/>
              <a:pPr/>
              <a:t>30</a:t>
            </a:fld>
            <a:endParaRPr lang="fr-FR" dirty="0"/>
          </a:p>
        </p:txBody>
      </p:sp>
      <p:sp>
        <p:nvSpPr>
          <p:cNvPr id="3" name="Espace réservé du texte 2">
            <a:extLst>
              <a:ext uri="{FF2B5EF4-FFF2-40B4-BE49-F238E27FC236}">
                <a16:creationId xmlns:a16="http://schemas.microsoft.com/office/drawing/2014/main" id="{0CA08514-019D-8745-BD0C-BBFE396C6541}"/>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3.1. Les bénéfices du dépistage organisé</a:t>
            </a:r>
          </a:p>
        </p:txBody>
      </p:sp>
      <p:pic>
        <p:nvPicPr>
          <p:cNvPr id="16" name="Image 15">
            <a:extLst>
              <a:ext uri="{FF2B5EF4-FFF2-40B4-BE49-F238E27FC236}">
                <a16:creationId xmlns:a16="http://schemas.microsoft.com/office/drawing/2014/main" id="{870238AC-37E6-C04A-8264-212C8234FBAB}"/>
              </a:ext>
            </a:extLst>
          </p:cNvPr>
          <p:cNvPicPr>
            <a:picLocks noChangeAspect="1"/>
          </p:cNvPicPr>
          <p:nvPr/>
        </p:nvPicPr>
        <p:blipFill rotWithShape="1">
          <a:blip r:embed="rId3"/>
          <a:srcRect l="16144" t="7286" r="73529" b="68532"/>
          <a:stretch/>
        </p:blipFill>
        <p:spPr>
          <a:xfrm>
            <a:off x="7482812" y="1272986"/>
            <a:ext cx="737823" cy="753036"/>
          </a:xfrm>
          <a:prstGeom prst="rect">
            <a:avLst/>
          </a:prstGeom>
        </p:spPr>
      </p:pic>
      <p:sp>
        <p:nvSpPr>
          <p:cNvPr id="22" name="ZoneTexte 21"/>
          <p:cNvSpPr txBox="1"/>
          <p:nvPr/>
        </p:nvSpPr>
        <p:spPr>
          <a:xfrm>
            <a:off x="7224709" y="2147933"/>
            <a:ext cx="1346140" cy="600164"/>
          </a:xfrm>
          <a:prstGeom prst="rect">
            <a:avLst/>
          </a:prstGeom>
          <a:noFill/>
        </p:spPr>
        <p:txBody>
          <a:bodyPr wrap="square" rtlCol="0">
            <a:spAutoFit/>
          </a:bodyPr>
          <a:lstStyle/>
          <a:p>
            <a:pPr algn="ctr"/>
            <a:r>
              <a:rPr lang="fr-FR" sz="1100" dirty="0">
                <a:solidFill>
                  <a:schemeClr val="bg1"/>
                </a:solidFill>
              </a:rPr>
              <a:t>Cancers détectés: </a:t>
            </a:r>
          </a:p>
          <a:p>
            <a:pPr algn="ctr"/>
            <a:r>
              <a:rPr lang="fr-FR" sz="1100" dirty="0">
                <a:solidFill>
                  <a:schemeClr val="bg1"/>
                </a:solidFill>
              </a:rPr>
              <a:t>7 à 8 %  </a:t>
            </a:r>
          </a:p>
          <a:p>
            <a:pPr algn="ctr"/>
            <a:r>
              <a:rPr lang="fr-FR" sz="1100" dirty="0">
                <a:solidFill>
                  <a:schemeClr val="bg1"/>
                </a:solidFill>
              </a:rPr>
              <a:t>des tests positifs</a:t>
            </a:r>
          </a:p>
        </p:txBody>
      </p:sp>
      <p:sp>
        <p:nvSpPr>
          <p:cNvPr id="23" name="ZoneTexte 22"/>
          <p:cNvSpPr txBox="1"/>
          <p:nvPr/>
        </p:nvSpPr>
        <p:spPr>
          <a:xfrm>
            <a:off x="7000646" y="2917003"/>
            <a:ext cx="1889341" cy="769441"/>
          </a:xfrm>
          <a:prstGeom prst="rect">
            <a:avLst/>
          </a:prstGeom>
          <a:noFill/>
        </p:spPr>
        <p:txBody>
          <a:bodyPr wrap="square" rtlCol="0">
            <a:spAutoFit/>
          </a:bodyPr>
          <a:lstStyle/>
          <a:p>
            <a:pPr algn="ctr"/>
            <a:r>
              <a:rPr lang="fr-FR" sz="1100" dirty="0">
                <a:solidFill>
                  <a:schemeClr val="bg1"/>
                </a:solidFill>
              </a:rPr>
              <a:t>Adénomes avancés détectés :</a:t>
            </a:r>
          </a:p>
          <a:p>
            <a:pPr algn="ctr"/>
            <a:r>
              <a:rPr lang="fr-FR" sz="1100" dirty="0">
                <a:solidFill>
                  <a:schemeClr val="bg1"/>
                </a:solidFill>
              </a:rPr>
              <a:t>26 à 40 % </a:t>
            </a:r>
          </a:p>
          <a:p>
            <a:pPr algn="ctr"/>
            <a:r>
              <a:rPr lang="fr-FR" sz="1100" dirty="0">
                <a:solidFill>
                  <a:schemeClr val="bg1"/>
                </a:solidFill>
              </a:rPr>
              <a:t>des tests positifs </a:t>
            </a:r>
          </a:p>
        </p:txBody>
      </p:sp>
      <p:sp>
        <p:nvSpPr>
          <p:cNvPr id="24" name="Espace réservé du texte 4">
            <a:extLst>
              <a:ext uri="{FF2B5EF4-FFF2-40B4-BE49-F238E27FC236}">
                <a16:creationId xmlns:a16="http://schemas.microsoft.com/office/drawing/2014/main" id="{BD64985D-F2C7-9744-A155-C4B64428F2AA}"/>
              </a:ext>
            </a:extLst>
          </p:cNvPr>
          <p:cNvSpPr txBox="1">
            <a:spLocks/>
          </p:cNvSpPr>
          <p:nvPr/>
        </p:nvSpPr>
        <p:spPr>
          <a:xfrm>
            <a:off x="1714935" y="4361360"/>
            <a:ext cx="7452362" cy="324897"/>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fr-FR" sz="700" cap="none" dirty="0"/>
              <a:t>Source : B </a:t>
            </a:r>
            <a:r>
              <a:rPr lang="en-US" sz="700" cap="none" dirty="0"/>
              <a:t>Denis </a:t>
            </a:r>
            <a:r>
              <a:rPr lang="en-US" sz="700" i="1" cap="none" dirty="0"/>
              <a:t>et </a:t>
            </a:r>
            <a:r>
              <a:rPr lang="en-US" sz="700" cap="none" dirty="0"/>
              <a:t>al</a:t>
            </a:r>
            <a:r>
              <a:rPr lang="en-US" sz="700" i="1" cap="none" dirty="0"/>
              <a:t>. </a:t>
            </a:r>
            <a:r>
              <a:rPr lang="en-US" sz="700" cap="none" dirty="0"/>
              <a:t>« Participation in four rounds of a French colorectal cancer screening </a:t>
            </a:r>
            <a:r>
              <a:rPr lang="en-US" sz="700" cap="none" dirty="0" err="1"/>
              <a:t>programme</a:t>
            </a:r>
            <a:r>
              <a:rPr lang="en-US" sz="700" cap="none" dirty="0"/>
              <a:t>  with guaiac </a:t>
            </a:r>
            <a:r>
              <a:rPr lang="en-US" sz="700" cap="none" dirty="0" err="1"/>
              <a:t>faecal</a:t>
            </a:r>
            <a:r>
              <a:rPr lang="en-US" sz="700" cap="none" dirty="0"/>
              <a:t> occult blood test: a population-based open cohort study ». Journal of Medical Screening, 2015</a:t>
            </a:r>
          </a:p>
          <a:p>
            <a:pPr>
              <a:spcBef>
                <a:spcPts val="0"/>
              </a:spcBef>
            </a:pPr>
            <a:r>
              <a:rPr lang="en-US" sz="700" cap="none" dirty="0"/>
              <a:t>Source : </a:t>
            </a:r>
            <a:r>
              <a:rPr lang="fr-FR" sz="700" cap="none" dirty="0"/>
              <a:t>Étude sur la pratique des coloscopies en France, Assurance maladie, 2012 –</a:t>
            </a:r>
            <a:r>
              <a:rPr lang="fr-FR" sz="700" cap="none" dirty="0" err="1"/>
              <a:t>T.Ponchon</a:t>
            </a:r>
            <a:r>
              <a:rPr lang="fr-FR" sz="700" cap="none" dirty="0"/>
              <a:t>, </a:t>
            </a:r>
            <a:r>
              <a:rPr lang="en-US" sz="700" cap="none" dirty="0"/>
              <a:t>Complications of colonoscopy: review in the prospect of mass screening assessment, BEH, 2009</a:t>
            </a:r>
            <a:endParaRPr lang="fr-FR" sz="700" cap="none" dirty="0"/>
          </a:p>
          <a:p>
            <a:pPr>
              <a:spcBef>
                <a:spcPts val="0"/>
              </a:spcBef>
            </a:pPr>
            <a:endParaRPr lang="fr-FR" sz="700" i="1" cap="none" dirty="0">
              <a:solidFill>
                <a:schemeClr val="accent5">
                  <a:lumMod val="50000"/>
                </a:schemeClr>
              </a:solidFill>
            </a:endParaRPr>
          </a:p>
        </p:txBody>
      </p:sp>
      <p:sp>
        <p:nvSpPr>
          <p:cNvPr id="18" name="ZoneTexte 17">
            <a:extLst>
              <a:ext uri="{FF2B5EF4-FFF2-40B4-BE49-F238E27FC236}">
                <a16:creationId xmlns:a16="http://schemas.microsoft.com/office/drawing/2014/main" id="{546DC4F5-17D9-864F-B574-C5296CB64BA7}"/>
              </a:ext>
            </a:extLst>
          </p:cNvPr>
          <p:cNvSpPr txBox="1"/>
          <p:nvPr/>
        </p:nvSpPr>
        <p:spPr>
          <a:xfrm>
            <a:off x="3346637" y="1573586"/>
            <a:ext cx="3218647" cy="2641749"/>
          </a:xfrm>
          <a:prstGeom prst="rect">
            <a:avLst/>
          </a:prstGeom>
          <a:noFill/>
        </p:spPr>
        <p:txBody>
          <a:bodyPr wrap="square" lIns="0" tIns="0" rIns="0" bIns="0" rtlCol="0">
            <a:spAutoFit/>
          </a:bodyPr>
          <a:lstStyle/>
          <a:p>
            <a:pPr>
              <a:spcAft>
                <a:spcPts val="600"/>
              </a:spcAft>
              <a:buClr>
                <a:schemeClr val="tx2"/>
              </a:buClr>
            </a:pPr>
            <a:r>
              <a:rPr lang="fr-FR" sz="1000" b="1" dirty="0"/>
              <a:t>Risques liés à la coloscopie*</a:t>
            </a:r>
          </a:p>
          <a:p>
            <a:pPr marL="72000" indent="-72000">
              <a:spcAft>
                <a:spcPts val="600"/>
              </a:spcAft>
              <a:buFont typeface="Arial" panose="020B0604020202020204" pitchFamily="34" charset="0"/>
              <a:buChar char="•"/>
            </a:pPr>
            <a:r>
              <a:rPr lang="fr-FR" sz="950" dirty="0"/>
              <a:t>Complications liées à la sédation </a:t>
            </a:r>
          </a:p>
          <a:p>
            <a:pPr marL="324000" lvl="1" indent="-72000">
              <a:spcBef>
                <a:spcPts val="100"/>
              </a:spcBef>
              <a:spcAft>
                <a:spcPts val="100"/>
              </a:spcAft>
              <a:buClr>
                <a:schemeClr val="tx1"/>
              </a:buClr>
              <a:buSzPct val="100000"/>
              <a:buFont typeface="Arial" panose="020B0604020202020204" pitchFamily="34" charset="0"/>
              <a:buChar char="•"/>
            </a:pPr>
            <a:r>
              <a:rPr lang="fr-FR" sz="850" kern="0" dirty="0"/>
              <a:t>Cardiorespiratoire </a:t>
            </a:r>
          </a:p>
          <a:p>
            <a:pPr marL="324000" lvl="1" indent="-72000">
              <a:spcBef>
                <a:spcPts val="100"/>
              </a:spcBef>
              <a:spcAft>
                <a:spcPts val="100"/>
              </a:spcAft>
              <a:buClr>
                <a:schemeClr val="tx1"/>
              </a:buClr>
              <a:buSzPct val="100000"/>
              <a:buFont typeface="Arial" panose="020B0604020202020204" pitchFamily="34" charset="0"/>
              <a:buChar char="•"/>
            </a:pPr>
            <a:r>
              <a:rPr lang="fr-FR" sz="850" kern="0" dirty="0"/>
              <a:t>Risque d’infection : 1/1 800 000 examens</a:t>
            </a:r>
          </a:p>
          <a:p>
            <a:pPr marL="72000" indent="-72000">
              <a:spcBef>
                <a:spcPts val="600"/>
              </a:spcBef>
              <a:spcAft>
                <a:spcPts val="600"/>
              </a:spcAft>
              <a:buFont typeface="Arial" panose="020B0604020202020204" pitchFamily="34" charset="0"/>
              <a:buChar char="•"/>
            </a:pPr>
            <a:r>
              <a:rPr lang="fr-FR" sz="950" dirty="0"/>
              <a:t>Complications liées à la technique</a:t>
            </a:r>
          </a:p>
          <a:p>
            <a:pPr marL="324000" lvl="1" indent="-72000">
              <a:spcBef>
                <a:spcPts val="100"/>
              </a:spcBef>
              <a:spcAft>
                <a:spcPts val="100"/>
              </a:spcAft>
              <a:buClr>
                <a:schemeClr val="tx1"/>
              </a:buClr>
              <a:buSzPct val="100000"/>
              <a:buFont typeface="Arial" panose="020B0604020202020204" pitchFamily="34" charset="0"/>
              <a:buChar char="•"/>
            </a:pPr>
            <a:r>
              <a:rPr lang="fr-FR" sz="850" kern="0" dirty="0"/>
              <a:t>Perforation : 1/3000 à 5000 </a:t>
            </a:r>
          </a:p>
          <a:p>
            <a:pPr marL="324000" lvl="1" indent="-72000">
              <a:spcBef>
                <a:spcPts val="100"/>
              </a:spcBef>
              <a:spcAft>
                <a:spcPts val="100"/>
              </a:spcAft>
              <a:buClr>
                <a:schemeClr val="tx1"/>
              </a:buClr>
              <a:buSzPct val="100000"/>
              <a:buFont typeface="Arial" panose="020B0604020202020204" pitchFamily="34" charset="0"/>
              <a:buChar char="•"/>
            </a:pPr>
            <a:r>
              <a:rPr lang="fr-FR" sz="850" kern="0" dirty="0"/>
              <a:t>Hémorragie </a:t>
            </a:r>
          </a:p>
          <a:p>
            <a:pPr marL="72000" indent="-72000">
              <a:spcBef>
                <a:spcPts val="600"/>
              </a:spcBef>
              <a:spcAft>
                <a:spcPts val="600"/>
              </a:spcAft>
              <a:buFont typeface="Arial" panose="020B0604020202020204" pitchFamily="34" charset="0"/>
              <a:buChar char="•"/>
            </a:pPr>
            <a:r>
              <a:rPr lang="fr-FR" sz="950" dirty="0"/>
              <a:t>Complications modérées à sévères : 1 à 4,5 ‰ coloscopies (surtout après procédure thérapeutique)</a:t>
            </a:r>
          </a:p>
          <a:p>
            <a:pPr marL="72000" lvl="1" indent="-72000">
              <a:spcBef>
                <a:spcPts val="600"/>
              </a:spcBef>
              <a:spcAft>
                <a:spcPts val="600"/>
              </a:spcAft>
              <a:buFont typeface="Arial" panose="020B0604020202020204" pitchFamily="34" charset="0"/>
              <a:buChar char="•"/>
            </a:pPr>
            <a:r>
              <a:rPr lang="fr-FR" sz="950" dirty="0"/>
              <a:t>Décès consécutifs aux complications : 1/10 000</a:t>
            </a:r>
            <a:br>
              <a:rPr lang="fr-FR" sz="950" dirty="0"/>
            </a:br>
            <a:r>
              <a:rPr lang="fr-FR" sz="950" dirty="0"/>
              <a:t>à 18 000 coloscopies</a:t>
            </a:r>
          </a:p>
          <a:p>
            <a:pPr marL="285750" indent="-285750">
              <a:buClr>
                <a:schemeClr val="tx2"/>
              </a:buClr>
              <a:buFont typeface="Arial" panose="020B0604020202020204" pitchFamily="34" charset="0"/>
              <a:buChar char="&gt;"/>
            </a:pPr>
            <a:endParaRPr lang="fr-FR" sz="1200" dirty="0"/>
          </a:p>
          <a:p>
            <a:pPr marL="285750" indent="-285750">
              <a:buClr>
                <a:schemeClr val="tx2"/>
              </a:buClr>
              <a:buFont typeface="Arial" panose="020B0604020202020204" pitchFamily="34" charset="0"/>
              <a:buChar char="&gt;"/>
            </a:pPr>
            <a:endParaRPr lang="fr-FR" sz="1200" dirty="0"/>
          </a:p>
        </p:txBody>
      </p:sp>
      <p:sp>
        <p:nvSpPr>
          <p:cNvPr id="20" name="Rectangle 19"/>
          <p:cNvSpPr/>
          <p:nvPr/>
        </p:nvSpPr>
        <p:spPr>
          <a:xfrm>
            <a:off x="350389" y="1568085"/>
            <a:ext cx="2558093" cy="1485022"/>
          </a:xfrm>
          <a:prstGeom prst="rect">
            <a:avLst/>
          </a:prstGeom>
        </p:spPr>
        <p:txBody>
          <a:bodyPr wrap="square" lIns="0" tIns="0" rIns="0" bIns="0">
            <a:spAutoFit/>
          </a:bodyPr>
          <a:lstStyle/>
          <a:p>
            <a:pPr marL="72000" indent="-72000">
              <a:spcBef>
                <a:spcPts val="600"/>
              </a:spcBef>
              <a:spcAft>
                <a:spcPts val="600"/>
              </a:spcAft>
              <a:buFont typeface="Arial" panose="020B0604020202020204" pitchFamily="34" charset="0"/>
              <a:buChar char="•"/>
            </a:pPr>
            <a:r>
              <a:rPr lang="fr-FR" sz="950" dirty="0"/>
              <a:t>Aucune anomalie détectée : 3/10 cas</a:t>
            </a:r>
          </a:p>
          <a:p>
            <a:pPr marL="72000" indent="-72000">
              <a:spcBef>
                <a:spcPts val="600"/>
              </a:spcBef>
              <a:spcAft>
                <a:spcPts val="600"/>
              </a:spcAft>
              <a:buFont typeface="Arial" panose="020B0604020202020204" pitchFamily="34" charset="0"/>
              <a:buChar char="•"/>
            </a:pPr>
            <a:r>
              <a:rPr lang="fr-FR" sz="950" dirty="0"/>
              <a:t>Lésions précancéreuses bénignes détectées</a:t>
            </a:r>
            <a:br>
              <a:rPr lang="fr-FR" sz="950" dirty="0"/>
            </a:br>
            <a:r>
              <a:rPr lang="fr-FR" sz="950" dirty="0"/>
              <a:t>et retirées : 5/10 cas</a:t>
            </a:r>
          </a:p>
          <a:p>
            <a:pPr marL="72000" indent="-72000">
              <a:spcBef>
                <a:spcPts val="600"/>
              </a:spcBef>
              <a:spcAft>
                <a:spcPts val="600"/>
              </a:spcAft>
              <a:buFont typeface="Arial" panose="020B0604020202020204" pitchFamily="34" charset="0"/>
              <a:buChar char="•"/>
            </a:pPr>
            <a:r>
              <a:rPr lang="fr-FR" sz="950" dirty="0"/>
              <a:t>Cancer dépisté à un stade précoce</a:t>
            </a:r>
            <a:br>
              <a:rPr lang="fr-FR" sz="950" dirty="0"/>
            </a:br>
            <a:r>
              <a:rPr lang="fr-FR" sz="950" dirty="0"/>
              <a:t>et guérissable sans radiothérapie</a:t>
            </a:r>
            <a:br>
              <a:rPr lang="fr-FR" sz="950" dirty="0"/>
            </a:br>
            <a:r>
              <a:rPr lang="fr-FR" sz="950" dirty="0"/>
              <a:t>ni chimiothérapie : &lt; 1/10 cas</a:t>
            </a:r>
          </a:p>
          <a:p>
            <a:pPr marL="72000" indent="-72000">
              <a:spcBef>
                <a:spcPts val="600"/>
              </a:spcBef>
              <a:spcAft>
                <a:spcPts val="600"/>
              </a:spcAft>
              <a:buFont typeface="Arial" panose="020B0604020202020204" pitchFamily="34" charset="0"/>
              <a:buChar char="•"/>
            </a:pPr>
            <a:r>
              <a:rPr lang="fr-FR" sz="950" dirty="0"/>
              <a:t>Cancer à un stade avancé : &lt; 1/10 cas</a:t>
            </a:r>
          </a:p>
        </p:txBody>
      </p:sp>
      <p:sp>
        <p:nvSpPr>
          <p:cNvPr id="25" name="Espace réservé du texte 4">
            <a:extLst>
              <a:ext uri="{FF2B5EF4-FFF2-40B4-BE49-F238E27FC236}">
                <a16:creationId xmlns:a16="http://schemas.microsoft.com/office/drawing/2014/main" id="{D51B7EC2-6105-4072-BC17-7A8544659E5A}"/>
              </a:ext>
            </a:extLst>
          </p:cNvPr>
          <p:cNvSpPr txBox="1">
            <a:spLocks/>
          </p:cNvSpPr>
          <p:nvPr/>
        </p:nvSpPr>
        <p:spPr>
          <a:xfrm>
            <a:off x="359998" y="4336101"/>
            <a:ext cx="3881634" cy="521298"/>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fr-FR" sz="700" cap="none" dirty="0"/>
              <a:t>*Toutes coloscopies</a:t>
            </a:r>
          </a:p>
        </p:txBody>
      </p:sp>
      <p:sp>
        <p:nvSpPr>
          <p:cNvPr id="31" name="Espace réservé de la date 2">
            <a:extLst>
              <a:ext uri="{FF2B5EF4-FFF2-40B4-BE49-F238E27FC236}">
                <a16:creationId xmlns:a16="http://schemas.microsoft.com/office/drawing/2014/main" id="{DD5C30FD-AE0A-49DE-9B4E-A45B9AD2EEA6}"/>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2" name="Espace réservé du pied de page 3">
            <a:extLst>
              <a:ext uri="{FF2B5EF4-FFF2-40B4-BE49-F238E27FC236}">
                <a16:creationId xmlns:a16="http://schemas.microsoft.com/office/drawing/2014/main" id="{6F92D843-7D1B-47E9-8B45-7FC76ECC6D54}"/>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21" name="Groupe 20">
            <a:extLst>
              <a:ext uri="{FF2B5EF4-FFF2-40B4-BE49-F238E27FC236}">
                <a16:creationId xmlns:a16="http://schemas.microsoft.com/office/drawing/2014/main" id="{839AAD77-9846-4266-B51E-F36F17342003}"/>
              </a:ext>
            </a:extLst>
          </p:cNvPr>
          <p:cNvGrpSpPr/>
          <p:nvPr/>
        </p:nvGrpSpPr>
        <p:grpSpPr>
          <a:xfrm>
            <a:off x="7136189" y="1355698"/>
            <a:ext cx="1674196" cy="2840629"/>
            <a:chOff x="7041821" y="1355698"/>
            <a:chExt cx="1674196" cy="2840629"/>
          </a:xfrm>
        </p:grpSpPr>
        <p:grpSp>
          <p:nvGrpSpPr>
            <p:cNvPr id="26" name="Groupe 25">
              <a:extLst>
                <a:ext uri="{FF2B5EF4-FFF2-40B4-BE49-F238E27FC236}">
                  <a16:creationId xmlns:a16="http://schemas.microsoft.com/office/drawing/2014/main" id="{2E9783A7-D367-490E-A837-A331151432CC}"/>
                </a:ext>
              </a:extLst>
            </p:cNvPr>
            <p:cNvGrpSpPr/>
            <p:nvPr/>
          </p:nvGrpSpPr>
          <p:grpSpPr>
            <a:xfrm>
              <a:off x="7041821" y="1395744"/>
              <a:ext cx="1674196" cy="2800583"/>
              <a:chOff x="7041821" y="1303383"/>
              <a:chExt cx="1674196" cy="2800583"/>
            </a:xfrm>
          </p:grpSpPr>
          <p:sp>
            <p:nvSpPr>
              <p:cNvPr id="28" name="Rectangle 27">
                <a:extLst>
                  <a:ext uri="{FF2B5EF4-FFF2-40B4-BE49-F238E27FC236}">
                    <a16:creationId xmlns:a16="http://schemas.microsoft.com/office/drawing/2014/main" id="{AF624ADF-AAE6-42A6-AB7E-AC6DC1C21137}"/>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9" name="Groupe 28">
                <a:extLst>
                  <a:ext uri="{FF2B5EF4-FFF2-40B4-BE49-F238E27FC236}">
                    <a16:creationId xmlns:a16="http://schemas.microsoft.com/office/drawing/2014/main" id="{4C981496-8685-4AD3-8F05-EFB2382C3AA5}"/>
                  </a:ext>
                </a:extLst>
              </p:cNvPr>
              <p:cNvGrpSpPr/>
              <p:nvPr/>
            </p:nvGrpSpPr>
            <p:grpSpPr>
              <a:xfrm>
                <a:off x="7041821" y="1793313"/>
                <a:ext cx="1674196" cy="2154445"/>
                <a:chOff x="7135050" y="1170874"/>
                <a:chExt cx="1280446" cy="2154445"/>
              </a:xfrm>
            </p:grpSpPr>
            <p:cxnSp>
              <p:nvCxnSpPr>
                <p:cNvPr id="33" name="Connecteur droit 32">
                  <a:extLst>
                    <a:ext uri="{FF2B5EF4-FFF2-40B4-BE49-F238E27FC236}">
                      <a16:creationId xmlns:a16="http://schemas.microsoft.com/office/drawing/2014/main" id="{8BC1F35E-AC24-4F2B-9D09-49F7C9E1CAC6}"/>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6168241-91C7-4058-B811-9E2060C4464F}"/>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9681EEB2-4537-4C6B-8884-593B3C96638F}"/>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pic>
          <p:nvPicPr>
            <p:cNvPr id="27" name="Image 26">
              <a:extLst>
                <a:ext uri="{FF2B5EF4-FFF2-40B4-BE49-F238E27FC236}">
                  <a16:creationId xmlns:a16="http://schemas.microsoft.com/office/drawing/2014/main" id="{25E44F65-C6FF-4A05-8639-63FBD93AD023}"/>
                </a:ext>
              </a:extLst>
            </p:cNvPr>
            <p:cNvPicPr>
              <a:picLocks noChangeAspect="1"/>
            </p:cNvPicPr>
            <p:nvPr/>
          </p:nvPicPr>
          <p:blipFill rotWithShape="1">
            <a:blip r:embed="rId3"/>
            <a:srcRect l="16144" t="7286" r="73529" b="68532"/>
            <a:stretch/>
          </p:blipFill>
          <p:spPr>
            <a:xfrm>
              <a:off x="7502834" y="1355698"/>
              <a:ext cx="656781" cy="670323"/>
            </a:xfrm>
            <a:prstGeom prst="rect">
              <a:avLst/>
            </a:prstGeom>
          </p:spPr>
        </p:pic>
      </p:grpSp>
      <p:sp>
        <p:nvSpPr>
          <p:cNvPr id="2" name="ZoneTexte 1">
            <a:extLst>
              <a:ext uri="{FF2B5EF4-FFF2-40B4-BE49-F238E27FC236}">
                <a16:creationId xmlns:a16="http://schemas.microsoft.com/office/drawing/2014/main" id="{CDA927B4-752E-452D-BC12-D151470E13AE}"/>
              </a:ext>
            </a:extLst>
          </p:cNvPr>
          <p:cNvSpPr txBox="1"/>
          <p:nvPr/>
        </p:nvSpPr>
        <p:spPr>
          <a:xfrm>
            <a:off x="7316343" y="2067694"/>
            <a:ext cx="1346140" cy="738664"/>
          </a:xfrm>
          <a:prstGeom prst="rect">
            <a:avLst/>
          </a:prstGeom>
          <a:noFill/>
        </p:spPr>
        <p:txBody>
          <a:bodyPr wrap="square" rtlCol="0">
            <a:spAutoFit/>
          </a:bodyPr>
          <a:lstStyle/>
          <a:p>
            <a:pPr algn="ctr"/>
            <a:r>
              <a:rPr lang="fr-FR" sz="1100" dirty="0">
                <a:solidFill>
                  <a:schemeClr val="bg1"/>
                </a:solidFill>
              </a:rPr>
              <a:t>Cancers détectés: </a:t>
            </a:r>
          </a:p>
          <a:p>
            <a:pPr algn="ctr"/>
            <a:r>
              <a:rPr lang="fr-FR" sz="2000" b="1" dirty="0">
                <a:solidFill>
                  <a:schemeClr val="bg1"/>
                </a:solidFill>
              </a:rPr>
              <a:t>7 à 8 %  </a:t>
            </a:r>
          </a:p>
          <a:p>
            <a:pPr algn="ctr"/>
            <a:r>
              <a:rPr lang="fr-FR" sz="1100" dirty="0">
                <a:solidFill>
                  <a:schemeClr val="bg1"/>
                </a:solidFill>
              </a:rPr>
              <a:t>des tests positifs</a:t>
            </a:r>
          </a:p>
        </p:txBody>
      </p:sp>
      <p:sp>
        <p:nvSpPr>
          <p:cNvPr id="4" name="ZoneTexte 3">
            <a:extLst>
              <a:ext uri="{FF2B5EF4-FFF2-40B4-BE49-F238E27FC236}">
                <a16:creationId xmlns:a16="http://schemas.microsoft.com/office/drawing/2014/main" id="{17100405-85B1-4643-91E6-27C01CB55F75}"/>
              </a:ext>
            </a:extLst>
          </p:cNvPr>
          <p:cNvSpPr txBox="1"/>
          <p:nvPr/>
        </p:nvSpPr>
        <p:spPr>
          <a:xfrm>
            <a:off x="7092280" y="2931790"/>
            <a:ext cx="1889341" cy="907941"/>
          </a:xfrm>
          <a:prstGeom prst="rect">
            <a:avLst/>
          </a:prstGeom>
          <a:noFill/>
        </p:spPr>
        <p:txBody>
          <a:bodyPr wrap="square" rtlCol="0">
            <a:spAutoFit/>
          </a:bodyPr>
          <a:lstStyle/>
          <a:p>
            <a:pPr algn="ctr"/>
            <a:r>
              <a:rPr lang="fr-FR" sz="1100" dirty="0">
                <a:solidFill>
                  <a:schemeClr val="bg1"/>
                </a:solidFill>
              </a:rPr>
              <a:t>Adénomes avancés détectés :</a:t>
            </a:r>
          </a:p>
          <a:p>
            <a:pPr algn="ctr"/>
            <a:r>
              <a:rPr lang="fr-FR" sz="2000" dirty="0">
                <a:solidFill>
                  <a:schemeClr val="bg1"/>
                </a:solidFill>
              </a:rPr>
              <a:t>26 à 40 % </a:t>
            </a:r>
          </a:p>
          <a:p>
            <a:pPr algn="ctr"/>
            <a:r>
              <a:rPr lang="fr-FR" sz="1100" dirty="0">
                <a:solidFill>
                  <a:schemeClr val="bg1"/>
                </a:solidFill>
              </a:rPr>
              <a:t>des tests positifs </a:t>
            </a:r>
          </a:p>
        </p:txBody>
      </p:sp>
    </p:spTree>
    <p:extLst>
      <p:ext uri="{BB962C8B-B14F-4D97-AF65-F5344CB8AC3E}">
        <p14:creationId xmlns:p14="http://schemas.microsoft.com/office/powerpoint/2010/main" val="373018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172B97E9-DD0C-4C47-B684-6ADADA7E30CE}"/>
              </a:ext>
            </a:extLst>
          </p:cNvPr>
          <p:cNvPicPr>
            <a:picLocks noGrp="1" noChangeAspect="1"/>
          </p:cNvPicPr>
          <p:nvPr>
            <p:ph type="pic" sz="quarter" idx="13"/>
          </p:nvPr>
        </p:nvPicPr>
        <p:blipFill>
          <a:blip r:embed="rId2"/>
          <a:srcRect t="13788" b="13788"/>
          <a:stretch>
            <a:fillRect/>
          </a:stretch>
        </p:blipFill>
        <p:spPr/>
      </p:pic>
      <p:sp>
        <p:nvSpPr>
          <p:cNvPr id="8" name="Titre 7">
            <a:extLst>
              <a:ext uri="{FF2B5EF4-FFF2-40B4-BE49-F238E27FC236}">
                <a16:creationId xmlns:a16="http://schemas.microsoft.com/office/drawing/2014/main" id="{6A0842C0-A6C8-42A3-B345-2D099F89272A}"/>
              </a:ext>
            </a:extLst>
          </p:cNvPr>
          <p:cNvSpPr>
            <a:spLocks noGrp="1"/>
          </p:cNvSpPr>
          <p:nvPr>
            <p:ph type="title"/>
          </p:nvPr>
        </p:nvSpPr>
        <p:spPr>
          <a:effectLst>
            <a:softEdge rad="406400"/>
          </a:effectLst>
        </p:spPr>
        <p:txBody>
          <a:bodyPr/>
          <a:lstStyle/>
          <a:p>
            <a:pPr marL="0" indent="0">
              <a:buNone/>
            </a:pPr>
            <a:r>
              <a:rPr lang="fr-FR" dirty="0">
                <a:solidFill>
                  <a:schemeClr val="tx1"/>
                </a:solidFill>
              </a:rPr>
              <a:t>3.2. Le dépistage organisé en pratique</a:t>
            </a:r>
          </a:p>
        </p:txBody>
      </p:sp>
      <p:sp>
        <p:nvSpPr>
          <p:cNvPr id="10" name="Espace réservé de la date 2">
            <a:extLst>
              <a:ext uri="{FF2B5EF4-FFF2-40B4-BE49-F238E27FC236}">
                <a16:creationId xmlns:a16="http://schemas.microsoft.com/office/drawing/2014/main" id="{70B20D46-9333-4343-B70D-3F5882613E1D}"/>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0C7DC0E1-7DF8-414C-AFF8-C338D02A657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2" name="Espace réservé du numéro de diapositive 4">
            <a:extLst>
              <a:ext uri="{FF2B5EF4-FFF2-40B4-BE49-F238E27FC236}">
                <a16:creationId xmlns:a16="http://schemas.microsoft.com/office/drawing/2014/main" id="{5E7AEB9A-48CF-4A0B-99A3-EADD1996EA7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31</a:t>
            </a:fld>
            <a:endParaRPr lang="fr-FR" dirty="0"/>
          </a:p>
        </p:txBody>
      </p:sp>
    </p:spTree>
    <p:extLst>
      <p:ext uri="{BB962C8B-B14F-4D97-AF65-F5344CB8AC3E}">
        <p14:creationId xmlns:p14="http://schemas.microsoft.com/office/powerpoint/2010/main" val="2182280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kit de dépistage : comment l’obtenir ?</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32</a:t>
            </a:fld>
            <a:endParaRPr lang="fr-FR" dirty="0"/>
          </a:p>
        </p:txBody>
      </p:sp>
      <p:grpSp>
        <p:nvGrpSpPr>
          <p:cNvPr id="43" name="Groupe 42">
            <a:extLst>
              <a:ext uri="{FF2B5EF4-FFF2-40B4-BE49-F238E27FC236}">
                <a16:creationId xmlns:a16="http://schemas.microsoft.com/office/drawing/2014/main" id="{3E408CF9-666B-114F-AACF-2E7D2453E3F8}"/>
              </a:ext>
            </a:extLst>
          </p:cNvPr>
          <p:cNvGrpSpPr/>
          <p:nvPr/>
        </p:nvGrpSpPr>
        <p:grpSpPr>
          <a:xfrm>
            <a:off x="357767" y="1401600"/>
            <a:ext cx="3610530" cy="387778"/>
            <a:chOff x="2855767" y="1043048"/>
            <a:chExt cx="3761342" cy="306473"/>
          </a:xfrm>
        </p:grpSpPr>
        <p:sp>
          <p:nvSpPr>
            <p:cNvPr id="44" name="Rectangle à coins arrondis 43">
              <a:extLst>
                <a:ext uri="{FF2B5EF4-FFF2-40B4-BE49-F238E27FC236}">
                  <a16:creationId xmlns:a16="http://schemas.microsoft.com/office/drawing/2014/main" id="{CCCBDD5F-7AB3-1042-A598-408FD067D693}"/>
                </a:ext>
              </a:extLst>
            </p:cNvPr>
            <p:cNvSpPr/>
            <p:nvPr/>
          </p:nvSpPr>
          <p:spPr>
            <a:xfrm flipV="1">
              <a:off x="2855767" y="1065002"/>
              <a:ext cx="3761342" cy="284519"/>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a:extLst>
                <a:ext uri="{FF2B5EF4-FFF2-40B4-BE49-F238E27FC236}">
                  <a16:creationId xmlns:a16="http://schemas.microsoft.com/office/drawing/2014/main" id="{7DA36A57-1F8A-3F47-82AD-B94BAFE72ABF}"/>
                </a:ext>
              </a:extLst>
            </p:cNvPr>
            <p:cNvSpPr/>
            <p:nvPr/>
          </p:nvSpPr>
          <p:spPr>
            <a:xfrm>
              <a:off x="2959508" y="1043048"/>
              <a:ext cx="3549445"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Par un professionnel de santé</a:t>
              </a:r>
            </a:p>
          </p:txBody>
        </p:sp>
      </p:grpSp>
      <p:grpSp>
        <p:nvGrpSpPr>
          <p:cNvPr id="34" name="Groupe 33">
            <a:extLst>
              <a:ext uri="{FF2B5EF4-FFF2-40B4-BE49-F238E27FC236}">
                <a16:creationId xmlns:a16="http://schemas.microsoft.com/office/drawing/2014/main" id="{DDCAEFA8-2A07-48D4-89D4-A0371800F948}"/>
              </a:ext>
            </a:extLst>
          </p:cNvPr>
          <p:cNvGrpSpPr/>
          <p:nvPr/>
        </p:nvGrpSpPr>
        <p:grpSpPr>
          <a:xfrm>
            <a:off x="5277946" y="1428721"/>
            <a:ext cx="3312000" cy="360657"/>
            <a:chOff x="2855767" y="1064622"/>
            <a:chExt cx="3761342" cy="208675"/>
          </a:xfrm>
        </p:grpSpPr>
        <p:sp>
          <p:nvSpPr>
            <p:cNvPr id="35" name="Rectangle à coins arrondis 43">
              <a:extLst>
                <a:ext uri="{FF2B5EF4-FFF2-40B4-BE49-F238E27FC236}">
                  <a16:creationId xmlns:a16="http://schemas.microsoft.com/office/drawing/2014/main" id="{8E797D3D-322F-4C02-8DDF-AA51348F8B44}"/>
                </a:ext>
              </a:extLst>
            </p:cNvPr>
            <p:cNvSpPr/>
            <p:nvPr/>
          </p:nvSpPr>
          <p:spPr>
            <a:xfrm flipV="1">
              <a:off x="2855767" y="1065002"/>
              <a:ext cx="3761342" cy="208295"/>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F92D5E1B-E9A1-45C1-B1E9-CE1C5B86AD1B}"/>
                </a:ext>
              </a:extLst>
            </p:cNvPr>
            <p:cNvSpPr/>
            <p:nvPr/>
          </p:nvSpPr>
          <p:spPr>
            <a:xfrm>
              <a:off x="2959508" y="1064622"/>
              <a:ext cx="3549445" cy="208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Par le CRCDC</a:t>
              </a:r>
            </a:p>
          </p:txBody>
        </p:sp>
      </p:grpSp>
      <p:grpSp>
        <p:nvGrpSpPr>
          <p:cNvPr id="37" name="Groupe 36">
            <a:extLst>
              <a:ext uri="{FF2B5EF4-FFF2-40B4-BE49-F238E27FC236}">
                <a16:creationId xmlns:a16="http://schemas.microsoft.com/office/drawing/2014/main" id="{13FDCAF6-307D-43C7-B7CF-3CA01B7E7164}"/>
              </a:ext>
            </a:extLst>
          </p:cNvPr>
          <p:cNvGrpSpPr/>
          <p:nvPr/>
        </p:nvGrpSpPr>
        <p:grpSpPr>
          <a:xfrm>
            <a:off x="5187313" y="3489922"/>
            <a:ext cx="3608298" cy="628245"/>
            <a:chOff x="2855767" y="1065002"/>
            <a:chExt cx="3761342" cy="191192"/>
          </a:xfrm>
        </p:grpSpPr>
        <p:sp>
          <p:nvSpPr>
            <p:cNvPr id="38" name="Rectangle à coins arrondis 43">
              <a:extLst>
                <a:ext uri="{FF2B5EF4-FFF2-40B4-BE49-F238E27FC236}">
                  <a16:creationId xmlns:a16="http://schemas.microsoft.com/office/drawing/2014/main" id="{2265E3EB-E938-4FD7-8335-1FBCC7441533}"/>
                </a:ext>
              </a:extLst>
            </p:cNvPr>
            <p:cNvSpPr/>
            <p:nvPr/>
          </p:nvSpPr>
          <p:spPr>
            <a:xfrm flipV="1">
              <a:off x="2855767" y="1065002"/>
              <a:ext cx="3761342" cy="191192"/>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3DE4B948-43D5-471E-91B2-A8ABA29795DE}"/>
                </a:ext>
              </a:extLst>
            </p:cNvPr>
            <p:cNvSpPr/>
            <p:nvPr/>
          </p:nvSpPr>
          <p:spPr>
            <a:xfrm>
              <a:off x="2959508" y="1082586"/>
              <a:ext cx="3510586" cy="159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Dans le cadre d’expérimentation ou de recherche**</a:t>
              </a:r>
            </a:p>
          </p:txBody>
        </p:sp>
      </p:grpSp>
      <p:grpSp>
        <p:nvGrpSpPr>
          <p:cNvPr id="40" name="Groupe 39">
            <a:extLst>
              <a:ext uri="{FF2B5EF4-FFF2-40B4-BE49-F238E27FC236}">
                <a16:creationId xmlns:a16="http://schemas.microsoft.com/office/drawing/2014/main" id="{3E4F1A64-741E-42DA-931F-52943503D7A5}"/>
              </a:ext>
            </a:extLst>
          </p:cNvPr>
          <p:cNvGrpSpPr/>
          <p:nvPr/>
        </p:nvGrpSpPr>
        <p:grpSpPr>
          <a:xfrm>
            <a:off x="564649" y="1895291"/>
            <a:ext cx="1476000" cy="372242"/>
            <a:chOff x="4534776" y="1398961"/>
            <a:chExt cx="4268948" cy="931917"/>
          </a:xfrm>
        </p:grpSpPr>
        <p:sp>
          <p:nvSpPr>
            <p:cNvPr id="41" name="Rectangle 40">
              <a:extLst>
                <a:ext uri="{FF2B5EF4-FFF2-40B4-BE49-F238E27FC236}">
                  <a16:creationId xmlns:a16="http://schemas.microsoft.com/office/drawing/2014/main" id="{38B15B1E-2BB8-4A02-8C99-FDA97440ED62}"/>
                </a:ext>
              </a:extLst>
            </p:cNvPr>
            <p:cNvSpPr/>
            <p:nvPr/>
          </p:nvSpPr>
          <p:spPr>
            <a:xfrm>
              <a:off x="4552184" y="1718879"/>
              <a:ext cx="4251540" cy="611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Médecin traitant </a:t>
              </a:r>
            </a:p>
            <a:p>
              <a:pPr indent="-285750" algn="ctr">
                <a:spcAft>
                  <a:spcPts val="300"/>
                </a:spcAft>
                <a:buClr>
                  <a:schemeClr val="accent1"/>
                </a:buClr>
                <a:buFont typeface="Arial" panose="020B0604020202020204" pitchFamily="34" charset="0"/>
                <a:buChar char="•"/>
              </a:pPr>
              <a:endParaRPr lang="fr-FR" sz="900" dirty="0">
                <a:solidFill>
                  <a:schemeClr val="accent1"/>
                </a:solidFill>
              </a:endParaRPr>
            </a:p>
          </p:txBody>
        </p:sp>
        <p:sp>
          <p:nvSpPr>
            <p:cNvPr id="42" name="Rectangle à coins arrondis 50">
              <a:extLst>
                <a:ext uri="{FF2B5EF4-FFF2-40B4-BE49-F238E27FC236}">
                  <a16:creationId xmlns:a16="http://schemas.microsoft.com/office/drawing/2014/main" id="{52C9EB4C-17D8-4D23-B916-54C91A9825EE}"/>
                </a:ext>
              </a:extLst>
            </p:cNvPr>
            <p:cNvSpPr/>
            <p:nvPr/>
          </p:nvSpPr>
          <p:spPr>
            <a:xfrm flipV="1">
              <a:off x="4534776" y="1398961"/>
              <a:ext cx="4268948" cy="901269"/>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46" name="Groupe 45">
            <a:extLst>
              <a:ext uri="{FF2B5EF4-FFF2-40B4-BE49-F238E27FC236}">
                <a16:creationId xmlns:a16="http://schemas.microsoft.com/office/drawing/2014/main" id="{31419EDE-7A49-4AF3-8AF3-C7669090AA41}"/>
              </a:ext>
            </a:extLst>
          </p:cNvPr>
          <p:cNvGrpSpPr/>
          <p:nvPr/>
        </p:nvGrpSpPr>
        <p:grpSpPr>
          <a:xfrm>
            <a:off x="2298706" y="1907026"/>
            <a:ext cx="1476000" cy="360507"/>
            <a:chOff x="4534776" y="1397903"/>
            <a:chExt cx="4268948" cy="752116"/>
          </a:xfrm>
        </p:grpSpPr>
        <p:sp>
          <p:nvSpPr>
            <p:cNvPr id="47" name="Rectangle 46">
              <a:extLst>
                <a:ext uri="{FF2B5EF4-FFF2-40B4-BE49-F238E27FC236}">
                  <a16:creationId xmlns:a16="http://schemas.microsoft.com/office/drawing/2014/main" id="{364FB737-B8C1-4167-965A-E7395FD9AE9A}"/>
                </a:ext>
              </a:extLst>
            </p:cNvPr>
            <p:cNvSpPr/>
            <p:nvPr/>
          </p:nvSpPr>
          <p:spPr>
            <a:xfrm>
              <a:off x="4552184" y="1397903"/>
              <a:ext cx="4251540" cy="751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Médecin généraliste</a:t>
              </a:r>
              <a:endParaRPr lang="fr-FR" sz="900" dirty="0">
                <a:solidFill>
                  <a:schemeClr val="accent1"/>
                </a:solidFill>
              </a:endParaRPr>
            </a:p>
          </p:txBody>
        </p:sp>
        <p:sp>
          <p:nvSpPr>
            <p:cNvPr id="48" name="Rectangle à coins arrondis 50">
              <a:extLst>
                <a:ext uri="{FF2B5EF4-FFF2-40B4-BE49-F238E27FC236}">
                  <a16:creationId xmlns:a16="http://schemas.microsoft.com/office/drawing/2014/main" id="{392AC03D-7BB0-4468-A5ED-0347D140E433}"/>
                </a:ext>
              </a:extLst>
            </p:cNvPr>
            <p:cNvSpPr/>
            <p:nvPr/>
          </p:nvSpPr>
          <p:spPr>
            <a:xfrm flipV="1">
              <a:off x="4534776" y="1398961"/>
              <a:ext cx="4268948" cy="751058"/>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49" name="Groupe 48">
            <a:extLst>
              <a:ext uri="{FF2B5EF4-FFF2-40B4-BE49-F238E27FC236}">
                <a16:creationId xmlns:a16="http://schemas.microsoft.com/office/drawing/2014/main" id="{135C6DB8-4D7B-40AA-8AC7-486BBB130F47}"/>
              </a:ext>
            </a:extLst>
          </p:cNvPr>
          <p:cNvGrpSpPr/>
          <p:nvPr/>
        </p:nvGrpSpPr>
        <p:grpSpPr>
          <a:xfrm>
            <a:off x="585801" y="2359925"/>
            <a:ext cx="1476000" cy="364816"/>
            <a:chOff x="4534776" y="1389902"/>
            <a:chExt cx="4268948" cy="686379"/>
          </a:xfrm>
        </p:grpSpPr>
        <p:sp>
          <p:nvSpPr>
            <p:cNvPr id="50" name="Rectangle 49">
              <a:extLst>
                <a:ext uri="{FF2B5EF4-FFF2-40B4-BE49-F238E27FC236}">
                  <a16:creationId xmlns:a16="http://schemas.microsoft.com/office/drawing/2014/main" id="{51A3384E-1A31-4B67-9949-6180627CA7FA}"/>
                </a:ext>
              </a:extLst>
            </p:cNvPr>
            <p:cNvSpPr/>
            <p:nvPr/>
          </p:nvSpPr>
          <p:spPr>
            <a:xfrm>
              <a:off x="4552184" y="1389902"/>
              <a:ext cx="4251540" cy="686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Gynécologue</a:t>
              </a:r>
              <a:endParaRPr lang="fr-FR" sz="900" dirty="0">
                <a:solidFill>
                  <a:schemeClr val="accent1"/>
                </a:solidFill>
              </a:endParaRPr>
            </a:p>
          </p:txBody>
        </p:sp>
        <p:sp>
          <p:nvSpPr>
            <p:cNvPr id="51" name="Rectangle à coins arrondis 50">
              <a:extLst>
                <a:ext uri="{FF2B5EF4-FFF2-40B4-BE49-F238E27FC236}">
                  <a16:creationId xmlns:a16="http://schemas.microsoft.com/office/drawing/2014/main" id="{2C66CF8C-5840-4E06-8F42-299EA9EFBA0D}"/>
                </a:ext>
              </a:extLst>
            </p:cNvPr>
            <p:cNvSpPr/>
            <p:nvPr/>
          </p:nvSpPr>
          <p:spPr>
            <a:xfrm flipV="1">
              <a:off x="4534776" y="1398961"/>
              <a:ext cx="4268948" cy="677318"/>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6" name="Groupe 55">
            <a:extLst>
              <a:ext uri="{FF2B5EF4-FFF2-40B4-BE49-F238E27FC236}">
                <a16:creationId xmlns:a16="http://schemas.microsoft.com/office/drawing/2014/main" id="{0FEC7C0C-562A-45EC-81AF-C1B1C6B9F6B9}"/>
              </a:ext>
            </a:extLst>
          </p:cNvPr>
          <p:cNvGrpSpPr/>
          <p:nvPr/>
        </p:nvGrpSpPr>
        <p:grpSpPr>
          <a:xfrm>
            <a:off x="2305426" y="2356233"/>
            <a:ext cx="1492160" cy="360000"/>
            <a:chOff x="4534776" y="1398961"/>
            <a:chExt cx="4315687" cy="751057"/>
          </a:xfrm>
        </p:grpSpPr>
        <p:sp>
          <p:nvSpPr>
            <p:cNvPr id="57" name="Rectangle 56">
              <a:extLst>
                <a:ext uri="{FF2B5EF4-FFF2-40B4-BE49-F238E27FC236}">
                  <a16:creationId xmlns:a16="http://schemas.microsoft.com/office/drawing/2014/main" id="{4043AAF2-CCE9-4AB7-AB1B-D6E9281FB4B7}"/>
                </a:ext>
              </a:extLst>
            </p:cNvPr>
            <p:cNvSpPr/>
            <p:nvPr/>
          </p:nvSpPr>
          <p:spPr>
            <a:xfrm>
              <a:off x="4598923" y="1406664"/>
              <a:ext cx="4251540" cy="742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Gastroentérologue</a:t>
              </a:r>
              <a:endParaRPr lang="fr-FR" sz="900" dirty="0">
                <a:solidFill>
                  <a:schemeClr val="accent1"/>
                </a:solidFill>
              </a:endParaRPr>
            </a:p>
          </p:txBody>
        </p:sp>
        <p:sp>
          <p:nvSpPr>
            <p:cNvPr id="58" name="Rectangle à coins arrondis 50">
              <a:extLst>
                <a:ext uri="{FF2B5EF4-FFF2-40B4-BE49-F238E27FC236}">
                  <a16:creationId xmlns:a16="http://schemas.microsoft.com/office/drawing/2014/main" id="{753840F2-0375-4A87-9621-78014F95CA49}"/>
                </a:ext>
              </a:extLst>
            </p:cNvPr>
            <p:cNvSpPr/>
            <p:nvPr/>
          </p:nvSpPr>
          <p:spPr>
            <a:xfrm flipV="1">
              <a:off x="4534776" y="1398961"/>
              <a:ext cx="4268948" cy="751057"/>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68" name="Groupe 67">
            <a:extLst>
              <a:ext uri="{FF2B5EF4-FFF2-40B4-BE49-F238E27FC236}">
                <a16:creationId xmlns:a16="http://schemas.microsoft.com/office/drawing/2014/main" id="{2CACDBA4-2A55-4114-8925-DD088FA6F55F}"/>
              </a:ext>
            </a:extLst>
          </p:cNvPr>
          <p:cNvGrpSpPr/>
          <p:nvPr/>
        </p:nvGrpSpPr>
        <p:grpSpPr>
          <a:xfrm>
            <a:off x="5868144" y="2142953"/>
            <a:ext cx="2246637" cy="943171"/>
            <a:chOff x="4534776" y="1398961"/>
            <a:chExt cx="4268948" cy="918783"/>
          </a:xfrm>
        </p:grpSpPr>
        <p:sp>
          <p:nvSpPr>
            <p:cNvPr id="69" name="Rectangle 68">
              <a:extLst>
                <a:ext uri="{FF2B5EF4-FFF2-40B4-BE49-F238E27FC236}">
                  <a16:creationId xmlns:a16="http://schemas.microsoft.com/office/drawing/2014/main" id="{602FE233-8AF5-4181-9EF1-3F0761BCEBD2}"/>
                </a:ext>
              </a:extLst>
            </p:cNvPr>
            <p:cNvSpPr/>
            <p:nvPr/>
          </p:nvSpPr>
          <p:spPr>
            <a:xfrm>
              <a:off x="4552185" y="1705744"/>
              <a:ext cx="4251539"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Relance 2 avec test</a:t>
              </a:r>
              <a:br>
                <a:rPr lang="fr-FR" sz="1000" dirty="0">
                  <a:solidFill>
                    <a:schemeClr val="tx1"/>
                  </a:solidFill>
                </a:rPr>
              </a:br>
              <a:r>
                <a:rPr lang="fr-FR" sz="1000" dirty="0">
                  <a:solidFill>
                    <a:schemeClr val="tx1"/>
                  </a:solidFill>
                </a:rPr>
                <a:t>pour les personnes ayant participé au moins une fois à l’une</a:t>
              </a:r>
              <a:br>
                <a:rPr lang="fr-FR" sz="1000" dirty="0">
                  <a:solidFill>
                    <a:schemeClr val="tx1"/>
                  </a:solidFill>
                </a:rPr>
              </a:br>
              <a:r>
                <a:rPr lang="fr-FR" sz="1000" dirty="0">
                  <a:solidFill>
                    <a:schemeClr val="tx1"/>
                  </a:solidFill>
                </a:rPr>
                <a:t>des trois dernières campagnes</a:t>
              </a:r>
            </a:p>
            <a:p>
              <a:pPr algn="ctr">
                <a:spcAft>
                  <a:spcPts val="300"/>
                </a:spcAft>
                <a:buClr>
                  <a:schemeClr val="accent1"/>
                </a:buClr>
              </a:pPr>
              <a:r>
                <a:rPr lang="fr-FR" sz="1100" dirty="0">
                  <a:solidFill>
                    <a:schemeClr val="accent1"/>
                  </a:solidFill>
                </a:rPr>
                <a:t> </a:t>
              </a:r>
            </a:p>
            <a:p>
              <a:pPr indent="-285750" algn="ctr">
                <a:spcAft>
                  <a:spcPts val="300"/>
                </a:spcAft>
                <a:buClr>
                  <a:schemeClr val="accent1"/>
                </a:buClr>
                <a:buFont typeface="Arial" panose="020B0604020202020204" pitchFamily="34" charset="0"/>
                <a:buChar char="•"/>
              </a:pPr>
              <a:endParaRPr lang="fr-FR" sz="900" dirty="0">
                <a:solidFill>
                  <a:schemeClr val="accent1"/>
                </a:solidFill>
              </a:endParaRPr>
            </a:p>
          </p:txBody>
        </p:sp>
        <p:sp>
          <p:nvSpPr>
            <p:cNvPr id="73" name="Rectangle à coins arrondis 50">
              <a:extLst>
                <a:ext uri="{FF2B5EF4-FFF2-40B4-BE49-F238E27FC236}">
                  <a16:creationId xmlns:a16="http://schemas.microsoft.com/office/drawing/2014/main" id="{DA6EFCF7-936E-4A04-BDDB-C44CB95001EA}"/>
                </a:ext>
              </a:extLst>
            </p:cNvPr>
            <p:cNvSpPr/>
            <p:nvPr/>
          </p:nvSpPr>
          <p:spPr>
            <a:xfrm flipV="1">
              <a:off x="4534776" y="1398961"/>
              <a:ext cx="4268948" cy="901269"/>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79" name="Groupe 78">
            <a:extLst>
              <a:ext uri="{FF2B5EF4-FFF2-40B4-BE49-F238E27FC236}">
                <a16:creationId xmlns:a16="http://schemas.microsoft.com/office/drawing/2014/main" id="{E74F76AC-D104-46A6-8864-883BCFF4EECF}"/>
              </a:ext>
            </a:extLst>
          </p:cNvPr>
          <p:cNvGrpSpPr/>
          <p:nvPr/>
        </p:nvGrpSpPr>
        <p:grpSpPr>
          <a:xfrm>
            <a:off x="585801" y="2905870"/>
            <a:ext cx="1476000" cy="360508"/>
            <a:chOff x="4534776" y="1397903"/>
            <a:chExt cx="4268948" cy="752118"/>
          </a:xfrm>
        </p:grpSpPr>
        <p:sp>
          <p:nvSpPr>
            <p:cNvPr id="80" name="Rectangle 79">
              <a:extLst>
                <a:ext uri="{FF2B5EF4-FFF2-40B4-BE49-F238E27FC236}">
                  <a16:creationId xmlns:a16="http://schemas.microsoft.com/office/drawing/2014/main" id="{842BDFBF-B795-47D4-960F-105A95339664}"/>
                </a:ext>
              </a:extLst>
            </p:cNvPr>
            <p:cNvSpPr/>
            <p:nvPr/>
          </p:nvSpPr>
          <p:spPr>
            <a:xfrm>
              <a:off x="4552184" y="1397903"/>
              <a:ext cx="4251540" cy="75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Médecin exerçant dans un CES*</a:t>
              </a:r>
            </a:p>
          </p:txBody>
        </p:sp>
        <p:sp>
          <p:nvSpPr>
            <p:cNvPr id="81" name="Rectangle à coins arrondis 50">
              <a:extLst>
                <a:ext uri="{FF2B5EF4-FFF2-40B4-BE49-F238E27FC236}">
                  <a16:creationId xmlns:a16="http://schemas.microsoft.com/office/drawing/2014/main" id="{9185942F-148F-4403-961D-9C97FAC81F8C}"/>
                </a:ext>
              </a:extLst>
            </p:cNvPr>
            <p:cNvSpPr/>
            <p:nvPr/>
          </p:nvSpPr>
          <p:spPr>
            <a:xfrm flipV="1">
              <a:off x="4534776" y="1398961"/>
              <a:ext cx="4268948" cy="751058"/>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5" name="Rectangle 84">
            <a:extLst>
              <a:ext uri="{FF2B5EF4-FFF2-40B4-BE49-F238E27FC236}">
                <a16:creationId xmlns:a16="http://schemas.microsoft.com/office/drawing/2014/main" id="{B5368881-189D-44CD-8266-A9FEDDCCB785}"/>
              </a:ext>
            </a:extLst>
          </p:cNvPr>
          <p:cNvSpPr/>
          <p:nvPr/>
        </p:nvSpPr>
        <p:spPr>
          <a:xfrm>
            <a:off x="278309" y="4371950"/>
            <a:ext cx="8514322" cy="307777"/>
          </a:xfrm>
          <a:prstGeom prst="rect">
            <a:avLst/>
          </a:prstGeom>
        </p:spPr>
        <p:txBody>
          <a:bodyPr wrap="square">
            <a:spAutoFit/>
          </a:bodyPr>
          <a:lstStyle/>
          <a:p>
            <a:pPr algn="just">
              <a:buClr>
                <a:schemeClr val="tx2"/>
              </a:buClr>
            </a:pPr>
            <a:r>
              <a:rPr lang="fr-FR" sz="700" dirty="0"/>
              <a:t>*Centre d’examens de santé du régime général de l’Assurance maladie</a:t>
            </a:r>
          </a:p>
          <a:p>
            <a:pPr algn="just">
              <a:buClr>
                <a:schemeClr val="tx2"/>
              </a:buClr>
            </a:pPr>
            <a:r>
              <a:rPr lang="fr-FR" sz="700" dirty="0"/>
              <a:t>**Conformément à l’arrêté du 19 mars 2018, dès lors qu’un autre professionnel de santé est impliqué dans la remise de tests, il bénéficie d’une formation adaptée à son exercice  </a:t>
            </a:r>
          </a:p>
        </p:txBody>
      </p:sp>
      <p:grpSp>
        <p:nvGrpSpPr>
          <p:cNvPr id="82" name="Groupe 81">
            <a:extLst>
              <a:ext uri="{FF2B5EF4-FFF2-40B4-BE49-F238E27FC236}">
                <a16:creationId xmlns:a16="http://schemas.microsoft.com/office/drawing/2014/main" id="{D57DB4E2-F9F9-4BCF-A2B9-43C0A840888B}"/>
              </a:ext>
            </a:extLst>
          </p:cNvPr>
          <p:cNvGrpSpPr/>
          <p:nvPr/>
        </p:nvGrpSpPr>
        <p:grpSpPr>
          <a:xfrm>
            <a:off x="552477" y="3565583"/>
            <a:ext cx="3312000" cy="506652"/>
            <a:chOff x="2855767" y="1043048"/>
            <a:chExt cx="3761342" cy="293147"/>
          </a:xfrm>
        </p:grpSpPr>
        <p:sp>
          <p:nvSpPr>
            <p:cNvPr id="83" name="Rectangle à coins arrondis 43">
              <a:extLst>
                <a:ext uri="{FF2B5EF4-FFF2-40B4-BE49-F238E27FC236}">
                  <a16:creationId xmlns:a16="http://schemas.microsoft.com/office/drawing/2014/main" id="{DD2F3DD8-A0D9-4273-A7D4-695DFE243196}"/>
                </a:ext>
              </a:extLst>
            </p:cNvPr>
            <p:cNvSpPr/>
            <p:nvPr/>
          </p:nvSpPr>
          <p:spPr>
            <a:xfrm flipV="1">
              <a:off x="2855767" y="1065002"/>
              <a:ext cx="3761342" cy="254494"/>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Rectangle 83">
              <a:extLst>
                <a:ext uri="{FF2B5EF4-FFF2-40B4-BE49-F238E27FC236}">
                  <a16:creationId xmlns:a16="http://schemas.microsoft.com/office/drawing/2014/main" id="{D9C326B4-FA90-433D-B9C7-77B5DB281E1D}"/>
                </a:ext>
              </a:extLst>
            </p:cNvPr>
            <p:cNvSpPr/>
            <p:nvPr/>
          </p:nvSpPr>
          <p:spPr>
            <a:xfrm>
              <a:off x="2959508" y="1043048"/>
              <a:ext cx="3510586"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050" b="1" dirty="0">
                  <a:solidFill>
                    <a:schemeClr val="bg1"/>
                  </a:solidFill>
                </a:rPr>
                <a:t>Par commande en ligne </a:t>
              </a:r>
            </a:p>
            <a:p>
              <a:pPr lvl="0" algn="ctr"/>
              <a:r>
                <a:rPr lang="fr-FR" sz="1050" b="1" i="1" dirty="0">
                  <a:solidFill>
                    <a:schemeClr val="bg1"/>
                  </a:solidFill>
                </a:rPr>
                <a:t>via </a:t>
              </a:r>
              <a:r>
                <a:rPr lang="fr-FR" sz="1050" b="1" dirty="0">
                  <a:solidFill>
                    <a:schemeClr val="bg1"/>
                  </a:solidFill>
                </a:rPr>
                <a:t>monkit.depistage-colorectal.fr</a:t>
              </a:r>
            </a:p>
          </p:txBody>
        </p:sp>
      </p:grpSp>
      <p:sp>
        <p:nvSpPr>
          <p:cNvPr id="52" name="Espace réservé de la date 2">
            <a:extLst>
              <a:ext uri="{FF2B5EF4-FFF2-40B4-BE49-F238E27FC236}">
                <a16:creationId xmlns:a16="http://schemas.microsoft.com/office/drawing/2014/main" id="{AEC7684B-E037-4FD4-B930-4D58311A6FE0}"/>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53" name="Espace réservé du pied de page 3">
            <a:extLst>
              <a:ext uri="{FF2B5EF4-FFF2-40B4-BE49-F238E27FC236}">
                <a16:creationId xmlns:a16="http://schemas.microsoft.com/office/drawing/2014/main" id="{F1AB3E90-BAE1-4C08-8EC1-09E1FED9B267}"/>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54" name="Espace réservé du texte 6">
            <a:extLst>
              <a:ext uri="{FF2B5EF4-FFF2-40B4-BE49-F238E27FC236}">
                <a16:creationId xmlns:a16="http://schemas.microsoft.com/office/drawing/2014/main" id="{4C5E4C36-3843-4D15-8D04-C08E56CA4ADE}"/>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p:txBody>
      </p:sp>
      <p:grpSp>
        <p:nvGrpSpPr>
          <p:cNvPr id="59" name="Groupe 58">
            <a:extLst>
              <a:ext uri="{FF2B5EF4-FFF2-40B4-BE49-F238E27FC236}">
                <a16:creationId xmlns:a16="http://schemas.microsoft.com/office/drawing/2014/main" id="{E74F76AC-D104-46A6-8864-883BCFF4EECF}"/>
              </a:ext>
            </a:extLst>
          </p:cNvPr>
          <p:cNvGrpSpPr/>
          <p:nvPr/>
        </p:nvGrpSpPr>
        <p:grpSpPr>
          <a:xfrm>
            <a:off x="2327605" y="2906377"/>
            <a:ext cx="1476000" cy="360508"/>
            <a:chOff x="4534776" y="1397903"/>
            <a:chExt cx="4268948" cy="752118"/>
          </a:xfrm>
        </p:grpSpPr>
        <p:sp>
          <p:nvSpPr>
            <p:cNvPr id="60" name="Rectangle 59">
              <a:extLst>
                <a:ext uri="{FF2B5EF4-FFF2-40B4-BE49-F238E27FC236}">
                  <a16:creationId xmlns:a16="http://schemas.microsoft.com/office/drawing/2014/main" id="{842BDFBF-B795-47D4-960F-105A95339664}"/>
                </a:ext>
              </a:extLst>
            </p:cNvPr>
            <p:cNvSpPr/>
            <p:nvPr/>
          </p:nvSpPr>
          <p:spPr>
            <a:xfrm>
              <a:off x="4552184" y="1397903"/>
              <a:ext cx="4251540" cy="75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1"/>
                </a:buClr>
              </a:pPr>
              <a:r>
                <a:rPr lang="fr-FR" sz="1000" dirty="0">
                  <a:solidFill>
                    <a:schemeClr val="tx1"/>
                  </a:solidFill>
                </a:rPr>
                <a:t>Pharmacien</a:t>
              </a:r>
            </a:p>
          </p:txBody>
        </p:sp>
        <p:sp>
          <p:nvSpPr>
            <p:cNvPr id="61" name="Rectangle à coins arrondis 50">
              <a:extLst>
                <a:ext uri="{FF2B5EF4-FFF2-40B4-BE49-F238E27FC236}">
                  <a16:creationId xmlns:a16="http://schemas.microsoft.com/office/drawing/2014/main" id="{9185942F-148F-4403-961D-9C97FAC81F8C}"/>
                </a:ext>
              </a:extLst>
            </p:cNvPr>
            <p:cNvSpPr/>
            <p:nvPr/>
          </p:nvSpPr>
          <p:spPr>
            <a:xfrm flipV="1">
              <a:off x="4534776" y="1398961"/>
              <a:ext cx="4268948" cy="751058"/>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1359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1000"/>
                                        <p:tgtEl>
                                          <p:spTgt spid="79"/>
                                        </p:tgtEl>
                                      </p:cBhvr>
                                    </p:animEffect>
                                  </p:childTnLst>
                                </p:cTn>
                              </p:par>
                            </p:childTnLst>
                          </p:cTn>
                        </p:par>
                        <p:par>
                          <p:cTn id="29" fill="hold">
                            <p:stCondLst>
                              <p:cond delay="5500"/>
                            </p:stCondLst>
                            <p:childTnLst>
                              <p:par>
                                <p:cTn id="30" presetID="10" presetClass="entr" presetSubtype="0"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fill="hold"/>
                                        <p:tgtEl>
                                          <p:spTgt spid="82"/>
                                        </p:tgtEl>
                                        <p:attrNameLst>
                                          <p:attrName>ppt_x</p:attrName>
                                        </p:attrNameLst>
                                      </p:cBhvr>
                                      <p:tavLst>
                                        <p:tav tm="0">
                                          <p:val>
                                            <p:strVal val="#ppt_x"/>
                                          </p:val>
                                        </p:tav>
                                        <p:tav tm="100000">
                                          <p:val>
                                            <p:strVal val="#ppt_x"/>
                                          </p:val>
                                        </p:tav>
                                      </p:tavLst>
                                    </p:anim>
                                    <p:anim calcmode="lin" valueType="num">
                                      <p:cBhvr additive="base">
                                        <p:cTn id="48"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843558"/>
            <a:ext cx="8424000" cy="720000"/>
          </a:xfrm>
        </p:spPr>
        <p:txBody>
          <a:bodyPr/>
          <a:lstStyle/>
          <a:p>
            <a:r>
              <a:rPr lang="fr-FR" dirty="0"/>
              <a:t>L’organisation général du parcours</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33</a:t>
            </a:fld>
            <a:endParaRPr lang="fr-FR" dirty="0"/>
          </a:p>
        </p:txBody>
      </p:sp>
      <p:sp>
        <p:nvSpPr>
          <p:cNvPr id="20"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3.2. Le dépistage organisé en pratique</a:t>
            </a:r>
          </a:p>
        </p:txBody>
      </p:sp>
      <p:pic>
        <p:nvPicPr>
          <p:cNvPr id="76" name="Image 75">
            <a:extLst>
              <a:ext uri="{FF2B5EF4-FFF2-40B4-BE49-F238E27FC236}">
                <a16:creationId xmlns:a16="http://schemas.microsoft.com/office/drawing/2014/main" id="{DB838571-A5B0-7B47-8284-DA0C3495F080}"/>
              </a:ext>
            </a:extLst>
          </p:cNvPr>
          <p:cNvPicPr>
            <a:picLocks noChangeAspect="1"/>
          </p:cNvPicPr>
          <p:nvPr/>
        </p:nvPicPr>
        <p:blipFill rotWithShape="1">
          <a:blip r:embed="rId3"/>
          <a:srcRect l="16144" t="7286" r="73529" b="68532"/>
          <a:stretch/>
        </p:blipFill>
        <p:spPr>
          <a:xfrm>
            <a:off x="4165868" y="1265741"/>
            <a:ext cx="737823" cy="753036"/>
          </a:xfrm>
          <a:prstGeom prst="rect">
            <a:avLst/>
          </a:prstGeom>
        </p:spPr>
      </p:pic>
      <p:pic>
        <p:nvPicPr>
          <p:cNvPr id="77" name="Picture 2"/>
          <p:cNvPicPr>
            <a:picLocks noChangeAspect="1" noChangeArrowheads="1"/>
          </p:cNvPicPr>
          <p:nvPr/>
        </p:nvPicPr>
        <p:blipFill>
          <a:blip r:embed="rId4"/>
          <a:srcRect/>
          <a:stretch/>
        </p:blipFill>
        <p:spPr bwMode="auto">
          <a:xfrm>
            <a:off x="6397234" y="1770810"/>
            <a:ext cx="181992" cy="215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p:cNvPicPr>
            <a:picLocks noChangeAspect="1" noChangeArrowheads="1"/>
          </p:cNvPicPr>
          <p:nvPr/>
        </p:nvPicPr>
        <p:blipFill>
          <a:blip r:embed="rId5"/>
          <a:srcRect/>
          <a:stretch/>
        </p:blipFill>
        <p:spPr bwMode="auto">
          <a:xfrm>
            <a:off x="6596400" y="1730615"/>
            <a:ext cx="175950" cy="250178"/>
          </a:xfrm>
          <a:prstGeom prst="rect">
            <a:avLst/>
          </a:prstGeom>
          <a:noFill/>
          <a:ln>
            <a:noFill/>
          </a:ln>
        </p:spPr>
      </p:pic>
      <p:sp>
        <p:nvSpPr>
          <p:cNvPr id="79" name="ZoneTexte 78">
            <a:extLst>
              <a:ext uri="{FF2B5EF4-FFF2-40B4-BE49-F238E27FC236}">
                <a16:creationId xmlns:a16="http://schemas.microsoft.com/office/drawing/2014/main" id="{36FAD047-6742-D144-9426-012A255AAF5E}"/>
              </a:ext>
            </a:extLst>
          </p:cNvPr>
          <p:cNvSpPr txBox="1"/>
          <p:nvPr/>
        </p:nvSpPr>
        <p:spPr>
          <a:xfrm>
            <a:off x="899592" y="1294263"/>
            <a:ext cx="7344816" cy="269375"/>
          </a:xfrm>
          <a:prstGeom prst="roundRect">
            <a:avLst/>
          </a:prstGeom>
          <a:solidFill>
            <a:srgbClr val="3E5FA9"/>
          </a:solidFill>
          <a:ln>
            <a:noFill/>
          </a:ln>
        </p:spPr>
        <p:txBody>
          <a:bodyPr wrap="square" lIns="0" tIns="0" rIns="0" bIns="0" rtlCol="0" anchor="ctr">
            <a:noAutofit/>
          </a:bodyPr>
          <a:lstStyle/>
          <a:p>
            <a:pPr algn="ctr"/>
            <a:r>
              <a:rPr lang="fr-FR" sz="900" b="1" dirty="0">
                <a:solidFill>
                  <a:schemeClr val="bg1"/>
                </a:solidFill>
              </a:rPr>
              <a:t>CENTRE RÉGIONAL DE COORDINATION DES DÉPISTAGES DES CANCERS</a:t>
            </a:r>
          </a:p>
        </p:txBody>
      </p:sp>
      <p:cxnSp>
        <p:nvCxnSpPr>
          <p:cNvPr id="80" name="Connecteur droit 79">
            <a:extLst>
              <a:ext uri="{FF2B5EF4-FFF2-40B4-BE49-F238E27FC236}">
                <a16:creationId xmlns:a16="http://schemas.microsoft.com/office/drawing/2014/main" id="{95C9340D-E92E-E14F-A8EE-1EA48A1E8112}"/>
              </a:ext>
            </a:extLst>
          </p:cNvPr>
          <p:cNvCxnSpPr>
            <a:cxnSpLocks/>
          </p:cNvCxnSpPr>
          <p:nvPr/>
        </p:nvCxnSpPr>
        <p:spPr>
          <a:xfrm>
            <a:off x="6597106" y="1561186"/>
            <a:ext cx="0" cy="149085"/>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1" name="ZoneTexte 80">
            <a:extLst>
              <a:ext uri="{FF2B5EF4-FFF2-40B4-BE49-F238E27FC236}">
                <a16:creationId xmlns:a16="http://schemas.microsoft.com/office/drawing/2014/main" id="{ADFDE998-CB62-3A4D-B34C-5FFFB014318D}"/>
              </a:ext>
            </a:extLst>
          </p:cNvPr>
          <p:cNvSpPr txBox="1"/>
          <p:nvPr/>
        </p:nvSpPr>
        <p:spPr>
          <a:xfrm>
            <a:off x="4624382" y="1561186"/>
            <a:ext cx="2140847" cy="192360"/>
          </a:xfrm>
          <a:prstGeom prst="rect">
            <a:avLst/>
          </a:prstGeom>
          <a:noFill/>
          <a:ln>
            <a:noFill/>
          </a:ln>
        </p:spPr>
        <p:txBody>
          <a:bodyPr wrap="square" rtlCol="0">
            <a:spAutoFit/>
          </a:bodyPr>
          <a:lstStyle/>
          <a:p>
            <a:r>
              <a:rPr lang="fr-FR" sz="650" dirty="0"/>
              <a:t>Invitation des hommes et femmes de 50 à 74 ans </a:t>
            </a:r>
          </a:p>
        </p:txBody>
      </p:sp>
      <p:cxnSp>
        <p:nvCxnSpPr>
          <p:cNvPr id="83" name="Connecteur droit 82">
            <a:extLst>
              <a:ext uri="{FF2B5EF4-FFF2-40B4-BE49-F238E27FC236}">
                <a16:creationId xmlns:a16="http://schemas.microsoft.com/office/drawing/2014/main" id="{B59E70E5-921B-DB46-A095-70701C21592F}"/>
              </a:ext>
            </a:extLst>
          </p:cNvPr>
          <p:cNvCxnSpPr>
            <a:cxnSpLocks/>
          </p:cNvCxnSpPr>
          <p:nvPr/>
        </p:nvCxnSpPr>
        <p:spPr>
          <a:xfrm flipH="1" flipV="1">
            <a:off x="5879695" y="1972435"/>
            <a:ext cx="736874" cy="231811"/>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6" name="ZoneTexte 85">
            <a:extLst>
              <a:ext uri="{FF2B5EF4-FFF2-40B4-BE49-F238E27FC236}">
                <a16:creationId xmlns:a16="http://schemas.microsoft.com/office/drawing/2014/main" id="{36FAD047-6742-D144-9426-012A255AAF5E}"/>
              </a:ext>
            </a:extLst>
          </p:cNvPr>
          <p:cNvSpPr txBox="1"/>
          <p:nvPr/>
        </p:nvSpPr>
        <p:spPr>
          <a:xfrm>
            <a:off x="3714148" y="2011244"/>
            <a:ext cx="929841" cy="338176"/>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Évaluation du niveau de risque</a:t>
            </a:r>
          </a:p>
        </p:txBody>
      </p:sp>
      <p:sp>
        <p:nvSpPr>
          <p:cNvPr id="87" name="ZoneTexte 86">
            <a:extLst>
              <a:ext uri="{FF2B5EF4-FFF2-40B4-BE49-F238E27FC236}">
                <a16:creationId xmlns:a16="http://schemas.microsoft.com/office/drawing/2014/main" id="{36FAD047-6742-D144-9426-012A255AAF5E}"/>
              </a:ext>
            </a:extLst>
          </p:cNvPr>
          <p:cNvSpPr txBox="1"/>
          <p:nvPr/>
        </p:nvSpPr>
        <p:spPr>
          <a:xfrm>
            <a:off x="1417939" y="2081984"/>
            <a:ext cx="1417146" cy="409314"/>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Remise / Envoi </a:t>
            </a:r>
          </a:p>
          <a:p>
            <a:pPr algn="ctr"/>
            <a:r>
              <a:rPr lang="fr-FR" sz="800" dirty="0">
                <a:solidFill>
                  <a:schemeClr val="bg1"/>
                </a:solidFill>
              </a:rPr>
              <a:t>du kit de dépistage</a:t>
            </a:r>
          </a:p>
        </p:txBody>
      </p:sp>
      <p:sp>
        <p:nvSpPr>
          <p:cNvPr id="88" name="ZoneTexte 87">
            <a:extLst>
              <a:ext uri="{FF2B5EF4-FFF2-40B4-BE49-F238E27FC236}">
                <a16:creationId xmlns:a16="http://schemas.microsoft.com/office/drawing/2014/main" id="{36FAD047-6742-D144-9426-012A255AAF5E}"/>
              </a:ext>
            </a:extLst>
          </p:cNvPr>
          <p:cNvSpPr txBox="1"/>
          <p:nvPr/>
        </p:nvSpPr>
        <p:spPr>
          <a:xfrm>
            <a:off x="1417939" y="1635646"/>
            <a:ext cx="1412513" cy="409314"/>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Orientation vers </a:t>
            </a:r>
          </a:p>
          <a:p>
            <a:pPr algn="ctr"/>
            <a:r>
              <a:rPr lang="fr-FR" sz="800" dirty="0">
                <a:solidFill>
                  <a:schemeClr val="bg1"/>
                </a:solidFill>
              </a:rPr>
              <a:t>le médecin traitant ou un gastroentérologue</a:t>
            </a:r>
          </a:p>
        </p:txBody>
      </p:sp>
      <p:pic>
        <p:nvPicPr>
          <p:cNvPr id="8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1921" y="993361"/>
            <a:ext cx="692150" cy="28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0" name="Connecteur droit 89">
            <a:extLst>
              <a:ext uri="{FF2B5EF4-FFF2-40B4-BE49-F238E27FC236}">
                <a16:creationId xmlns:a16="http://schemas.microsoft.com/office/drawing/2014/main" id="{95C9340D-E92E-E14F-A8EE-1EA48A1E8112}"/>
              </a:ext>
            </a:extLst>
          </p:cNvPr>
          <p:cNvCxnSpPr>
            <a:cxnSpLocks/>
          </p:cNvCxnSpPr>
          <p:nvPr/>
        </p:nvCxnSpPr>
        <p:spPr>
          <a:xfrm flipH="1" flipV="1">
            <a:off x="2895273" y="1843593"/>
            <a:ext cx="761197" cy="288248"/>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grpSp>
        <p:nvGrpSpPr>
          <p:cNvPr id="112" name="Groupe 111"/>
          <p:cNvGrpSpPr/>
          <p:nvPr/>
        </p:nvGrpSpPr>
        <p:grpSpPr>
          <a:xfrm>
            <a:off x="2911450" y="2250539"/>
            <a:ext cx="773227" cy="192360"/>
            <a:chOff x="2911450" y="2250539"/>
            <a:chExt cx="773227" cy="192360"/>
          </a:xfrm>
        </p:grpSpPr>
        <p:cxnSp>
          <p:nvCxnSpPr>
            <p:cNvPr id="91" name="Connecteur droit 90">
              <a:extLst>
                <a:ext uri="{FF2B5EF4-FFF2-40B4-BE49-F238E27FC236}">
                  <a16:creationId xmlns:a16="http://schemas.microsoft.com/office/drawing/2014/main" id="{95C9340D-E92E-E14F-A8EE-1EA48A1E8112}"/>
                </a:ext>
              </a:extLst>
            </p:cNvPr>
            <p:cNvCxnSpPr>
              <a:cxnSpLocks/>
            </p:cNvCxnSpPr>
            <p:nvPr/>
          </p:nvCxnSpPr>
          <p:spPr>
            <a:xfrm flipH="1">
              <a:off x="2911450" y="2261812"/>
              <a:ext cx="754656" cy="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92" name="ZoneTexte 91">
              <a:extLst>
                <a:ext uri="{FF2B5EF4-FFF2-40B4-BE49-F238E27FC236}">
                  <a16:creationId xmlns:a16="http://schemas.microsoft.com/office/drawing/2014/main" id="{ADFDE998-CB62-3A4D-B34C-5FFFB014318D}"/>
                </a:ext>
              </a:extLst>
            </p:cNvPr>
            <p:cNvSpPr txBox="1"/>
            <p:nvPr/>
          </p:nvSpPr>
          <p:spPr>
            <a:xfrm>
              <a:off x="2928677" y="2250539"/>
              <a:ext cx="756000" cy="192360"/>
            </a:xfrm>
            <a:prstGeom prst="rect">
              <a:avLst/>
            </a:prstGeom>
            <a:noFill/>
            <a:ln>
              <a:noFill/>
            </a:ln>
          </p:spPr>
          <p:txBody>
            <a:bodyPr wrap="square" rtlCol="0">
              <a:spAutoFit/>
            </a:bodyPr>
            <a:lstStyle/>
            <a:p>
              <a:pPr algn="ctr"/>
              <a:r>
                <a:rPr lang="fr-FR" sz="650" dirty="0"/>
                <a:t>Risque moyen</a:t>
              </a:r>
            </a:p>
          </p:txBody>
        </p:sp>
      </p:grpSp>
      <p:sp>
        <p:nvSpPr>
          <p:cNvPr id="93" name="ZoneTexte 92">
            <a:extLst>
              <a:ext uri="{FF2B5EF4-FFF2-40B4-BE49-F238E27FC236}">
                <a16:creationId xmlns:a16="http://schemas.microsoft.com/office/drawing/2014/main" id="{ADFDE998-CB62-3A4D-B34C-5FFFB014318D}"/>
              </a:ext>
            </a:extLst>
          </p:cNvPr>
          <p:cNvSpPr txBox="1"/>
          <p:nvPr/>
        </p:nvSpPr>
        <p:spPr>
          <a:xfrm>
            <a:off x="3038039" y="1651369"/>
            <a:ext cx="720000" cy="292388"/>
          </a:xfrm>
          <a:prstGeom prst="rect">
            <a:avLst/>
          </a:prstGeom>
          <a:noFill/>
          <a:ln>
            <a:noFill/>
          </a:ln>
        </p:spPr>
        <p:txBody>
          <a:bodyPr wrap="square" rtlCol="0">
            <a:spAutoFit/>
          </a:bodyPr>
          <a:lstStyle/>
          <a:p>
            <a:pPr algn="ctr"/>
            <a:r>
              <a:rPr lang="fr-FR" sz="650" dirty="0"/>
              <a:t>Risque élevé et très élevé</a:t>
            </a:r>
          </a:p>
        </p:txBody>
      </p:sp>
      <p:sp>
        <p:nvSpPr>
          <p:cNvPr id="94" name="ZoneTexte 93">
            <a:extLst>
              <a:ext uri="{FF2B5EF4-FFF2-40B4-BE49-F238E27FC236}">
                <a16:creationId xmlns:a16="http://schemas.microsoft.com/office/drawing/2014/main" id="{36FAD047-6742-D144-9426-012A255AAF5E}"/>
              </a:ext>
            </a:extLst>
          </p:cNvPr>
          <p:cNvSpPr txBox="1"/>
          <p:nvPr/>
        </p:nvSpPr>
        <p:spPr>
          <a:xfrm>
            <a:off x="2409539" y="2669032"/>
            <a:ext cx="971467" cy="346552"/>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Réalisation </a:t>
            </a:r>
          </a:p>
          <a:p>
            <a:pPr algn="ctr"/>
            <a:r>
              <a:rPr lang="fr-FR" sz="800" dirty="0">
                <a:solidFill>
                  <a:schemeClr val="bg1"/>
                </a:solidFill>
              </a:rPr>
              <a:t>du test à domicile</a:t>
            </a:r>
          </a:p>
        </p:txBody>
      </p:sp>
      <p:cxnSp>
        <p:nvCxnSpPr>
          <p:cNvPr id="95" name="Connecteur droit 94">
            <a:extLst>
              <a:ext uri="{FF2B5EF4-FFF2-40B4-BE49-F238E27FC236}">
                <a16:creationId xmlns:a16="http://schemas.microsoft.com/office/drawing/2014/main" id="{95C9340D-E92E-E14F-A8EE-1EA48A1E8112}"/>
              </a:ext>
            </a:extLst>
          </p:cNvPr>
          <p:cNvCxnSpPr>
            <a:cxnSpLocks/>
          </p:cNvCxnSpPr>
          <p:nvPr/>
        </p:nvCxnSpPr>
        <p:spPr>
          <a:xfrm>
            <a:off x="2728891" y="2515618"/>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95C9340D-E92E-E14F-A8EE-1EA48A1E8112}"/>
              </a:ext>
            </a:extLst>
          </p:cNvPr>
          <p:cNvCxnSpPr>
            <a:cxnSpLocks/>
          </p:cNvCxnSpPr>
          <p:nvPr/>
        </p:nvCxnSpPr>
        <p:spPr>
          <a:xfrm flipH="1">
            <a:off x="4658637" y="1892414"/>
            <a:ext cx="238614" cy="86881"/>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36FAD047-6742-D144-9426-012A255AAF5E}"/>
              </a:ext>
            </a:extLst>
          </p:cNvPr>
          <p:cNvSpPr txBox="1"/>
          <p:nvPr/>
        </p:nvSpPr>
        <p:spPr>
          <a:xfrm>
            <a:off x="4918145" y="1723497"/>
            <a:ext cx="879548" cy="406575"/>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Consultation chez un médecin</a:t>
            </a:r>
          </a:p>
        </p:txBody>
      </p:sp>
      <p:cxnSp>
        <p:nvCxnSpPr>
          <p:cNvPr id="99" name="Connecteur droit 98">
            <a:extLst>
              <a:ext uri="{FF2B5EF4-FFF2-40B4-BE49-F238E27FC236}">
                <a16:creationId xmlns:a16="http://schemas.microsoft.com/office/drawing/2014/main" id="{95C9340D-E92E-E14F-A8EE-1EA48A1E8112}"/>
              </a:ext>
            </a:extLst>
          </p:cNvPr>
          <p:cNvCxnSpPr>
            <a:cxnSpLocks/>
          </p:cNvCxnSpPr>
          <p:nvPr/>
        </p:nvCxnSpPr>
        <p:spPr>
          <a:xfrm>
            <a:off x="2728891" y="3027542"/>
            <a:ext cx="0" cy="369383"/>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36FAD047-6742-D144-9426-012A255AAF5E}"/>
              </a:ext>
            </a:extLst>
          </p:cNvPr>
          <p:cNvSpPr txBox="1"/>
          <p:nvPr/>
        </p:nvSpPr>
        <p:spPr>
          <a:xfrm>
            <a:off x="3978975" y="2787774"/>
            <a:ext cx="1646715" cy="432000"/>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Nouveau dépistage 2 ans après </a:t>
            </a:r>
          </a:p>
          <a:p>
            <a:pPr algn="ctr"/>
            <a:r>
              <a:rPr lang="fr-FR" sz="800" dirty="0">
                <a:solidFill>
                  <a:schemeClr val="bg1"/>
                </a:solidFill>
              </a:rPr>
              <a:t>en l’absence de symptômes</a:t>
            </a:r>
          </a:p>
        </p:txBody>
      </p:sp>
      <p:sp>
        <p:nvSpPr>
          <p:cNvPr id="101" name="ZoneTexte 100">
            <a:extLst>
              <a:ext uri="{FF2B5EF4-FFF2-40B4-BE49-F238E27FC236}">
                <a16:creationId xmlns:a16="http://schemas.microsoft.com/office/drawing/2014/main" id="{36FAD047-6742-D144-9426-012A255AAF5E}"/>
              </a:ext>
            </a:extLst>
          </p:cNvPr>
          <p:cNvSpPr txBox="1"/>
          <p:nvPr/>
        </p:nvSpPr>
        <p:spPr>
          <a:xfrm>
            <a:off x="3978975" y="3325312"/>
            <a:ext cx="1646715" cy="442481"/>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Orientation vers </a:t>
            </a:r>
          </a:p>
          <a:p>
            <a:pPr algn="ctr"/>
            <a:r>
              <a:rPr lang="fr-FR" sz="800" dirty="0">
                <a:solidFill>
                  <a:schemeClr val="bg1"/>
                </a:solidFill>
              </a:rPr>
              <a:t>un gastroentérologue</a:t>
            </a:r>
          </a:p>
          <a:p>
            <a:pPr algn="ctr"/>
            <a:r>
              <a:rPr lang="fr-FR" sz="800" dirty="0">
                <a:solidFill>
                  <a:schemeClr val="bg1"/>
                </a:solidFill>
              </a:rPr>
              <a:t> pour une coloscopie de diagnostic </a:t>
            </a:r>
          </a:p>
        </p:txBody>
      </p:sp>
      <p:sp>
        <p:nvSpPr>
          <p:cNvPr id="102" name="ZoneTexte 101">
            <a:extLst>
              <a:ext uri="{FF2B5EF4-FFF2-40B4-BE49-F238E27FC236}">
                <a16:creationId xmlns:a16="http://schemas.microsoft.com/office/drawing/2014/main" id="{36FAD047-6742-D144-9426-012A255AAF5E}"/>
              </a:ext>
            </a:extLst>
          </p:cNvPr>
          <p:cNvSpPr txBox="1"/>
          <p:nvPr/>
        </p:nvSpPr>
        <p:spPr>
          <a:xfrm>
            <a:off x="3972483" y="4089277"/>
            <a:ext cx="900000" cy="417000"/>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Soins et suivi</a:t>
            </a:r>
          </a:p>
        </p:txBody>
      </p:sp>
      <p:sp>
        <p:nvSpPr>
          <p:cNvPr id="103" name="ZoneTexte 102">
            <a:extLst>
              <a:ext uri="{FF2B5EF4-FFF2-40B4-BE49-F238E27FC236}">
                <a16:creationId xmlns:a16="http://schemas.microsoft.com/office/drawing/2014/main" id="{36FAD047-6742-D144-9426-012A255AAF5E}"/>
              </a:ext>
            </a:extLst>
          </p:cNvPr>
          <p:cNvSpPr txBox="1"/>
          <p:nvPr/>
        </p:nvSpPr>
        <p:spPr>
          <a:xfrm>
            <a:off x="5086623" y="4089278"/>
            <a:ext cx="1279403" cy="417000"/>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Nouveau dépistage</a:t>
            </a:r>
            <a:br>
              <a:rPr lang="fr-FR" sz="800" dirty="0">
                <a:solidFill>
                  <a:schemeClr val="bg1"/>
                </a:solidFill>
              </a:rPr>
            </a:br>
            <a:r>
              <a:rPr lang="fr-FR" sz="800" dirty="0">
                <a:solidFill>
                  <a:schemeClr val="bg1"/>
                </a:solidFill>
              </a:rPr>
              <a:t>5 ans après en l’absence de symptômes</a:t>
            </a:r>
          </a:p>
        </p:txBody>
      </p:sp>
      <p:grpSp>
        <p:nvGrpSpPr>
          <p:cNvPr id="104" name="Groupe 103"/>
          <p:cNvGrpSpPr/>
          <p:nvPr/>
        </p:nvGrpSpPr>
        <p:grpSpPr>
          <a:xfrm flipH="1">
            <a:off x="6601963" y="2022870"/>
            <a:ext cx="432000" cy="180000"/>
            <a:chOff x="5247183" y="3321040"/>
            <a:chExt cx="620961" cy="468000"/>
          </a:xfrm>
        </p:grpSpPr>
        <p:cxnSp>
          <p:nvCxnSpPr>
            <p:cNvPr id="105" name="Connecteur droit 104">
              <a:extLst>
                <a:ext uri="{FF2B5EF4-FFF2-40B4-BE49-F238E27FC236}">
                  <a16:creationId xmlns:a16="http://schemas.microsoft.com/office/drawing/2014/main" id="{B59E70E5-921B-DB46-A095-70701C21592F}"/>
                </a:ext>
              </a:extLst>
            </p:cNvPr>
            <p:cNvCxnSpPr>
              <a:cxnSpLocks/>
            </p:cNvCxnSpPr>
            <p:nvPr/>
          </p:nvCxnSpPr>
          <p:spPr>
            <a:xfrm flipH="1">
              <a:off x="5247183" y="3788733"/>
              <a:ext cx="620961" cy="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99DEB1E1-B901-FD43-964F-E838B52E46CD}"/>
                </a:ext>
              </a:extLst>
            </p:cNvPr>
            <p:cNvCxnSpPr>
              <a:cxnSpLocks/>
            </p:cNvCxnSpPr>
            <p:nvPr/>
          </p:nvCxnSpPr>
          <p:spPr>
            <a:xfrm flipV="1">
              <a:off x="5868144" y="3321040"/>
              <a:ext cx="0" cy="468000"/>
            </a:xfrm>
            <a:prstGeom prst="line">
              <a:avLst/>
            </a:prstGeom>
            <a:ln w="12700">
              <a:solidFill>
                <a:srgbClr val="F28E4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8" name="Ellipse 107"/>
          <p:cNvSpPr/>
          <p:nvPr/>
        </p:nvSpPr>
        <p:spPr>
          <a:xfrm>
            <a:off x="3743594" y="2719720"/>
            <a:ext cx="180000" cy="180000"/>
          </a:xfrm>
          <a:prstGeom prst="ellipse">
            <a:avLst/>
          </a:prstGeom>
          <a:solidFill>
            <a:srgbClr val="F2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cxnSp>
        <p:nvCxnSpPr>
          <p:cNvPr id="109" name="Connecteur en angle 108"/>
          <p:cNvCxnSpPr>
            <a:cxnSpLocks/>
          </p:cNvCxnSpPr>
          <p:nvPr/>
        </p:nvCxnSpPr>
        <p:spPr>
          <a:xfrm flipV="1">
            <a:off x="3503521" y="2963843"/>
            <a:ext cx="432000" cy="1404000"/>
          </a:xfrm>
          <a:prstGeom prst="bentConnector3">
            <a:avLst>
              <a:gd name="adj1" fmla="val 47648"/>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107" name="Ellipse 106"/>
          <p:cNvSpPr/>
          <p:nvPr/>
        </p:nvSpPr>
        <p:spPr>
          <a:xfrm>
            <a:off x="3743594" y="3306925"/>
            <a:ext cx="180000" cy="180000"/>
          </a:xfrm>
          <a:prstGeom prst="ellipse">
            <a:avLst/>
          </a:prstGeom>
          <a:solidFill>
            <a:srgbClr val="F2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cxnSp>
        <p:nvCxnSpPr>
          <p:cNvPr id="110" name="Connecteur en angle 109"/>
          <p:cNvCxnSpPr>
            <a:cxnSpLocks/>
          </p:cNvCxnSpPr>
          <p:nvPr/>
        </p:nvCxnSpPr>
        <p:spPr>
          <a:xfrm flipV="1">
            <a:off x="3491880" y="3536540"/>
            <a:ext cx="432000" cy="828000"/>
          </a:xfrm>
          <a:prstGeom prst="bentConnector3">
            <a:avLst>
              <a:gd name="adj1" fmla="val 30010"/>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111" name="ZoneTexte 110">
            <a:extLst>
              <a:ext uri="{FF2B5EF4-FFF2-40B4-BE49-F238E27FC236}">
                <a16:creationId xmlns:a16="http://schemas.microsoft.com/office/drawing/2014/main" id="{36FAD047-6742-D144-9426-012A255AAF5E}"/>
              </a:ext>
            </a:extLst>
          </p:cNvPr>
          <p:cNvSpPr txBox="1"/>
          <p:nvPr/>
        </p:nvSpPr>
        <p:spPr>
          <a:xfrm>
            <a:off x="7157150" y="1915839"/>
            <a:ext cx="1140687" cy="504000"/>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Pas de professionnel de santé consulté / Pas de commande en ligne</a:t>
            </a:r>
          </a:p>
        </p:txBody>
      </p:sp>
      <p:grpSp>
        <p:nvGrpSpPr>
          <p:cNvPr id="5" name="Groupe 4"/>
          <p:cNvGrpSpPr/>
          <p:nvPr/>
        </p:nvGrpSpPr>
        <p:grpSpPr>
          <a:xfrm>
            <a:off x="3932258" y="3802303"/>
            <a:ext cx="504679" cy="258039"/>
            <a:chOff x="3932258" y="3802303"/>
            <a:chExt cx="504679" cy="258039"/>
          </a:xfrm>
        </p:grpSpPr>
        <p:sp>
          <p:nvSpPr>
            <p:cNvPr id="114" name="ZoneTexte 113">
              <a:extLst>
                <a:ext uri="{FF2B5EF4-FFF2-40B4-BE49-F238E27FC236}">
                  <a16:creationId xmlns:a16="http://schemas.microsoft.com/office/drawing/2014/main" id="{ADFDE998-CB62-3A4D-B34C-5FFFB014318D}"/>
                </a:ext>
              </a:extLst>
            </p:cNvPr>
            <p:cNvSpPr txBox="1"/>
            <p:nvPr/>
          </p:nvSpPr>
          <p:spPr>
            <a:xfrm>
              <a:off x="3932258" y="3826386"/>
              <a:ext cx="504000" cy="192360"/>
            </a:xfrm>
            <a:prstGeom prst="rect">
              <a:avLst/>
            </a:prstGeom>
            <a:noFill/>
            <a:ln>
              <a:noFill/>
            </a:ln>
          </p:spPr>
          <p:txBody>
            <a:bodyPr wrap="square" rtlCol="0">
              <a:spAutoFit/>
            </a:bodyPr>
            <a:lstStyle/>
            <a:p>
              <a:pPr algn="ctr"/>
              <a:r>
                <a:rPr lang="fr-FR" sz="650" dirty="0"/>
                <a:t>Lésions </a:t>
              </a:r>
            </a:p>
          </p:txBody>
        </p:sp>
        <p:cxnSp>
          <p:nvCxnSpPr>
            <p:cNvPr id="119" name="Connecteur droit 118">
              <a:extLst>
                <a:ext uri="{FF2B5EF4-FFF2-40B4-BE49-F238E27FC236}">
                  <a16:creationId xmlns:a16="http://schemas.microsoft.com/office/drawing/2014/main" id="{95C9340D-E92E-E14F-A8EE-1EA48A1E8112}"/>
                </a:ext>
              </a:extLst>
            </p:cNvPr>
            <p:cNvCxnSpPr>
              <a:cxnSpLocks/>
            </p:cNvCxnSpPr>
            <p:nvPr/>
          </p:nvCxnSpPr>
          <p:spPr>
            <a:xfrm>
              <a:off x="4436937" y="3802303"/>
              <a:ext cx="0" cy="258039"/>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5512612" y="3785106"/>
            <a:ext cx="734167" cy="275236"/>
            <a:chOff x="5512612" y="3785106"/>
            <a:chExt cx="734167" cy="275236"/>
          </a:xfrm>
        </p:grpSpPr>
        <p:sp>
          <p:nvSpPr>
            <p:cNvPr id="115" name="ZoneTexte 114">
              <a:extLst>
                <a:ext uri="{FF2B5EF4-FFF2-40B4-BE49-F238E27FC236}">
                  <a16:creationId xmlns:a16="http://schemas.microsoft.com/office/drawing/2014/main" id="{ADFDE998-CB62-3A4D-B34C-5FFFB014318D}"/>
                </a:ext>
              </a:extLst>
            </p:cNvPr>
            <p:cNvSpPr txBox="1"/>
            <p:nvPr/>
          </p:nvSpPr>
          <p:spPr>
            <a:xfrm>
              <a:off x="5512612" y="3826386"/>
              <a:ext cx="734167" cy="192360"/>
            </a:xfrm>
            <a:prstGeom prst="rect">
              <a:avLst/>
            </a:prstGeom>
            <a:noFill/>
            <a:ln>
              <a:noFill/>
            </a:ln>
          </p:spPr>
          <p:txBody>
            <a:bodyPr wrap="square" rtlCol="0">
              <a:spAutoFit/>
            </a:bodyPr>
            <a:lstStyle/>
            <a:p>
              <a:pPr algn="ctr"/>
              <a:r>
                <a:rPr lang="fr-FR" sz="650" dirty="0"/>
                <a:t>Pas de lésions </a:t>
              </a:r>
            </a:p>
          </p:txBody>
        </p:sp>
        <p:cxnSp>
          <p:nvCxnSpPr>
            <p:cNvPr id="120" name="Connecteur droit 119">
              <a:extLst>
                <a:ext uri="{FF2B5EF4-FFF2-40B4-BE49-F238E27FC236}">
                  <a16:creationId xmlns:a16="http://schemas.microsoft.com/office/drawing/2014/main" id="{95C9340D-E92E-E14F-A8EE-1EA48A1E8112}"/>
                </a:ext>
              </a:extLst>
            </p:cNvPr>
            <p:cNvCxnSpPr>
              <a:cxnSpLocks/>
            </p:cNvCxnSpPr>
            <p:nvPr/>
          </p:nvCxnSpPr>
          <p:spPr>
            <a:xfrm>
              <a:off x="5529308" y="3785106"/>
              <a:ext cx="0" cy="275236"/>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125" name="Groupe 124"/>
          <p:cNvGrpSpPr/>
          <p:nvPr/>
        </p:nvGrpSpPr>
        <p:grpSpPr>
          <a:xfrm rot="16200000" flipH="1">
            <a:off x="6831915" y="1666743"/>
            <a:ext cx="293164" cy="144000"/>
            <a:chOff x="5362468" y="3321040"/>
            <a:chExt cx="505676" cy="468000"/>
          </a:xfrm>
        </p:grpSpPr>
        <p:cxnSp>
          <p:nvCxnSpPr>
            <p:cNvPr id="126" name="Connecteur droit 125">
              <a:extLst>
                <a:ext uri="{FF2B5EF4-FFF2-40B4-BE49-F238E27FC236}">
                  <a16:creationId xmlns:a16="http://schemas.microsoft.com/office/drawing/2014/main" id="{B59E70E5-921B-DB46-A095-70701C21592F}"/>
                </a:ext>
              </a:extLst>
            </p:cNvPr>
            <p:cNvCxnSpPr>
              <a:cxnSpLocks/>
            </p:cNvCxnSpPr>
            <p:nvPr/>
          </p:nvCxnSpPr>
          <p:spPr>
            <a:xfrm rot="16200000" flipH="1" flipV="1">
              <a:off x="5615306" y="3535896"/>
              <a:ext cx="0" cy="505676"/>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99DEB1E1-B901-FD43-964F-E838B52E46CD}"/>
                </a:ext>
              </a:extLst>
            </p:cNvPr>
            <p:cNvCxnSpPr>
              <a:cxnSpLocks/>
            </p:cNvCxnSpPr>
            <p:nvPr/>
          </p:nvCxnSpPr>
          <p:spPr>
            <a:xfrm flipV="1">
              <a:off x="5868144" y="3321040"/>
              <a:ext cx="0" cy="468000"/>
            </a:xfrm>
            <a:prstGeom prst="line">
              <a:avLst/>
            </a:prstGeom>
            <a:ln w="12700">
              <a:solidFill>
                <a:srgbClr val="F28E4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8" name="ZoneTexte 127">
            <a:extLst>
              <a:ext uri="{FF2B5EF4-FFF2-40B4-BE49-F238E27FC236}">
                <a16:creationId xmlns:a16="http://schemas.microsoft.com/office/drawing/2014/main" id="{ADFDE998-CB62-3A4D-B34C-5FFFB014318D}"/>
              </a:ext>
            </a:extLst>
          </p:cNvPr>
          <p:cNvSpPr txBox="1"/>
          <p:nvPr/>
        </p:nvSpPr>
        <p:spPr>
          <a:xfrm>
            <a:off x="7031858" y="1544348"/>
            <a:ext cx="1224135" cy="192360"/>
          </a:xfrm>
          <a:prstGeom prst="rect">
            <a:avLst/>
          </a:prstGeom>
          <a:noFill/>
          <a:ln>
            <a:noFill/>
          </a:ln>
        </p:spPr>
        <p:txBody>
          <a:bodyPr wrap="square" rtlCol="0">
            <a:spAutoFit/>
          </a:bodyPr>
          <a:lstStyle/>
          <a:p>
            <a:r>
              <a:rPr lang="fr-FR" sz="650" dirty="0"/>
              <a:t>Refus de participer au DO</a:t>
            </a:r>
          </a:p>
        </p:txBody>
      </p:sp>
      <p:sp>
        <p:nvSpPr>
          <p:cNvPr id="67" name="ZoneTexte 66">
            <a:extLst>
              <a:ext uri="{FF2B5EF4-FFF2-40B4-BE49-F238E27FC236}">
                <a16:creationId xmlns:a16="http://schemas.microsoft.com/office/drawing/2014/main" id="{36FAD047-6742-D144-9426-012A255AAF5E}"/>
              </a:ext>
            </a:extLst>
          </p:cNvPr>
          <p:cNvSpPr txBox="1"/>
          <p:nvPr/>
        </p:nvSpPr>
        <p:spPr>
          <a:xfrm>
            <a:off x="984619" y="3231334"/>
            <a:ext cx="1201438" cy="518459"/>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Relance postale</a:t>
            </a:r>
            <a:br>
              <a:rPr lang="fr-FR" sz="800" dirty="0">
                <a:solidFill>
                  <a:schemeClr val="bg1"/>
                </a:solidFill>
              </a:rPr>
            </a:br>
            <a:r>
              <a:rPr lang="fr-FR" sz="800" dirty="0">
                <a:solidFill>
                  <a:schemeClr val="bg1"/>
                </a:solidFill>
              </a:rPr>
              <a:t>par le CRCDC </a:t>
            </a:r>
          </a:p>
          <a:p>
            <a:pPr algn="ctr"/>
            <a:r>
              <a:rPr lang="fr-FR" sz="800" dirty="0">
                <a:solidFill>
                  <a:schemeClr val="bg1"/>
                </a:solidFill>
              </a:rPr>
              <a:t>Max 5 mois après l’invitation</a:t>
            </a:r>
          </a:p>
        </p:txBody>
      </p:sp>
      <p:grpSp>
        <p:nvGrpSpPr>
          <p:cNvPr id="113" name="Groupe 112"/>
          <p:cNvGrpSpPr/>
          <p:nvPr/>
        </p:nvGrpSpPr>
        <p:grpSpPr>
          <a:xfrm>
            <a:off x="28730" y="3993439"/>
            <a:ext cx="1590942" cy="775673"/>
            <a:chOff x="28730" y="3993439"/>
            <a:chExt cx="1590942" cy="775673"/>
          </a:xfrm>
        </p:grpSpPr>
        <p:sp>
          <p:nvSpPr>
            <p:cNvPr id="69" name="ZoneTexte 68">
              <a:extLst>
                <a:ext uri="{FF2B5EF4-FFF2-40B4-BE49-F238E27FC236}">
                  <a16:creationId xmlns:a16="http://schemas.microsoft.com/office/drawing/2014/main" id="{36FAD047-6742-D144-9426-012A255AAF5E}"/>
                </a:ext>
              </a:extLst>
            </p:cNvPr>
            <p:cNvSpPr txBox="1"/>
            <p:nvPr/>
          </p:nvSpPr>
          <p:spPr>
            <a:xfrm>
              <a:off x="336746" y="3993439"/>
              <a:ext cx="971467" cy="512837"/>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Relance 2 avec test</a:t>
              </a:r>
            </a:p>
            <a:p>
              <a:pPr algn="ctr"/>
              <a:r>
                <a:rPr lang="fr-FR" sz="800" dirty="0">
                  <a:solidFill>
                    <a:schemeClr val="bg1"/>
                  </a:solidFill>
                </a:rPr>
                <a:t>Max 12 mois</a:t>
              </a:r>
            </a:p>
            <a:p>
              <a:pPr algn="ctr"/>
              <a:r>
                <a:rPr lang="fr-FR" sz="800" dirty="0">
                  <a:solidFill>
                    <a:schemeClr val="bg1"/>
                  </a:solidFill>
                </a:rPr>
                <a:t>après l’invitation</a:t>
              </a:r>
            </a:p>
          </p:txBody>
        </p:sp>
        <p:sp>
          <p:nvSpPr>
            <p:cNvPr id="70" name="ZoneTexte 69">
              <a:extLst>
                <a:ext uri="{FF2B5EF4-FFF2-40B4-BE49-F238E27FC236}">
                  <a16:creationId xmlns:a16="http://schemas.microsoft.com/office/drawing/2014/main" id="{ADFDE998-CB62-3A4D-B34C-5FFFB014318D}"/>
                </a:ext>
              </a:extLst>
            </p:cNvPr>
            <p:cNvSpPr txBox="1"/>
            <p:nvPr/>
          </p:nvSpPr>
          <p:spPr>
            <a:xfrm>
              <a:off x="28730" y="4476724"/>
              <a:ext cx="1590942" cy="292388"/>
            </a:xfrm>
            <a:prstGeom prst="rect">
              <a:avLst/>
            </a:prstGeom>
            <a:noFill/>
            <a:ln>
              <a:noFill/>
            </a:ln>
          </p:spPr>
          <p:txBody>
            <a:bodyPr wrap="square" rtlCol="0">
              <a:spAutoFit/>
            </a:bodyPr>
            <a:lstStyle/>
            <a:p>
              <a:pPr algn="ctr"/>
              <a:r>
                <a:rPr lang="fr-FR" sz="650" dirty="0"/>
                <a:t>Si participation à au moins </a:t>
              </a:r>
            </a:p>
            <a:p>
              <a:pPr algn="ctr"/>
              <a:r>
                <a:rPr lang="fr-FR" sz="650" dirty="0"/>
                <a:t>1 des 3 campagnes précédentes</a:t>
              </a:r>
            </a:p>
          </p:txBody>
        </p:sp>
      </p:grpSp>
      <p:sp>
        <p:nvSpPr>
          <p:cNvPr id="71" name="ZoneTexte 70">
            <a:extLst>
              <a:ext uri="{FF2B5EF4-FFF2-40B4-BE49-F238E27FC236}">
                <a16:creationId xmlns:a16="http://schemas.microsoft.com/office/drawing/2014/main" id="{36FAD047-6742-D144-9426-012A255AAF5E}"/>
              </a:ext>
            </a:extLst>
          </p:cNvPr>
          <p:cNvSpPr txBox="1"/>
          <p:nvPr/>
        </p:nvSpPr>
        <p:spPr>
          <a:xfrm>
            <a:off x="1373344" y="3993440"/>
            <a:ext cx="971467" cy="512836"/>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Relance 2</a:t>
            </a:r>
          </a:p>
          <a:p>
            <a:pPr algn="ctr"/>
            <a:r>
              <a:rPr lang="fr-FR" sz="800" dirty="0">
                <a:solidFill>
                  <a:schemeClr val="bg1"/>
                </a:solidFill>
              </a:rPr>
              <a:t>Max 12 mois </a:t>
            </a:r>
          </a:p>
          <a:p>
            <a:pPr algn="ctr"/>
            <a:r>
              <a:rPr lang="fr-FR" sz="800" dirty="0">
                <a:solidFill>
                  <a:schemeClr val="bg1"/>
                </a:solidFill>
              </a:rPr>
              <a:t>après l’invitation</a:t>
            </a:r>
          </a:p>
        </p:txBody>
      </p:sp>
      <p:sp>
        <p:nvSpPr>
          <p:cNvPr id="129" name="ZoneTexte 128">
            <a:extLst>
              <a:ext uri="{FF2B5EF4-FFF2-40B4-BE49-F238E27FC236}">
                <a16:creationId xmlns:a16="http://schemas.microsoft.com/office/drawing/2014/main" id="{36FAD047-6742-D144-9426-012A255AAF5E}"/>
              </a:ext>
            </a:extLst>
          </p:cNvPr>
          <p:cNvSpPr txBox="1"/>
          <p:nvPr/>
        </p:nvSpPr>
        <p:spPr>
          <a:xfrm>
            <a:off x="2500594" y="3435988"/>
            <a:ext cx="956827" cy="297526"/>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Envoi du test </a:t>
            </a:r>
          </a:p>
          <a:p>
            <a:pPr algn="ctr"/>
            <a:r>
              <a:rPr lang="fr-FR" sz="800" dirty="0">
                <a:solidFill>
                  <a:schemeClr val="bg1"/>
                </a:solidFill>
              </a:rPr>
              <a:t>par la voie postale</a:t>
            </a:r>
          </a:p>
        </p:txBody>
      </p:sp>
      <p:cxnSp>
        <p:nvCxnSpPr>
          <p:cNvPr id="130" name="Connecteur droit 129">
            <a:extLst>
              <a:ext uri="{FF2B5EF4-FFF2-40B4-BE49-F238E27FC236}">
                <a16:creationId xmlns:a16="http://schemas.microsoft.com/office/drawing/2014/main" id="{95C9340D-E92E-E14F-A8EE-1EA48A1E8112}"/>
              </a:ext>
            </a:extLst>
          </p:cNvPr>
          <p:cNvCxnSpPr>
            <a:cxnSpLocks/>
          </p:cNvCxnSpPr>
          <p:nvPr/>
        </p:nvCxnSpPr>
        <p:spPr>
          <a:xfrm>
            <a:off x="2728891" y="3763997"/>
            <a:ext cx="0" cy="391929"/>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31" name="ZoneTexte 130">
            <a:extLst>
              <a:ext uri="{FF2B5EF4-FFF2-40B4-BE49-F238E27FC236}">
                <a16:creationId xmlns:a16="http://schemas.microsoft.com/office/drawing/2014/main" id="{36FAD047-6742-D144-9426-012A255AAF5E}"/>
              </a:ext>
            </a:extLst>
          </p:cNvPr>
          <p:cNvSpPr txBox="1"/>
          <p:nvPr/>
        </p:nvSpPr>
        <p:spPr>
          <a:xfrm>
            <a:off x="1043608" y="2668158"/>
            <a:ext cx="1201437" cy="346552"/>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Non-réalisation </a:t>
            </a:r>
          </a:p>
          <a:p>
            <a:pPr algn="ctr"/>
            <a:r>
              <a:rPr lang="fr-FR" sz="800" dirty="0">
                <a:solidFill>
                  <a:schemeClr val="bg1"/>
                </a:solidFill>
              </a:rPr>
              <a:t>du test </a:t>
            </a:r>
          </a:p>
        </p:txBody>
      </p:sp>
      <p:cxnSp>
        <p:nvCxnSpPr>
          <p:cNvPr id="132" name="Connecteur droit 131">
            <a:extLst>
              <a:ext uri="{FF2B5EF4-FFF2-40B4-BE49-F238E27FC236}">
                <a16:creationId xmlns:a16="http://schemas.microsoft.com/office/drawing/2014/main" id="{95C9340D-E92E-E14F-A8EE-1EA48A1E8112}"/>
              </a:ext>
            </a:extLst>
          </p:cNvPr>
          <p:cNvCxnSpPr>
            <a:cxnSpLocks/>
          </p:cNvCxnSpPr>
          <p:nvPr/>
        </p:nvCxnSpPr>
        <p:spPr>
          <a:xfrm>
            <a:off x="1563792" y="2509388"/>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95C9340D-E92E-E14F-A8EE-1EA48A1E8112}"/>
              </a:ext>
            </a:extLst>
          </p:cNvPr>
          <p:cNvCxnSpPr>
            <a:cxnSpLocks/>
          </p:cNvCxnSpPr>
          <p:nvPr/>
        </p:nvCxnSpPr>
        <p:spPr>
          <a:xfrm>
            <a:off x="1585338" y="3054798"/>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38" name="ZoneTexte 137">
            <a:extLst>
              <a:ext uri="{FF2B5EF4-FFF2-40B4-BE49-F238E27FC236}">
                <a16:creationId xmlns:a16="http://schemas.microsoft.com/office/drawing/2014/main" id="{36FAD047-6742-D144-9426-012A255AAF5E}"/>
              </a:ext>
            </a:extLst>
          </p:cNvPr>
          <p:cNvSpPr txBox="1"/>
          <p:nvPr/>
        </p:nvSpPr>
        <p:spPr>
          <a:xfrm>
            <a:off x="7157152" y="3228058"/>
            <a:ext cx="1140686" cy="518459"/>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Relance postale </a:t>
            </a:r>
          </a:p>
          <a:p>
            <a:pPr algn="ctr"/>
            <a:r>
              <a:rPr lang="fr-FR" sz="800" dirty="0">
                <a:solidFill>
                  <a:schemeClr val="bg1"/>
                </a:solidFill>
              </a:rPr>
              <a:t>par le CRCDC </a:t>
            </a:r>
          </a:p>
          <a:p>
            <a:pPr algn="ctr"/>
            <a:r>
              <a:rPr lang="fr-FR" sz="800" dirty="0">
                <a:solidFill>
                  <a:schemeClr val="bg1"/>
                </a:solidFill>
              </a:rPr>
              <a:t>Max 5 mois </a:t>
            </a:r>
          </a:p>
          <a:p>
            <a:pPr algn="ctr"/>
            <a:r>
              <a:rPr lang="fr-FR" sz="800" dirty="0">
                <a:solidFill>
                  <a:schemeClr val="bg1"/>
                </a:solidFill>
              </a:rPr>
              <a:t>après l’invitation</a:t>
            </a:r>
          </a:p>
        </p:txBody>
      </p:sp>
      <p:sp>
        <p:nvSpPr>
          <p:cNvPr id="140" name="ZoneTexte 139">
            <a:extLst>
              <a:ext uri="{FF2B5EF4-FFF2-40B4-BE49-F238E27FC236}">
                <a16:creationId xmlns:a16="http://schemas.microsoft.com/office/drawing/2014/main" id="{36FAD047-6742-D144-9426-012A255AAF5E}"/>
              </a:ext>
            </a:extLst>
          </p:cNvPr>
          <p:cNvSpPr txBox="1"/>
          <p:nvPr/>
        </p:nvSpPr>
        <p:spPr>
          <a:xfrm>
            <a:off x="7855221" y="3993440"/>
            <a:ext cx="971467" cy="512836"/>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Relance 2</a:t>
            </a:r>
          </a:p>
          <a:p>
            <a:pPr algn="ctr"/>
            <a:r>
              <a:rPr lang="fr-FR" sz="800" dirty="0">
                <a:solidFill>
                  <a:schemeClr val="bg1"/>
                </a:solidFill>
              </a:rPr>
              <a:t>Max 10 mois </a:t>
            </a:r>
          </a:p>
          <a:p>
            <a:pPr algn="ctr"/>
            <a:r>
              <a:rPr lang="fr-FR" sz="800" dirty="0">
                <a:solidFill>
                  <a:schemeClr val="bg1"/>
                </a:solidFill>
              </a:rPr>
              <a:t>après l’invitation</a:t>
            </a:r>
          </a:p>
        </p:txBody>
      </p:sp>
      <p:sp>
        <p:nvSpPr>
          <p:cNvPr id="142" name="ZoneTexte 141">
            <a:extLst>
              <a:ext uri="{FF2B5EF4-FFF2-40B4-BE49-F238E27FC236}">
                <a16:creationId xmlns:a16="http://schemas.microsoft.com/office/drawing/2014/main" id="{36FAD047-6742-D144-9426-012A255AAF5E}"/>
              </a:ext>
            </a:extLst>
          </p:cNvPr>
          <p:cNvSpPr txBox="1"/>
          <p:nvPr/>
        </p:nvSpPr>
        <p:spPr>
          <a:xfrm>
            <a:off x="7157151" y="2669032"/>
            <a:ext cx="1140686" cy="346552"/>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Non-réalisation </a:t>
            </a:r>
          </a:p>
          <a:p>
            <a:pPr algn="ctr"/>
            <a:r>
              <a:rPr lang="fr-FR" sz="800" dirty="0">
                <a:solidFill>
                  <a:schemeClr val="bg1"/>
                </a:solidFill>
              </a:rPr>
              <a:t>du test </a:t>
            </a:r>
          </a:p>
        </p:txBody>
      </p:sp>
      <p:cxnSp>
        <p:nvCxnSpPr>
          <p:cNvPr id="143" name="Connecteur droit 142">
            <a:extLst>
              <a:ext uri="{FF2B5EF4-FFF2-40B4-BE49-F238E27FC236}">
                <a16:creationId xmlns:a16="http://schemas.microsoft.com/office/drawing/2014/main" id="{95C9340D-E92E-E14F-A8EE-1EA48A1E8112}"/>
              </a:ext>
            </a:extLst>
          </p:cNvPr>
          <p:cNvCxnSpPr>
            <a:cxnSpLocks/>
          </p:cNvCxnSpPr>
          <p:nvPr/>
        </p:nvCxnSpPr>
        <p:spPr>
          <a:xfrm>
            <a:off x="7789644" y="2489619"/>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95C9340D-E92E-E14F-A8EE-1EA48A1E8112}"/>
              </a:ext>
            </a:extLst>
          </p:cNvPr>
          <p:cNvCxnSpPr>
            <a:cxnSpLocks/>
          </p:cNvCxnSpPr>
          <p:nvPr/>
        </p:nvCxnSpPr>
        <p:spPr>
          <a:xfrm>
            <a:off x="7818505" y="3054798"/>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1043608" y="3770766"/>
            <a:ext cx="977105" cy="192360"/>
            <a:chOff x="804664" y="3767972"/>
            <a:chExt cx="977105" cy="192360"/>
          </a:xfrm>
        </p:grpSpPr>
        <p:sp>
          <p:nvSpPr>
            <p:cNvPr id="72" name="ZoneTexte 71">
              <a:extLst>
                <a:ext uri="{FF2B5EF4-FFF2-40B4-BE49-F238E27FC236}">
                  <a16:creationId xmlns:a16="http://schemas.microsoft.com/office/drawing/2014/main" id="{ADFDE998-CB62-3A4D-B34C-5FFFB014318D}"/>
                </a:ext>
              </a:extLst>
            </p:cNvPr>
            <p:cNvSpPr txBox="1"/>
            <p:nvPr/>
          </p:nvSpPr>
          <p:spPr>
            <a:xfrm>
              <a:off x="804664" y="3767972"/>
              <a:ext cx="956375" cy="192360"/>
            </a:xfrm>
            <a:prstGeom prst="rect">
              <a:avLst/>
            </a:prstGeom>
            <a:noFill/>
            <a:ln>
              <a:noFill/>
            </a:ln>
          </p:spPr>
          <p:txBody>
            <a:bodyPr wrap="square" rtlCol="0">
              <a:spAutoFit/>
            </a:bodyPr>
            <a:lstStyle/>
            <a:p>
              <a:pPr algn="ctr"/>
              <a:r>
                <a:rPr lang="fr-FR" sz="650" dirty="0"/>
                <a:t>Si test non effectué</a:t>
              </a:r>
            </a:p>
          </p:txBody>
        </p:sp>
        <p:cxnSp>
          <p:nvCxnSpPr>
            <p:cNvPr id="135" name="Connecteur droit 134">
              <a:extLst>
                <a:ext uri="{FF2B5EF4-FFF2-40B4-BE49-F238E27FC236}">
                  <a16:creationId xmlns:a16="http://schemas.microsoft.com/office/drawing/2014/main" id="{95C9340D-E92E-E14F-A8EE-1EA48A1E8112}"/>
                </a:ext>
              </a:extLst>
            </p:cNvPr>
            <p:cNvCxnSpPr>
              <a:cxnSpLocks/>
            </p:cNvCxnSpPr>
            <p:nvPr/>
          </p:nvCxnSpPr>
          <p:spPr>
            <a:xfrm>
              <a:off x="1781769" y="3785106"/>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95C9340D-E92E-E14F-A8EE-1EA48A1E8112}"/>
                </a:ext>
              </a:extLst>
            </p:cNvPr>
            <p:cNvCxnSpPr>
              <a:cxnSpLocks/>
            </p:cNvCxnSpPr>
            <p:nvPr/>
          </p:nvCxnSpPr>
          <p:spPr>
            <a:xfrm>
              <a:off x="826442" y="3800513"/>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 name="Groupe 7"/>
          <p:cNvGrpSpPr/>
          <p:nvPr/>
        </p:nvGrpSpPr>
        <p:grpSpPr>
          <a:xfrm>
            <a:off x="7261893" y="3785950"/>
            <a:ext cx="956375" cy="192360"/>
            <a:chOff x="7261893" y="3785950"/>
            <a:chExt cx="956375" cy="192360"/>
          </a:xfrm>
        </p:grpSpPr>
        <p:sp>
          <p:nvSpPr>
            <p:cNvPr id="147" name="ZoneTexte 146">
              <a:extLst>
                <a:ext uri="{FF2B5EF4-FFF2-40B4-BE49-F238E27FC236}">
                  <a16:creationId xmlns:a16="http://schemas.microsoft.com/office/drawing/2014/main" id="{ADFDE998-CB62-3A4D-B34C-5FFFB014318D}"/>
                </a:ext>
              </a:extLst>
            </p:cNvPr>
            <p:cNvSpPr txBox="1"/>
            <p:nvPr/>
          </p:nvSpPr>
          <p:spPr>
            <a:xfrm>
              <a:off x="7261893" y="3785950"/>
              <a:ext cx="956375" cy="192360"/>
            </a:xfrm>
            <a:prstGeom prst="rect">
              <a:avLst/>
            </a:prstGeom>
            <a:noFill/>
            <a:ln>
              <a:noFill/>
            </a:ln>
          </p:spPr>
          <p:txBody>
            <a:bodyPr wrap="square" rtlCol="0">
              <a:spAutoFit/>
            </a:bodyPr>
            <a:lstStyle/>
            <a:p>
              <a:pPr algn="ctr"/>
              <a:r>
                <a:rPr lang="fr-FR" sz="650" dirty="0"/>
                <a:t>Si test non effectué</a:t>
              </a:r>
            </a:p>
          </p:txBody>
        </p:sp>
        <p:cxnSp>
          <p:nvCxnSpPr>
            <p:cNvPr id="148" name="Connecteur droit 147">
              <a:extLst>
                <a:ext uri="{FF2B5EF4-FFF2-40B4-BE49-F238E27FC236}">
                  <a16:creationId xmlns:a16="http://schemas.microsoft.com/office/drawing/2014/main" id="{95C9340D-E92E-E14F-A8EE-1EA48A1E8112}"/>
                </a:ext>
              </a:extLst>
            </p:cNvPr>
            <p:cNvCxnSpPr>
              <a:cxnSpLocks/>
            </p:cNvCxnSpPr>
            <p:nvPr/>
          </p:nvCxnSpPr>
          <p:spPr>
            <a:xfrm>
              <a:off x="8180478" y="3803084"/>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9" name="Connecteur droit 148">
              <a:extLst>
                <a:ext uri="{FF2B5EF4-FFF2-40B4-BE49-F238E27FC236}">
                  <a16:creationId xmlns:a16="http://schemas.microsoft.com/office/drawing/2014/main" id="{95C9340D-E92E-E14F-A8EE-1EA48A1E8112}"/>
                </a:ext>
              </a:extLst>
            </p:cNvPr>
            <p:cNvCxnSpPr>
              <a:cxnSpLocks/>
            </p:cNvCxnSpPr>
            <p:nvPr/>
          </p:nvCxnSpPr>
          <p:spPr>
            <a:xfrm>
              <a:off x="7283671" y="3818491"/>
              <a:ext cx="0" cy="14400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122" name="Groupe 121"/>
          <p:cNvGrpSpPr/>
          <p:nvPr/>
        </p:nvGrpSpPr>
        <p:grpSpPr>
          <a:xfrm>
            <a:off x="6545901" y="3993439"/>
            <a:ext cx="1590942" cy="775385"/>
            <a:chOff x="6545901" y="3993439"/>
            <a:chExt cx="1590942" cy="775385"/>
          </a:xfrm>
        </p:grpSpPr>
        <p:sp>
          <p:nvSpPr>
            <p:cNvPr id="139" name="ZoneTexte 138">
              <a:extLst>
                <a:ext uri="{FF2B5EF4-FFF2-40B4-BE49-F238E27FC236}">
                  <a16:creationId xmlns:a16="http://schemas.microsoft.com/office/drawing/2014/main" id="{36FAD047-6742-D144-9426-012A255AAF5E}"/>
                </a:ext>
              </a:extLst>
            </p:cNvPr>
            <p:cNvSpPr txBox="1"/>
            <p:nvPr/>
          </p:nvSpPr>
          <p:spPr>
            <a:xfrm>
              <a:off x="6818623" y="3993439"/>
              <a:ext cx="971467" cy="512837"/>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Relance 2 avec test</a:t>
              </a:r>
            </a:p>
            <a:p>
              <a:pPr algn="ctr"/>
              <a:r>
                <a:rPr lang="fr-FR" sz="800" dirty="0">
                  <a:solidFill>
                    <a:schemeClr val="bg1"/>
                  </a:solidFill>
                </a:rPr>
                <a:t>Max 10 mois </a:t>
              </a:r>
            </a:p>
            <a:p>
              <a:pPr algn="ctr"/>
              <a:r>
                <a:rPr lang="fr-FR" sz="800" dirty="0">
                  <a:solidFill>
                    <a:schemeClr val="bg1"/>
                  </a:solidFill>
                </a:rPr>
                <a:t>après l’invitation</a:t>
              </a:r>
            </a:p>
          </p:txBody>
        </p:sp>
        <p:sp>
          <p:nvSpPr>
            <p:cNvPr id="150" name="ZoneTexte 149">
              <a:extLst>
                <a:ext uri="{FF2B5EF4-FFF2-40B4-BE49-F238E27FC236}">
                  <a16:creationId xmlns:a16="http://schemas.microsoft.com/office/drawing/2014/main" id="{ADFDE998-CB62-3A4D-B34C-5FFFB014318D}"/>
                </a:ext>
              </a:extLst>
            </p:cNvPr>
            <p:cNvSpPr txBox="1"/>
            <p:nvPr/>
          </p:nvSpPr>
          <p:spPr>
            <a:xfrm>
              <a:off x="6545901" y="4476436"/>
              <a:ext cx="1590942" cy="292388"/>
            </a:xfrm>
            <a:prstGeom prst="rect">
              <a:avLst/>
            </a:prstGeom>
            <a:noFill/>
            <a:ln>
              <a:noFill/>
            </a:ln>
          </p:spPr>
          <p:txBody>
            <a:bodyPr wrap="square" rtlCol="0">
              <a:spAutoFit/>
            </a:bodyPr>
            <a:lstStyle/>
            <a:p>
              <a:pPr algn="ctr"/>
              <a:r>
                <a:rPr lang="fr-FR" sz="650" dirty="0"/>
                <a:t>Si participation à au moins </a:t>
              </a:r>
            </a:p>
            <a:p>
              <a:pPr algn="ctr"/>
              <a:r>
                <a:rPr lang="fr-FR" sz="650" dirty="0"/>
                <a:t>1 des 3 campagnes précédentes</a:t>
              </a:r>
            </a:p>
          </p:txBody>
        </p:sp>
      </p:grpSp>
      <p:sp>
        <p:nvSpPr>
          <p:cNvPr id="98" name="ZoneTexte 97">
            <a:extLst>
              <a:ext uri="{FF2B5EF4-FFF2-40B4-BE49-F238E27FC236}">
                <a16:creationId xmlns:a16="http://schemas.microsoft.com/office/drawing/2014/main" id="{36FAD047-6742-D144-9426-012A255AAF5E}"/>
              </a:ext>
            </a:extLst>
          </p:cNvPr>
          <p:cNvSpPr txBox="1"/>
          <p:nvPr/>
        </p:nvSpPr>
        <p:spPr>
          <a:xfrm>
            <a:off x="2500594" y="4189292"/>
            <a:ext cx="956827" cy="297526"/>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Analyse </a:t>
            </a:r>
          </a:p>
          <a:p>
            <a:pPr algn="ctr"/>
            <a:r>
              <a:rPr lang="fr-FR" sz="800" dirty="0">
                <a:solidFill>
                  <a:schemeClr val="bg1"/>
                </a:solidFill>
              </a:rPr>
              <a:t>par le laboratoire</a:t>
            </a:r>
          </a:p>
        </p:txBody>
      </p:sp>
      <p:sp>
        <p:nvSpPr>
          <p:cNvPr id="123" name="Espace réservé de la date 2">
            <a:extLst>
              <a:ext uri="{FF2B5EF4-FFF2-40B4-BE49-F238E27FC236}">
                <a16:creationId xmlns:a16="http://schemas.microsoft.com/office/drawing/2014/main" id="{793A2894-7197-4274-B583-A74416EB4629}"/>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24" name="Espace réservé du pied de page 3">
            <a:extLst>
              <a:ext uri="{FF2B5EF4-FFF2-40B4-BE49-F238E27FC236}">
                <a16:creationId xmlns:a16="http://schemas.microsoft.com/office/drawing/2014/main" id="{24B1B0A1-5F6F-4C7C-A7A6-91A24726667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16" name="ZoneTexte 115">
            <a:extLst>
              <a:ext uri="{FF2B5EF4-FFF2-40B4-BE49-F238E27FC236}">
                <a16:creationId xmlns:a16="http://schemas.microsoft.com/office/drawing/2014/main" id="{36FAD047-6742-D144-9426-012A255AAF5E}"/>
              </a:ext>
            </a:extLst>
          </p:cNvPr>
          <p:cNvSpPr txBox="1"/>
          <p:nvPr/>
        </p:nvSpPr>
        <p:spPr>
          <a:xfrm>
            <a:off x="4906124" y="2161566"/>
            <a:ext cx="891569" cy="338176"/>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Commande </a:t>
            </a:r>
          </a:p>
          <a:p>
            <a:pPr algn="ctr"/>
            <a:r>
              <a:rPr lang="fr-FR" sz="800" dirty="0">
                <a:solidFill>
                  <a:schemeClr val="bg1"/>
                </a:solidFill>
              </a:rPr>
              <a:t>en ligne</a:t>
            </a:r>
          </a:p>
        </p:txBody>
      </p:sp>
      <p:cxnSp>
        <p:nvCxnSpPr>
          <p:cNvPr id="121" name="Connecteur droit 120">
            <a:extLst>
              <a:ext uri="{FF2B5EF4-FFF2-40B4-BE49-F238E27FC236}">
                <a16:creationId xmlns:a16="http://schemas.microsoft.com/office/drawing/2014/main" id="{B59E70E5-921B-DB46-A095-70701C21592F}"/>
              </a:ext>
            </a:extLst>
          </p:cNvPr>
          <p:cNvCxnSpPr>
            <a:cxnSpLocks/>
          </p:cNvCxnSpPr>
          <p:nvPr/>
        </p:nvCxnSpPr>
        <p:spPr>
          <a:xfrm flipH="1">
            <a:off x="5825073" y="2209408"/>
            <a:ext cx="749900" cy="130739"/>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95C9340D-E92E-E14F-A8EE-1EA48A1E8112}"/>
              </a:ext>
            </a:extLst>
          </p:cNvPr>
          <p:cNvCxnSpPr>
            <a:cxnSpLocks/>
          </p:cNvCxnSpPr>
          <p:nvPr/>
        </p:nvCxnSpPr>
        <p:spPr>
          <a:xfrm flipH="1" flipV="1">
            <a:off x="4534779" y="2378355"/>
            <a:ext cx="365782" cy="24262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17" name="ZoneTexte 116">
            <a:extLst>
              <a:ext uri="{FF2B5EF4-FFF2-40B4-BE49-F238E27FC236}">
                <a16:creationId xmlns:a16="http://schemas.microsoft.com/office/drawing/2014/main" id="{BA956283-275D-4202-B102-4D8B517F8B08}"/>
              </a:ext>
            </a:extLst>
          </p:cNvPr>
          <p:cNvSpPr txBox="1"/>
          <p:nvPr/>
        </p:nvSpPr>
        <p:spPr>
          <a:xfrm>
            <a:off x="4925964" y="2520336"/>
            <a:ext cx="891569" cy="216488"/>
          </a:xfrm>
          <a:prstGeom prst="roundRect">
            <a:avLst/>
          </a:prstGeom>
          <a:solidFill>
            <a:srgbClr val="3E5FA9"/>
          </a:solidFill>
          <a:ln>
            <a:noFill/>
          </a:ln>
        </p:spPr>
        <p:txBody>
          <a:bodyPr wrap="square" lIns="0" tIns="0" rIns="0" bIns="0" rtlCol="0" anchor="ctr">
            <a:noAutofit/>
          </a:bodyPr>
          <a:lstStyle/>
          <a:p>
            <a:pPr algn="ctr"/>
            <a:r>
              <a:rPr lang="fr-FR" sz="800" dirty="0">
                <a:solidFill>
                  <a:schemeClr val="bg1"/>
                </a:solidFill>
              </a:rPr>
              <a:t>Officines</a:t>
            </a:r>
          </a:p>
        </p:txBody>
      </p:sp>
      <p:cxnSp>
        <p:nvCxnSpPr>
          <p:cNvPr id="137" name="Connecteur droit 136">
            <a:extLst>
              <a:ext uri="{FF2B5EF4-FFF2-40B4-BE49-F238E27FC236}">
                <a16:creationId xmlns:a16="http://schemas.microsoft.com/office/drawing/2014/main" id="{471BD628-612C-4B88-8006-DFFEAEC57CD3}"/>
              </a:ext>
            </a:extLst>
          </p:cNvPr>
          <p:cNvCxnSpPr>
            <a:cxnSpLocks/>
          </p:cNvCxnSpPr>
          <p:nvPr/>
        </p:nvCxnSpPr>
        <p:spPr>
          <a:xfrm flipH="1">
            <a:off x="5890385" y="2197653"/>
            <a:ext cx="706015" cy="396876"/>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789B48CD-8A89-4C71-A583-9693F27ADCE8}"/>
              </a:ext>
            </a:extLst>
          </p:cNvPr>
          <p:cNvCxnSpPr>
            <a:cxnSpLocks/>
          </p:cNvCxnSpPr>
          <p:nvPr/>
        </p:nvCxnSpPr>
        <p:spPr>
          <a:xfrm flipH="1">
            <a:off x="4644008" y="2204246"/>
            <a:ext cx="240654" cy="0"/>
          </a:xfrm>
          <a:prstGeom prst="line">
            <a:avLst/>
          </a:prstGeom>
          <a:ln w="12700">
            <a:solidFill>
              <a:srgbClr val="F28E4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65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down)">
                                      <p:cBhvr>
                                        <p:cTn id="7" dur="500"/>
                                        <p:tgtEl>
                                          <p:spTgt spid="1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wipe(down)">
                                      <p:cBhvr>
                                        <p:cTn id="10" dur="500"/>
                                        <p:tgtEl>
                                          <p:spTgt spid="128"/>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right)">
                                      <p:cBhvr>
                                        <p:cTn id="14" dur="500"/>
                                        <p:tgtEl>
                                          <p:spTgt spid="8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down)">
                                      <p:cBhvr>
                                        <p:cTn id="17" dur="500"/>
                                        <p:tgtEl>
                                          <p:spTgt spid="85"/>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wipe(right)">
                                      <p:cBhvr>
                                        <p:cTn id="21" dur="500"/>
                                        <p:tgtEl>
                                          <p:spTgt spid="1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wipe(down)">
                                      <p:cBhvr>
                                        <p:cTn id="24" dur="500"/>
                                        <p:tgtEl>
                                          <p:spTgt spid="116"/>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wipe(right)">
                                      <p:cBhvr>
                                        <p:cTn id="28" dur="500"/>
                                        <p:tgtEl>
                                          <p:spTgt spid="13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down)">
                                      <p:cBhvr>
                                        <p:cTn id="31" dur="500"/>
                                        <p:tgtEl>
                                          <p:spTgt spid="117"/>
                                        </p:tgtEl>
                                      </p:cBhvr>
                                    </p:animEffect>
                                  </p:childTnLst>
                                </p:cTn>
                              </p:par>
                            </p:childTnLst>
                          </p:cTn>
                        </p:par>
                        <p:par>
                          <p:cTn id="32" fill="hold">
                            <p:stCondLst>
                              <p:cond delay="2000"/>
                            </p:stCondLst>
                            <p:childTnLst>
                              <p:par>
                                <p:cTn id="33" presetID="22" presetClass="entr" presetSubtype="4" fill="hold" nodeType="afterEffect">
                                  <p:stCondLst>
                                    <p:cond delay="500"/>
                                  </p:stCondLst>
                                  <p:childTnLst>
                                    <p:set>
                                      <p:cBhvr>
                                        <p:cTn id="34" dur="1" fill="hold">
                                          <p:stCondLst>
                                            <p:cond delay="0"/>
                                          </p:stCondLst>
                                        </p:cTn>
                                        <p:tgtEl>
                                          <p:spTgt spid="136"/>
                                        </p:tgtEl>
                                        <p:attrNameLst>
                                          <p:attrName>style.visibility</p:attrName>
                                        </p:attrNameLst>
                                      </p:cBhvr>
                                      <p:to>
                                        <p:strVal val="visible"/>
                                      </p:to>
                                    </p:set>
                                    <p:animEffect transition="in" filter="wipe(down)">
                                      <p:cBhvr>
                                        <p:cTn id="35" dur="1000"/>
                                        <p:tgtEl>
                                          <p:spTgt spid="136"/>
                                        </p:tgtEl>
                                      </p:cBhvr>
                                    </p:animEffect>
                                  </p:childTnLst>
                                </p:cTn>
                              </p:par>
                              <p:par>
                                <p:cTn id="36" presetID="22" presetClass="entr" presetSubtype="1" fill="hold" nodeType="withEffect">
                                  <p:stCondLst>
                                    <p:cond delay="500"/>
                                  </p:stCondLst>
                                  <p:childTnLst>
                                    <p:set>
                                      <p:cBhvr>
                                        <p:cTn id="37" dur="1" fill="hold">
                                          <p:stCondLst>
                                            <p:cond delay="0"/>
                                          </p:stCondLst>
                                        </p:cTn>
                                        <p:tgtEl>
                                          <p:spTgt spid="96"/>
                                        </p:tgtEl>
                                        <p:attrNameLst>
                                          <p:attrName>style.visibility</p:attrName>
                                        </p:attrNameLst>
                                      </p:cBhvr>
                                      <p:to>
                                        <p:strVal val="visible"/>
                                      </p:to>
                                    </p:set>
                                    <p:animEffect transition="in" filter="wipe(up)">
                                      <p:cBhvr>
                                        <p:cTn id="38" dur="1000"/>
                                        <p:tgtEl>
                                          <p:spTgt spid="96"/>
                                        </p:tgtEl>
                                      </p:cBhvr>
                                    </p:animEffect>
                                  </p:childTnLst>
                                </p:cTn>
                              </p:par>
                              <p:par>
                                <p:cTn id="39" presetID="22" presetClass="entr" presetSubtype="2" fill="hold" grpId="0" nodeType="withEffect">
                                  <p:stCondLst>
                                    <p:cond delay="50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1000"/>
                                        <p:tgtEl>
                                          <p:spTgt spid="86"/>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ipe(down)">
                                      <p:cBhvr>
                                        <p:cTn id="45" dur="1000"/>
                                        <p:tgtEl>
                                          <p:spTgt spid="9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wipe(down)">
                                      <p:cBhvr>
                                        <p:cTn id="48" dur="1000"/>
                                        <p:tgtEl>
                                          <p:spTgt spid="93"/>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right)">
                                      <p:cBhvr>
                                        <p:cTn id="51" dur="1000"/>
                                        <p:tgtEl>
                                          <p:spTgt spid="88"/>
                                        </p:tgtEl>
                                      </p:cBhvr>
                                    </p:animEffect>
                                  </p:childTnLst>
                                </p:cTn>
                              </p:par>
                            </p:childTnLst>
                          </p:cTn>
                        </p:par>
                        <p:par>
                          <p:cTn id="52" fill="hold">
                            <p:stCondLst>
                              <p:cond delay="4500"/>
                            </p:stCondLst>
                            <p:childTnLst>
                              <p:par>
                                <p:cTn id="53" presetID="10" presetClass="exit" presetSubtype="0" fill="hold" nodeType="afterEffect">
                                  <p:stCondLst>
                                    <p:cond delay="1000"/>
                                  </p:stCondLst>
                                  <p:childTnLst>
                                    <p:animEffect transition="out" filter="fade">
                                      <p:cBhvr>
                                        <p:cTn id="54" dur="500"/>
                                        <p:tgtEl>
                                          <p:spTgt spid="90"/>
                                        </p:tgtEl>
                                      </p:cBhvr>
                                    </p:animEffect>
                                    <p:set>
                                      <p:cBhvr>
                                        <p:cTn id="55" dur="1" fill="hold">
                                          <p:stCondLst>
                                            <p:cond delay="499"/>
                                          </p:stCondLst>
                                        </p:cTn>
                                        <p:tgtEl>
                                          <p:spTgt spid="90"/>
                                        </p:tgtEl>
                                        <p:attrNameLst>
                                          <p:attrName>style.visibility</p:attrName>
                                        </p:attrNameLst>
                                      </p:cBhvr>
                                      <p:to>
                                        <p:strVal val="hidden"/>
                                      </p:to>
                                    </p:set>
                                  </p:childTnLst>
                                </p:cTn>
                              </p:par>
                              <p:par>
                                <p:cTn id="56" presetID="10" presetClass="exit" presetSubtype="0" fill="hold" grpId="1" nodeType="withEffect">
                                  <p:stCondLst>
                                    <p:cond delay="1000"/>
                                  </p:stCondLst>
                                  <p:childTnLst>
                                    <p:animEffect transition="out" filter="fade">
                                      <p:cBhvr>
                                        <p:cTn id="57" dur="500"/>
                                        <p:tgtEl>
                                          <p:spTgt spid="93"/>
                                        </p:tgtEl>
                                      </p:cBhvr>
                                    </p:animEffect>
                                    <p:set>
                                      <p:cBhvr>
                                        <p:cTn id="58" dur="1" fill="hold">
                                          <p:stCondLst>
                                            <p:cond delay="499"/>
                                          </p:stCondLst>
                                        </p:cTn>
                                        <p:tgtEl>
                                          <p:spTgt spid="93"/>
                                        </p:tgtEl>
                                        <p:attrNameLst>
                                          <p:attrName>style.visibility</p:attrName>
                                        </p:attrNameLst>
                                      </p:cBhvr>
                                      <p:to>
                                        <p:strVal val="hidden"/>
                                      </p:to>
                                    </p:set>
                                  </p:childTnLst>
                                </p:cTn>
                              </p:par>
                              <p:par>
                                <p:cTn id="59" presetID="10" presetClass="exit" presetSubtype="0" fill="hold" grpId="1" nodeType="withEffect">
                                  <p:stCondLst>
                                    <p:cond delay="1000"/>
                                  </p:stCondLst>
                                  <p:childTnLst>
                                    <p:animEffect transition="out" filter="fade">
                                      <p:cBhvr>
                                        <p:cTn id="60" dur="500"/>
                                        <p:tgtEl>
                                          <p:spTgt spid="88"/>
                                        </p:tgtEl>
                                      </p:cBhvr>
                                    </p:animEffect>
                                    <p:set>
                                      <p:cBhvr>
                                        <p:cTn id="61" dur="1" fill="hold">
                                          <p:stCondLst>
                                            <p:cond delay="499"/>
                                          </p:stCondLst>
                                        </p:cTn>
                                        <p:tgtEl>
                                          <p:spTgt spid="88"/>
                                        </p:tgtEl>
                                        <p:attrNameLst>
                                          <p:attrName>style.visibility</p:attrName>
                                        </p:attrNameLst>
                                      </p:cBhvr>
                                      <p:to>
                                        <p:strVal val="hidden"/>
                                      </p:to>
                                    </p:set>
                                  </p:childTnLst>
                                </p:cTn>
                              </p:par>
                            </p:childTnLst>
                          </p:cTn>
                        </p:par>
                        <p:par>
                          <p:cTn id="62" fill="hold">
                            <p:stCondLst>
                              <p:cond delay="6000"/>
                            </p:stCondLst>
                            <p:childTnLst>
                              <p:par>
                                <p:cTn id="63" presetID="22" presetClass="entr" presetSubtype="2" fill="hold" nodeType="afterEffect">
                                  <p:stCondLst>
                                    <p:cond delay="0"/>
                                  </p:stCondLst>
                                  <p:childTnLst>
                                    <p:set>
                                      <p:cBhvr>
                                        <p:cTn id="64" dur="1" fill="hold">
                                          <p:stCondLst>
                                            <p:cond delay="0"/>
                                          </p:stCondLst>
                                        </p:cTn>
                                        <p:tgtEl>
                                          <p:spTgt spid="112"/>
                                        </p:tgtEl>
                                        <p:attrNameLst>
                                          <p:attrName>style.visibility</p:attrName>
                                        </p:attrNameLst>
                                      </p:cBhvr>
                                      <p:to>
                                        <p:strVal val="visible"/>
                                      </p:to>
                                    </p:set>
                                    <p:animEffect transition="in" filter="wipe(right)">
                                      <p:cBhvr>
                                        <p:cTn id="65" dur="1000"/>
                                        <p:tgtEl>
                                          <p:spTgt spid="112"/>
                                        </p:tgtEl>
                                      </p:cBhvr>
                                    </p:animEffect>
                                  </p:childTnLst>
                                </p:cTn>
                              </p:par>
                              <p:par>
                                <p:cTn id="66" presetID="22" presetClass="entr" presetSubtype="2" fill="hold" grpId="0" nodeType="withEffect">
                                  <p:stCondLst>
                                    <p:cond delay="500"/>
                                  </p:stCondLst>
                                  <p:childTnLst>
                                    <p:set>
                                      <p:cBhvr>
                                        <p:cTn id="67" dur="1" fill="hold">
                                          <p:stCondLst>
                                            <p:cond delay="0"/>
                                          </p:stCondLst>
                                        </p:cTn>
                                        <p:tgtEl>
                                          <p:spTgt spid="87"/>
                                        </p:tgtEl>
                                        <p:attrNameLst>
                                          <p:attrName>style.visibility</p:attrName>
                                        </p:attrNameLst>
                                      </p:cBhvr>
                                      <p:to>
                                        <p:strVal val="visible"/>
                                      </p:to>
                                    </p:set>
                                    <p:animEffect transition="in" filter="wipe(right)">
                                      <p:cBhvr>
                                        <p:cTn id="68" dur="1000"/>
                                        <p:tgtEl>
                                          <p:spTgt spid="8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32"/>
                                        </p:tgtEl>
                                        <p:attrNameLst>
                                          <p:attrName>style.visibility</p:attrName>
                                        </p:attrNameLst>
                                      </p:cBhvr>
                                      <p:to>
                                        <p:strVal val="visible"/>
                                      </p:to>
                                    </p:set>
                                    <p:animEffect transition="in" filter="wipe(up)">
                                      <p:cBhvr>
                                        <p:cTn id="73" dur="1000"/>
                                        <p:tgtEl>
                                          <p:spTgt spid="132"/>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131"/>
                                        </p:tgtEl>
                                        <p:attrNameLst>
                                          <p:attrName>style.visibility</p:attrName>
                                        </p:attrNameLst>
                                      </p:cBhvr>
                                      <p:to>
                                        <p:strVal val="visible"/>
                                      </p:to>
                                    </p:set>
                                    <p:animEffect transition="in" filter="wipe(up)">
                                      <p:cBhvr>
                                        <p:cTn id="76" dur="1000"/>
                                        <p:tgtEl>
                                          <p:spTgt spid="131"/>
                                        </p:tgtEl>
                                      </p:cBhvr>
                                    </p:animEffect>
                                  </p:childTnLst>
                                </p:cTn>
                              </p:par>
                            </p:childTnLst>
                          </p:cTn>
                        </p:par>
                        <p:par>
                          <p:cTn id="77" fill="hold">
                            <p:stCondLst>
                              <p:cond delay="1000"/>
                            </p:stCondLst>
                            <p:childTnLst>
                              <p:par>
                                <p:cTn id="78" presetID="22" presetClass="entr" presetSubtype="1" fill="hold" nodeType="afterEffect">
                                  <p:stCondLst>
                                    <p:cond delay="0"/>
                                  </p:stCondLst>
                                  <p:childTnLst>
                                    <p:set>
                                      <p:cBhvr>
                                        <p:cTn id="79" dur="1" fill="hold">
                                          <p:stCondLst>
                                            <p:cond delay="0"/>
                                          </p:stCondLst>
                                        </p:cTn>
                                        <p:tgtEl>
                                          <p:spTgt spid="133"/>
                                        </p:tgtEl>
                                        <p:attrNameLst>
                                          <p:attrName>style.visibility</p:attrName>
                                        </p:attrNameLst>
                                      </p:cBhvr>
                                      <p:to>
                                        <p:strVal val="visible"/>
                                      </p:to>
                                    </p:set>
                                    <p:animEffect transition="in" filter="wipe(up)">
                                      <p:cBhvr>
                                        <p:cTn id="80" dur="1000"/>
                                        <p:tgtEl>
                                          <p:spTgt spid="133"/>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wipe(up)">
                                      <p:cBhvr>
                                        <p:cTn id="83" dur="1000"/>
                                        <p:tgtEl>
                                          <p:spTgt spid="67"/>
                                        </p:tgtEl>
                                      </p:cBhvr>
                                    </p:animEffect>
                                  </p:childTnLst>
                                </p:cTn>
                              </p:par>
                            </p:childTnLst>
                          </p:cTn>
                        </p:par>
                        <p:par>
                          <p:cTn id="84" fill="hold">
                            <p:stCondLst>
                              <p:cond delay="2000"/>
                            </p:stCondLst>
                            <p:childTnLst>
                              <p:par>
                                <p:cTn id="85" presetID="22" presetClass="entr" presetSubtype="1"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wipe(up)">
                                      <p:cBhvr>
                                        <p:cTn id="87" dur="1000"/>
                                        <p:tgtEl>
                                          <p:spTgt spid="4"/>
                                        </p:tgtEl>
                                      </p:cBhvr>
                                    </p:animEffect>
                                  </p:childTnLst>
                                </p:cTn>
                              </p:par>
                            </p:childTnLst>
                          </p:cTn>
                        </p:par>
                        <p:par>
                          <p:cTn id="88" fill="hold">
                            <p:stCondLst>
                              <p:cond delay="3000"/>
                            </p:stCondLst>
                            <p:childTnLst>
                              <p:par>
                                <p:cTn id="89" presetID="22" presetClass="entr" presetSubtype="1" fill="hold" nodeType="afterEffect">
                                  <p:stCondLst>
                                    <p:cond delay="500"/>
                                  </p:stCondLst>
                                  <p:childTnLst>
                                    <p:set>
                                      <p:cBhvr>
                                        <p:cTn id="90" dur="1" fill="hold">
                                          <p:stCondLst>
                                            <p:cond delay="0"/>
                                          </p:stCondLst>
                                        </p:cTn>
                                        <p:tgtEl>
                                          <p:spTgt spid="113"/>
                                        </p:tgtEl>
                                        <p:attrNameLst>
                                          <p:attrName>style.visibility</p:attrName>
                                        </p:attrNameLst>
                                      </p:cBhvr>
                                      <p:to>
                                        <p:strVal val="visible"/>
                                      </p:to>
                                    </p:set>
                                    <p:animEffect transition="in" filter="wipe(up)">
                                      <p:cBhvr>
                                        <p:cTn id="91" dur="1000"/>
                                        <p:tgtEl>
                                          <p:spTgt spid="113"/>
                                        </p:tgtEl>
                                      </p:cBhvr>
                                    </p:animEffect>
                                  </p:childTnLst>
                                </p:cTn>
                              </p:par>
                            </p:childTnLst>
                          </p:cTn>
                        </p:par>
                        <p:par>
                          <p:cTn id="92" fill="hold">
                            <p:stCondLst>
                              <p:cond delay="4500"/>
                            </p:stCondLst>
                            <p:childTnLst>
                              <p:par>
                                <p:cTn id="93" presetID="22" presetClass="entr" presetSubtype="1" fill="hold" grpId="0" nodeType="afterEffect">
                                  <p:stCondLst>
                                    <p:cond delay="500"/>
                                  </p:stCondLst>
                                  <p:childTnLst>
                                    <p:set>
                                      <p:cBhvr>
                                        <p:cTn id="94" dur="1" fill="hold">
                                          <p:stCondLst>
                                            <p:cond delay="0"/>
                                          </p:stCondLst>
                                        </p:cTn>
                                        <p:tgtEl>
                                          <p:spTgt spid="71"/>
                                        </p:tgtEl>
                                        <p:attrNameLst>
                                          <p:attrName>style.visibility</p:attrName>
                                        </p:attrNameLst>
                                      </p:cBhvr>
                                      <p:to>
                                        <p:strVal val="visible"/>
                                      </p:to>
                                    </p:set>
                                    <p:animEffect transition="in" filter="wipe(up)">
                                      <p:cBhvr>
                                        <p:cTn id="95" dur="1000"/>
                                        <p:tgtEl>
                                          <p:spTgt spid="71"/>
                                        </p:tgtEl>
                                      </p:cBhvr>
                                    </p:animEffect>
                                  </p:childTnLst>
                                </p:cTn>
                              </p:par>
                            </p:childTnLst>
                          </p:cTn>
                        </p:par>
                        <p:par>
                          <p:cTn id="96" fill="hold">
                            <p:stCondLst>
                              <p:cond delay="6000"/>
                            </p:stCondLst>
                            <p:childTnLst>
                              <p:par>
                                <p:cTn id="97" presetID="10" presetClass="exit" presetSubtype="0" fill="hold" nodeType="afterEffect">
                                  <p:stCondLst>
                                    <p:cond delay="0"/>
                                  </p:stCondLst>
                                  <p:childTnLst>
                                    <p:animEffect transition="out" filter="fade">
                                      <p:cBhvr>
                                        <p:cTn id="98" dur="500"/>
                                        <p:tgtEl>
                                          <p:spTgt spid="132"/>
                                        </p:tgtEl>
                                      </p:cBhvr>
                                    </p:animEffect>
                                    <p:set>
                                      <p:cBhvr>
                                        <p:cTn id="99" dur="1" fill="hold">
                                          <p:stCondLst>
                                            <p:cond delay="499"/>
                                          </p:stCondLst>
                                        </p:cTn>
                                        <p:tgtEl>
                                          <p:spTgt spid="13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1"/>
                                        </p:tgtEl>
                                      </p:cBhvr>
                                    </p:animEffect>
                                    <p:set>
                                      <p:cBhvr>
                                        <p:cTn id="102" dur="1" fill="hold">
                                          <p:stCondLst>
                                            <p:cond delay="499"/>
                                          </p:stCondLst>
                                        </p:cTn>
                                        <p:tgtEl>
                                          <p:spTgt spid="13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33"/>
                                        </p:tgtEl>
                                      </p:cBhvr>
                                    </p:animEffect>
                                    <p:set>
                                      <p:cBhvr>
                                        <p:cTn id="105" dur="1" fill="hold">
                                          <p:stCondLst>
                                            <p:cond delay="499"/>
                                          </p:stCondLst>
                                        </p:cTn>
                                        <p:tgtEl>
                                          <p:spTgt spid="13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67"/>
                                        </p:tgtEl>
                                      </p:cBhvr>
                                    </p:animEffect>
                                    <p:set>
                                      <p:cBhvr>
                                        <p:cTn id="108" dur="1" fill="hold">
                                          <p:stCondLst>
                                            <p:cond delay="499"/>
                                          </p:stCondLst>
                                        </p:cTn>
                                        <p:tgtEl>
                                          <p:spTgt spid="67"/>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13"/>
                                        </p:tgtEl>
                                      </p:cBhvr>
                                    </p:animEffect>
                                    <p:set>
                                      <p:cBhvr>
                                        <p:cTn id="114" dur="1" fill="hold">
                                          <p:stCondLst>
                                            <p:cond delay="499"/>
                                          </p:stCondLst>
                                        </p:cTn>
                                        <p:tgtEl>
                                          <p:spTgt spid="1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71"/>
                                        </p:tgtEl>
                                      </p:cBhvr>
                                    </p:animEffect>
                                    <p:set>
                                      <p:cBhvr>
                                        <p:cTn id="117" dur="1" fill="hold">
                                          <p:stCondLst>
                                            <p:cond delay="499"/>
                                          </p:stCondLst>
                                        </p:cTn>
                                        <p:tgtEl>
                                          <p:spTgt spid="7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wipe(up)">
                                      <p:cBhvr>
                                        <p:cTn id="122" dur="1000"/>
                                        <p:tgtEl>
                                          <p:spTgt spid="95"/>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94"/>
                                        </p:tgtEl>
                                        <p:attrNameLst>
                                          <p:attrName>style.visibility</p:attrName>
                                        </p:attrNameLst>
                                      </p:cBhvr>
                                      <p:to>
                                        <p:strVal val="visible"/>
                                      </p:to>
                                    </p:set>
                                    <p:animEffect transition="in" filter="wipe(up)">
                                      <p:cBhvr>
                                        <p:cTn id="125" dur="1000"/>
                                        <p:tgtEl>
                                          <p:spTgt spid="94"/>
                                        </p:tgtEl>
                                      </p:cBhvr>
                                    </p:animEffect>
                                  </p:childTnLst>
                                </p:cTn>
                              </p:par>
                            </p:childTnLst>
                          </p:cTn>
                        </p:par>
                        <p:par>
                          <p:cTn id="126" fill="hold">
                            <p:stCondLst>
                              <p:cond delay="1000"/>
                            </p:stCondLst>
                            <p:childTnLst>
                              <p:par>
                                <p:cTn id="127" presetID="22" presetClass="entr" presetSubtype="1" fill="hold" nodeType="afterEffect">
                                  <p:stCondLst>
                                    <p:cond delay="0"/>
                                  </p:stCondLst>
                                  <p:childTnLst>
                                    <p:set>
                                      <p:cBhvr>
                                        <p:cTn id="128" dur="1" fill="hold">
                                          <p:stCondLst>
                                            <p:cond delay="0"/>
                                          </p:stCondLst>
                                        </p:cTn>
                                        <p:tgtEl>
                                          <p:spTgt spid="99"/>
                                        </p:tgtEl>
                                        <p:attrNameLst>
                                          <p:attrName>style.visibility</p:attrName>
                                        </p:attrNameLst>
                                      </p:cBhvr>
                                      <p:to>
                                        <p:strVal val="visible"/>
                                      </p:to>
                                    </p:set>
                                    <p:animEffect transition="in" filter="wipe(up)">
                                      <p:cBhvr>
                                        <p:cTn id="129" dur="1000"/>
                                        <p:tgtEl>
                                          <p:spTgt spid="99"/>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129"/>
                                        </p:tgtEl>
                                        <p:attrNameLst>
                                          <p:attrName>style.visibility</p:attrName>
                                        </p:attrNameLst>
                                      </p:cBhvr>
                                      <p:to>
                                        <p:strVal val="visible"/>
                                      </p:to>
                                    </p:set>
                                    <p:animEffect transition="in" filter="wipe(up)">
                                      <p:cBhvr>
                                        <p:cTn id="132" dur="1000"/>
                                        <p:tgtEl>
                                          <p:spTgt spid="129"/>
                                        </p:tgtEl>
                                      </p:cBhvr>
                                    </p:animEffect>
                                  </p:childTnLst>
                                </p:cTn>
                              </p:par>
                            </p:childTnLst>
                          </p:cTn>
                        </p:par>
                        <p:par>
                          <p:cTn id="133" fill="hold">
                            <p:stCondLst>
                              <p:cond delay="2000"/>
                            </p:stCondLst>
                            <p:childTnLst>
                              <p:par>
                                <p:cTn id="134" presetID="22" presetClass="entr" presetSubtype="1" fill="hold" nodeType="afterEffect">
                                  <p:stCondLst>
                                    <p:cond delay="0"/>
                                  </p:stCondLst>
                                  <p:childTnLst>
                                    <p:set>
                                      <p:cBhvr>
                                        <p:cTn id="135" dur="1" fill="hold">
                                          <p:stCondLst>
                                            <p:cond delay="0"/>
                                          </p:stCondLst>
                                        </p:cTn>
                                        <p:tgtEl>
                                          <p:spTgt spid="130"/>
                                        </p:tgtEl>
                                        <p:attrNameLst>
                                          <p:attrName>style.visibility</p:attrName>
                                        </p:attrNameLst>
                                      </p:cBhvr>
                                      <p:to>
                                        <p:strVal val="visible"/>
                                      </p:to>
                                    </p:set>
                                    <p:animEffect transition="in" filter="wipe(up)">
                                      <p:cBhvr>
                                        <p:cTn id="136" dur="1000"/>
                                        <p:tgtEl>
                                          <p:spTgt spid="130"/>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98"/>
                                        </p:tgtEl>
                                        <p:attrNameLst>
                                          <p:attrName>style.visibility</p:attrName>
                                        </p:attrNameLst>
                                      </p:cBhvr>
                                      <p:to>
                                        <p:strVal val="visible"/>
                                      </p:to>
                                    </p:set>
                                    <p:animEffect transition="in" filter="wipe(up)">
                                      <p:cBhvr>
                                        <p:cTn id="139" dur="1000"/>
                                        <p:tgtEl>
                                          <p:spTgt spid="9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109"/>
                                        </p:tgtEl>
                                        <p:attrNameLst>
                                          <p:attrName>style.visibility</p:attrName>
                                        </p:attrNameLst>
                                      </p:cBhvr>
                                      <p:to>
                                        <p:strVal val="visible"/>
                                      </p:to>
                                    </p:set>
                                    <p:animEffect transition="in" filter="wipe(left)">
                                      <p:cBhvr>
                                        <p:cTn id="144" dur="1000"/>
                                        <p:tgtEl>
                                          <p:spTgt spid="109"/>
                                        </p:tgtEl>
                                      </p:cBhvr>
                                    </p:animEffect>
                                  </p:childTnLst>
                                </p:cTn>
                              </p:par>
                            </p:childTnLst>
                          </p:cTn>
                        </p:par>
                        <p:par>
                          <p:cTn id="145" fill="hold">
                            <p:stCondLst>
                              <p:cond delay="1000"/>
                            </p:stCondLst>
                            <p:childTnLst>
                              <p:par>
                                <p:cTn id="146" presetID="22" presetClass="entr" presetSubtype="8" fill="hold" grpId="0" nodeType="afterEffect">
                                  <p:stCondLst>
                                    <p:cond delay="0"/>
                                  </p:stCondLst>
                                  <p:childTnLst>
                                    <p:set>
                                      <p:cBhvr>
                                        <p:cTn id="147" dur="1" fill="hold">
                                          <p:stCondLst>
                                            <p:cond delay="0"/>
                                          </p:stCondLst>
                                        </p:cTn>
                                        <p:tgtEl>
                                          <p:spTgt spid="108"/>
                                        </p:tgtEl>
                                        <p:attrNameLst>
                                          <p:attrName>style.visibility</p:attrName>
                                        </p:attrNameLst>
                                      </p:cBhvr>
                                      <p:to>
                                        <p:strVal val="visible"/>
                                      </p:to>
                                    </p:set>
                                    <p:animEffect transition="in" filter="wipe(left)">
                                      <p:cBhvr>
                                        <p:cTn id="148" dur="1000"/>
                                        <p:tgtEl>
                                          <p:spTgt spid="108"/>
                                        </p:tgtEl>
                                      </p:cBhvr>
                                    </p:animEffect>
                                  </p:childTnLst>
                                </p:cTn>
                              </p:par>
                            </p:childTnLst>
                          </p:cTn>
                        </p:par>
                        <p:par>
                          <p:cTn id="149" fill="hold">
                            <p:stCondLst>
                              <p:cond delay="2000"/>
                            </p:stCondLst>
                            <p:childTnLst>
                              <p:par>
                                <p:cTn id="150" presetID="22" presetClass="entr" presetSubtype="8" fill="hold" grpId="0" nodeType="afterEffect">
                                  <p:stCondLst>
                                    <p:cond delay="0"/>
                                  </p:stCondLst>
                                  <p:childTnLst>
                                    <p:set>
                                      <p:cBhvr>
                                        <p:cTn id="151" dur="1" fill="hold">
                                          <p:stCondLst>
                                            <p:cond delay="0"/>
                                          </p:stCondLst>
                                        </p:cTn>
                                        <p:tgtEl>
                                          <p:spTgt spid="100"/>
                                        </p:tgtEl>
                                        <p:attrNameLst>
                                          <p:attrName>style.visibility</p:attrName>
                                        </p:attrNameLst>
                                      </p:cBhvr>
                                      <p:to>
                                        <p:strVal val="visible"/>
                                      </p:to>
                                    </p:set>
                                    <p:animEffect transition="in" filter="wipe(left)">
                                      <p:cBhvr>
                                        <p:cTn id="152" dur="1000"/>
                                        <p:tgtEl>
                                          <p:spTgt spid="100"/>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110"/>
                                        </p:tgtEl>
                                        <p:attrNameLst>
                                          <p:attrName>style.visibility</p:attrName>
                                        </p:attrNameLst>
                                      </p:cBhvr>
                                      <p:to>
                                        <p:strVal val="visible"/>
                                      </p:to>
                                    </p:set>
                                    <p:animEffect transition="in" filter="wipe(left)">
                                      <p:cBhvr>
                                        <p:cTn id="157" dur="1000"/>
                                        <p:tgtEl>
                                          <p:spTgt spid="110"/>
                                        </p:tgtEl>
                                      </p:cBhvr>
                                    </p:animEffect>
                                  </p:childTnLst>
                                </p:cTn>
                              </p:par>
                            </p:childTnLst>
                          </p:cTn>
                        </p:par>
                        <p:par>
                          <p:cTn id="158" fill="hold">
                            <p:stCondLst>
                              <p:cond delay="1000"/>
                            </p:stCondLst>
                            <p:childTnLst>
                              <p:par>
                                <p:cTn id="159" presetID="22" presetClass="entr" presetSubtype="8" fill="hold" grpId="0" nodeType="afterEffect">
                                  <p:stCondLst>
                                    <p:cond delay="0"/>
                                  </p:stCondLst>
                                  <p:childTnLst>
                                    <p:set>
                                      <p:cBhvr>
                                        <p:cTn id="160" dur="1" fill="hold">
                                          <p:stCondLst>
                                            <p:cond delay="0"/>
                                          </p:stCondLst>
                                        </p:cTn>
                                        <p:tgtEl>
                                          <p:spTgt spid="107"/>
                                        </p:tgtEl>
                                        <p:attrNameLst>
                                          <p:attrName>style.visibility</p:attrName>
                                        </p:attrNameLst>
                                      </p:cBhvr>
                                      <p:to>
                                        <p:strVal val="visible"/>
                                      </p:to>
                                    </p:set>
                                    <p:animEffect transition="in" filter="wipe(left)">
                                      <p:cBhvr>
                                        <p:cTn id="161" dur="1000"/>
                                        <p:tgtEl>
                                          <p:spTgt spid="107"/>
                                        </p:tgtEl>
                                      </p:cBhvr>
                                    </p:animEffect>
                                  </p:childTnLst>
                                </p:cTn>
                              </p:par>
                            </p:childTnLst>
                          </p:cTn>
                        </p:par>
                        <p:par>
                          <p:cTn id="162" fill="hold">
                            <p:stCondLst>
                              <p:cond delay="2000"/>
                            </p:stCondLst>
                            <p:childTnLst>
                              <p:par>
                                <p:cTn id="163" presetID="22" presetClass="entr" presetSubtype="8" fill="hold" grpId="0" nodeType="afterEffect">
                                  <p:stCondLst>
                                    <p:cond delay="0"/>
                                  </p:stCondLst>
                                  <p:childTnLst>
                                    <p:set>
                                      <p:cBhvr>
                                        <p:cTn id="164" dur="1" fill="hold">
                                          <p:stCondLst>
                                            <p:cond delay="0"/>
                                          </p:stCondLst>
                                        </p:cTn>
                                        <p:tgtEl>
                                          <p:spTgt spid="101"/>
                                        </p:tgtEl>
                                        <p:attrNameLst>
                                          <p:attrName>style.visibility</p:attrName>
                                        </p:attrNameLst>
                                      </p:cBhvr>
                                      <p:to>
                                        <p:strVal val="visible"/>
                                      </p:to>
                                    </p:set>
                                    <p:animEffect transition="in" filter="wipe(left)">
                                      <p:cBhvr>
                                        <p:cTn id="165" dur="1000"/>
                                        <p:tgtEl>
                                          <p:spTgt spid="101"/>
                                        </p:tgtEl>
                                      </p:cBhvr>
                                    </p:animEffect>
                                  </p:childTnLst>
                                </p:cTn>
                              </p:par>
                            </p:childTnLst>
                          </p:cTn>
                        </p:par>
                        <p:par>
                          <p:cTn id="166" fill="hold">
                            <p:stCondLst>
                              <p:cond delay="3000"/>
                            </p:stCondLst>
                            <p:childTnLst>
                              <p:par>
                                <p:cTn id="167" presetID="22" presetClass="entr" presetSubtype="1" fill="hold" nodeType="afterEffect">
                                  <p:stCondLst>
                                    <p:cond delay="0"/>
                                  </p:stCondLst>
                                  <p:childTnLst>
                                    <p:set>
                                      <p:cBhvr>
                                        <p:cTn id="168" dur="1" fill="hold">
                                          <p:stCondLst>
                                            <p:cond delay="0"/>
                                          </p:stCondLst>
                                        </p:cTn>
                                        <p:tgtEl>
                                          <p:spTgt spid="5"/>
                                        </p:tgtEl>
                                        <p:attrNameLst>
                                          <p:attrName>style.visibility</p:attrName>
                                        </p:attrNameLst>
                                      </p:cBhvr>
                                      <p:to>
                                        <p:strVal val="visible"/>
                                      </p:to>
                                    </p:set>
                                    <p:animEffect transition="in" filter="wipe(up)">
                                      <p:cBhvr>
                                        <p:cTn id="169" dur="1000"/>
                                        <p:tgtEl>
                                          <p:spTgt spid="5"/>
                                        </p:tgtEl>
                                      </p:cBhvr>
                                    </p:animEffect>
                                  </p:childTnLst>
                                </p:cTn>
                              </p:par>
                              <p:par>
                                <p:cTn id="170" presetID="22" presetClass="entr" presetSubtype="1" fill="hold" grpId="0" nodeType="withEffect">
                                  <p:stCondLst>
                                    <p:cond delay="0"/>
                                  </p:stCondLst>
                                  <p:childTnLst>
                                    <p:set>
                                      <p:cBhvr>
                                        <p:cTn id="171" dur="1" fill="hold">
                                          <p:stCondLst>
                                            <p:cond delay="0"/>
                                          </p:stCondLst>
                                        </p:cTn>
                                        <p:tgtEl>
                                          <p:spTgt spid="102"/>
                                        </p:tgtEl>
                                        <p:attrNameLst>
                                          <p:attrName>style.visibility</p:attrName>
                                        </p:attrNameLst>
                                      </p:cBhvr>
                                      <p:to>
                                        <p:strVal val="visible"/>
                                      </p:to>
                                    </p:set>
                                    <p:animEffect transition="in" filter="wipe(up)">
                                      <p:cBhvr>
                                        <p:cTn id="172" dur="1000"/>
                                        <p:tgtEl>
                                          <p:spTgt spid="102"/>
                                        </p:tgtEl>
                                      </p:cBhvr>
                                    </p:animEffect>
                                  </p:childTnLst>
                                </p:cTn>
                              </p:par>
                            </p:childTnLst>
                          </p:cTn>
                        </p:par>
                        <p:par>
                          <p:cTn id="173" fill="hold">
                            <p:stCondLst>
                              <p:cond delay="4000"/>
                            </p:stCondLst>
                            <p:childTnLst>
                              <p:par>
                                <p:cTn id="174" presetID="22" presetClass="entr" presetSubtype="1" fill="hold" nodeType="afterEffect">
                                  <p:stCondLst>
                                    <p:cond delay="0"/>
                                  </p:stCondLst>
                                  <p:childTnLst>
                                    <p:set>
                                      <p:cBhvr>
                                        <p:cTn id="175" dur="1" fill="hold">
                                          <p:stCondLst>
                                            <p:cond delay="0"/>
                                          </p:stCondLst>
                                        </p:cTn>
                                        <p:tgtEl>
                                          <p:spTgt spid="7"/>
                                        </p:tgtEl>
                                        <p:attrNameLst>
                                          <p:attrName>style.visibility</p:attrName>
                                        </p:attrNameLst>
                                      </p:cBhvr>
                                      <p:to>
                                        <p:strVal val="visible"/>
                                      </p:to>
                                    </p:set>
                                    <p:animEffect transition="in" filter="wipe(up)">
                                      <p:cBhvr>
                                        <p:cTn id="176" dur="1000"/>
                                        <p:tgtEl>
                                          <p:spTgt spid="7"/>
                                        </p:tgtEl>
                                      </p:cBhvr>
                                    </p:animEffect>
                                  </p:childTnLst>
                                </p:cTn>
                              </p:par>
                            </p:childTnLst>
                          </p:cTn>
                        </p:par>
                        <p:par>
                          <p:cTn id="177" fill="hold">
                            <p:stCondLst>
                              <p:cond delay="5000"/>
                            </p:stCondLst>
                            <p:childTnLst>
                              <p:par>
                                <p:cTn id="178" presetID="22" presetClass="entr" presetSubtype="1" fill="hold" grpId="0" nodeType="afterEffect">
                                  <p:stCondLst>
                                    <p:cond delay="0"/>
                                  </p:stCondLst>
                                  <p:childTnLst>
                                    <p:set>
                                      <p:cBhvr>
                                        <p:cTn id="179" dur="1" fill="hold">
                                          <p:stCondLst>
                                            <p:cond delay="0"/>
                                          </p:stCondLst>
                                        </p:cTn>
                                        <p:tgtEl>
                                          <p:spTgt spid="103"/>
                                        </p:tgtEl>
                                        <p:attrNameLst>
                                          <p:attrName>style.visibility</p:attrName>
                                        </p:attrNameLst>
                                      </p:cBhvr>
                                      <p:to>
                                        <p:strVal val="visible"/>
                                      </p:to>
                                    </p:set>
                                    <p:animEffect transition="in" filter="wipe(up)">
                                      <p:cBhvr>
                                        <p:cTn id="180" dur="1000"/>
                                        <p:tgtEl>
                                          <p:spTgt spid="103"/>
                                        </p:tgtEl>
                                      </p:cBhvr>
                                    </p:animEffect>
                                  </p:childTnLst>
                                </p:cTn>
                              </p:par>
                              <p:par>
                                <p:cTn id="181" presetID="10" presetClass="exit" presetSubtype="0" fill="hold" nodeType="withEffect">
                                  <p:stCondLst>
                                    <p:cond delay="1000"/>
                                  </p:stCondLst>
                                  <p:childTnLst>
                                    <p:animEffect transition="out" filter="fade">
                                      <p:cBhvr>
                                        <p:cTn id="182" dur="1000"/>
                                        <p:tgtEl>
                                          <p:spTgt spid="136"/>
                                        </p:tgtEl>
                                      </p:cBhvr>
                                    </p:animEffect>
                                    <p:set>
                                      <p:cBhvr>
                                        <p:cTn id="183" dur="1" fill="hold">
                                          <p:stCondLst>
                                            <p:cond delay="999"/>
                                          </p:stCondLst>
                                        </p:cTn>
                                        <p:tgtEl>
                                          <p:spTgt spid="136"/>
                                        </p:tgtEl>
                                        <p:attrNameLst>
                                          <p:attrName>style.visibility</p:attrName>
                                        </p:attrNameLst>
                                      </p:cBhvr>
                                      <p:to>
                                        <p:strVal val="hidden"/>
                                      </p:to>
                                    </p:set>
                                  </p:childTnLst>
                                </p:cTn>
                              </p:par>
                              <p:par>
                                <p:cTn id="184" presetID="10" presetClass="exit" presetSubtype="0" fill="hold" nodeType="withEffect">
                                  <p:stCondLst>
                                    <p:cond delay="1000"/>
                                  </p:stCondLst>
                                  <p:childTnLst>
                                    <p:animEffect transition="out" filter="fade">
                                      <p:cBhvr>
                                        <p:cTn id="185" dur="1000"/>
                                        <p:tgtEl>
                                          <p:spTgt spid="96"/>
                                        </p:tgtEl>
                                      </p:cBhvr>
                                    </p:animEffect>
                                    <p:set>
                                      <p:cBhvr>
                                        <p:cTn id="186" dur="1" fill="hold">
                                          <p:stCondLst>
                                            <p:cond delay="999"/>
                                          </p:stCondLst>
                                        </p:cTn>
                                        <p:tgtEl>
                                          <p:spTgt spid="96"/>
                                        </p:tgtEl>
                                        <p:attrNameLst>
                                          <p:attrName>style.visibility</p:attrName>
                                        </p:attrNameLst>
                                      </p:cBhvr>
                                      <p:to>
                                        <p:strVal val="hidden"/>
                                      </p:to>
                                    </p:set>
                                  </p:childTnLst>
                                </p:cTn>
                              </p:par>
                              <p:par>
                                <p:cTn id="187" presetID="10" presetClass="exit" presetSubtype="0" fill="hold" grpId="1" nodeType="withEffect">
                                  <p:stCondLst>
                                    <p:cond delay="1000"/>
                                  </p:stCondLst>
                                  <p:childTnLst>
                                    <p:animEffect transition="out" filter="fade">
                                      <p:cBhvr>
                                        <p:cTn id="188" dur="1000"/>
                                        <p:tgtEl>
                                          <p:spTgt spid="86"/>
                                        </p:tgtEl>
                                      </p:cBhvr>
                                    </p:animEffect>
                                    <p:set>
                                      <p:cBhvr>
                                        <p:cTn id="189" dur="1" fill="hold">
                                          <p:stCondLst>
                                            <p:cond delay="999"/>
                                          </p:stCondLst>
                                        </p:cTn>
                                        <p:tgtEl>
                                          <p:spTgt spid="86"/>
                                        </p:tgtEl>
                                        <p:attrNameLst>
                                          <p:attrName>style.visibility</p:attrName>
                                        </p:attrNameLst>
                                      </p:cBhvr>
                                      <p:to>
                                        <p:strVal val="hidden"/>
                                      </p:to>
                                    </p:set>
                                  </p:childTnLst>
                                </p:cTn>
                              </p:par>
                              <p:par>
                                <p:cTn id="190" presetID="10" presetClass="exit" presetSubtype="0" fill="hold" nodeType="withEffect">
                                  <p:stCondLst>
                                    <p:cond delay="1000"/>
                                  </p:stCondLst>
                                  <p:childTnLst>
                                    <p:animEffect transition="out" filter="fade">
                                      <p:cBhvr>
                                        <p:cTn id="191" dur="1000"/>
                                        <p:tgtEl>
                                          <p:spTgt spid="112"/>
                                        </p:tgtEl>
                                      </p:cBhvr>
                                    </p:animEffect>
                                    <p:set>
                                      <p:cBhvr>
                                        <p:cTn id="192" dur="1" fill="hold">
                                          <p:stCondLst>
                                            <p:cond delay="999"/>
                                          </p:stCondLst>
                                        </p:cTn>
                                        <p:tgtEl>
                                          <p:spTgt spid="112"/>
                                        </p:tgtEl>
                                        <p:attrNameLst>
                                          <p:attrName>style.visibility</p:attrName>
                                        </p:attrNameLst>
                                      </p:cBhvr>
                                      <p:to>
                                        <p:strVal val="hidden"/>
                                      </p:to>
                                    </p:set>
                                  </p:childTnLst>
                                </p:cTn>
                              </p:par>
                              <p:par>
                                <p:cTn id="193" presetID="10" presetClass="exit" presetSubtype="0" fill="hold" grpId="1" nodeType="withEffect">
                                  <p:stCondLst>
                                    <p:cond delay="1000"/>
                                  </p:stCondLst>
                                  <p:childTnLst>
                                    <p:animEffect transition="out" filter="fade">
                                      <p:cBhvr>
                                        <p:cTn id="194" dur="1000"/>
                                        <p:tgtEl>
                                          <p:spTgt spid="87"/>
                                        </p:tgtEl>
                                      </p:cBhvr>
                                    </p:animEffect>
                                    <p:set>
                                      <p:cBhvr>
                                        <p:cTn id="195" dur="1" fill="hold">
                                          <p:stCondLst>
                                            <p:cond delay="999"/>
                                          </p:stCondLst>
                                        </p:cTn>
                                        <p:tgtEl>
                                          <p:spTgt spid="87"/>
                                        </p:tgtEl>
                                        <p:attrNameLst>
                                          <p:attrName>style.visibility</p:attrName>
                                        </p:attrNameLst>
                                      </p:cBhvr>
                                      <p:to>
                                        <p:strVal val="hidden"/>
                                      </p:to>
                                    </p:set>
                                  </p:childTnLst>
                                </p:cTn>
                              </p:par>
                              <p:par>
                                <p:cTn id="196" presetID="10" presetClass="exit" presetSubtype="0" fill="hold" nodeType="withEffect">
                                  <p:stCondLst>
                                    <p:cond delay="1000"/>
                                  </p:stCondLst>
                                  <p:childTnLst>
                                    <p:animEffect transition="out" filter="fade">
                                      <p:cBhvr>
                                        <p:cTn id="197" dur="1000"/>
                                        <p:tgtEl>
                                          <p:spTgt spid="132"/>
                                        </p:tgtEl>
                                      </p:cBhvr>
                                    </p:animEffect>
                                    <p:set>
                                      <p:cBhvr>
                                        <p:cTn id="198" dur="1" fill="hold">
                                          <p:stCondLst>
                                            <p:cond delay="999"/>
                                          </p:stCondLst>
                                        </p:cTn>
                                        <p:tgtEl>
                                          <p:spTgt spid="132"/>
                                        </p:tgtEl>
                                        <p:attrNameLst>
                                          <p:attrName>style.visibility</p:attrName>
                                        </p:attrNameLst>
                                      </p:cBhvr>
                                      <p:to>
                                        <p:strVal val="hidden"/>
                                      </p:to>
                                    </p:set>
                                  </p:childTnLst>
                                </p:cTn>
                              </p:par>
                              <p:par>
                                <p:cTn id="199" presetID="10" presetClass="exit" presetSubtype="0" fill="hold" grpId="2" nodeType="withEffect">
                                  <p:stCondLst>
                                    <p:cond delay="1000"/>
                                  </p:stCondLst>
                                  <p:childTnLst>
                                    <p:animEffect transition="out" filter="fade">
                                      <p:cBhvr>
                                        <p:cTn id="200" dur="1000"/>
                                        <p:tgtEl>
                                          <p:spTgt spid="131"/>
                                        </p:tgtEl>
                                      </p:cBhvr>
                                    </p:animEffect>
                                    <p:set>
                                      <p:cBhvr>
                                        <p:cTn id="201" dur="1" fill="hold">
                                          <p:stCondLst>
                                            <p:cond delay="999"/>
                                          </p:stCondLst>
                                        </p:cTn>
                                        <p:tgtEl>
                                          <p:spTgt spid="131"/>
                                        </p:tgtEl>
                                        <p:attrNameLst>
                                          <p:attrName>style.visibility</p:attrName>
                                        </p:attrNameLst>
                                      </p:cBhvr>
                                      <p:to>
                                        <p:strVal val="hidden"/>
                                      </p:to>
                                    </p:set>
                                  </p:childTnLst>
                                </p:cTn>
                              </p:par>
                              <p:par>
                                <p:cTn id="202" presetID="10" presetClass="exit" presetSubtype="0" fill="hold" nodeType="withEffect">
                                  <p:stCondLst>
                                    <p:cond delay="1000"/>
                                  </p:stCondLst>
                                  <p:childTnLst>
                                    <p:animEffect transition="out" filter="fade">
                                      <p:cBhvr>
                                        <p:cTn id="203" dur="1000"/>
                                        <p:tgtEl>
                                          <p:spTgt spid="133"/>
                                        </p:tgtEl>
                                      </p:cBhvr>
                                    </p:animEffect>
                                    <p:set>
                                      <p:cBhvr>
                                        <p:cTn id="204" dur="1" fill="hold">
                                          <p:stCondLst>
                                            <p:cond delay="999"/>
                                          </p:stCondLst>
                                        </p:cTn>
                                        <p:tgtEl>
                                          <p:spTgt spid="133"/>
                                        </p:tgtEl>
                                        <p:attrNameLst>
                                          <p:attrName>style.visibility</p:attrName>
                                        </p:attrNameLst>
                                      </p:cBhvr>
                                      <p:to>
                                        <p:strVal val="hidden"/>
                                      </p:to>
                                    </p:set>
                                  </p:childTnLst>
                                </p:cTn>
                              </p:par>
                              <p:par>
                                <p:cTn id="205" presetID="10" presetClass="exit" presetSubtype="0" fill="hold" grpId="2" nodeType="withEffect">
                                  <p:stCondLst>
                                    <p:cond delay="1000"/>
                                  </p:stCondLst>
                                  <p:childTnLst>
                                    <p:animEffect transition="out" filter="fade">
                                      <p:cBhvr>
                                        <p:cTn id="206" dur="1000"/>
                                        <p:tgtEl>
                                          <p:spTgt spid="67"/>
                                        </p:tgtEl>
                                      </p:cBhvr>
                                    </p:animEffect>
                                    <p:set>
                                      <p:cBhvr>
                                        <p:cTn id="207" dur="1" fill="hold">
                                          <p:stCondLst>
                                            <p:cond delay="999"/>
                                          </p:stCondLst>
                                        </p:cTn>
                                        <p:tgtEl>
                                          <p:spTgt spid="67"/>
                                        </p:tgtEl>
                                        <p:attrNameLst>
                                          <p:attrName>style.visibility</p:attrName>
                                        </p:attrNameLst>
                                      </p:cBhvr>
                                      <p:to>
                                        <p:strVal val="hidden"/>
                                      </p:to>
                                    </p:set>
                                  </p:childTnLst>
                                </p:cTn>
                              </p:par>
                              <p:par>
                                <p:cTn id="208" presetID="10" presetClass="exit" presetSubtype="0" fill="hold" nodeType="withEffect">
                                  <p:stCondLst>
                                    <p:cond delay="1000"/>
                                  </p:stCondLst>
                                  <p:childTnLst>
                                    <p:animEffect transition="out" filter="fade">
                                      <p:cBhvr>
                                        <p:cTn id="209" dur="1000"/>
                                        <p:tgtEl>
                                          <p:spTgt spid="4"/>
                                        </p:tgtEl>
                                      </p:cBhvr>
                                    </p:animEffect>
                                    <p:set>
                                      <p:cBhvr>
                                        <p:cTn id="210" dur="1" fill="hold">
                                          <p:stCondLst>
                                            <p:cond delay="999"/>
                                          </p:stCondLst>
                                        </p:cTn>
                                        <p:tgtEl>
                                          <p:spTgt spid="4"/>
                                        </p:tgtEl>
                                        <p:attrNameLst>
                                          <p:attrName>style.visibility</p:attrName>
                                        </p:attrNameLst>
                                      </p:cBhvr>
                                      <p:to>
                                        <p:strVal val="hidden"/>
                                      </p:to>
                                    </p:set>
                                  </p:childTnLst>
                                </p:cTn>
                              </p:par>
                              <p:par>
                                <p:cTn id="211" presetID="10" presetClass="exit" presetSubtype="0" fill="hold" nodeType="withEffect">
                                  <p:stCondLst>
                                    <p:cond delay="1000"/>
                                  </p:stCondLst>
                                  <p:childTnLst>
                                    <p:animEffect transition="out" filter="fade">
                                      <p:cBhvr>
                                        <p:cTn id="212" dur="1000"/>
                                        <p:tgtEl>
                                          <p:spTgt spid="113"/>
                                        </p:tgtEl>
                                      </p:cBhvr>
                                    </p:animEffect>
                                    <p:set>
                                      <p:cBhvr>
                                        <p:cTn id="213" dur="1" fill="hold">
                                          <p:stCondLst>
                                            <p:cond delay="999"/>
                                          </p:stCondLst>
                                        </p:cTn>
                                        <p:tgtEl>
                                          <p:spTgt spid="113"/>
                                        </p:tgtEl>
                                        <p:attrNameLst>
                                          <p:attrName>style.visibility</p:attrName>
                                        </p:attrNameLst>
                                      </p:cBhvr>
                                      <p:to>
                                        <p:strVal val="hidden"/>
                                      </p:to>
                                    </p:set>
                                  </p:childTnLst>
                                </p:cTn>
                              </p:par>
                              <p:par>
                                <p:cTn id="214" presetID="10" presetClass="exit" presetSubtype="0" fill="hold" grpId="2" nodeType="withEffect">
                                  <p:stCondLst>
                                    <p:cond delay="1000"/>
                                  </p:stCondLst>
                                  <p:childTnLst>
                                    <p:animEffect transition="out" filter="fade">
                                      <p:cBhvr>
                                        <p:cTn id="215" dur="1000"/>
                                        <p:tgtEl>
                                          <p:spTgt spid="71"/>
                                        </p:tgtEl>
                                      </p:cBhvr>
                                    </p:animEffect>
                                    <p:set>
                                      <p:cBhvr>
                                        <p:cTn id="216" dur="1" fill="hold">
                                          <p:stCondLst>
                                            <p:cond delay="999"/>
                                          </p:stCondLst>
                                        </p:cTn>
                                        <p:tgtEl>
                                          <p:spTgt spid="71"/>
                                        </p:tgtEl>
                                        <p:attrNameLst>
                                          <p:attrName>style.visibility</p:attrName>
                                        </p:attrNameLst>
                                      </p:cBhvr>
                                      <p:to>
                                        <p:strVal val="hidden"/>
                                      </p:to>
                                    </p:set>
                                  </p:childTnLst>
                                </p:cTn>
                              </p:par>
                              <p:par>
                                <p:cTn id="217" presetID="10" presetClass="exit" presetSubtype="0" fill="hold" nodeType="withEffect">
                                  <p:stCondLst>
                                    <p:cond delay="1000"/>
                                  </p:stCondLst>
                                  <p:childTnLst>
                                    <p:animEffect transition="out" filter="fade">
                                      <p:cBhvr>
                                        <p:cTn id="218" dur="1000"/>
                                        <p:tgtEl>
                                          <p:spTgt spid="95"/>
                                        </p:tgtEl>
                                      </p:cBhvr>
                                    </p:animEffect>
                                    <p:set>
                                      <p:cBhvr>
                                        <p:cTn id="219" dur="1" fill="hold">
                                          <p:stCondLst>
                                            <p:cond delay="999"/>
                                          </p:stCondLst>
                                        </p:cTn>
                                        <p:tgtEl>
                                          <p:spTgt spid="95"/>
                                        </p:tgtEl>
                                        <p:attrNameLst>
                                          <p:attrName>style.visibility</p:attrName>
                                        </p:attrNameLst>
                                      </p:cBhvr>
                                      <p:to>
                                        <p:strVal val="hidden"/>
                                      </p:to>
                                    </p:set>
                                  </p:childTnLst>
                                </p:cTn>
                              </p:par>
                              <p:par>
                                <p:cTn id="220" presetID="10" presetClass="exit" presetSubtype="0" fill="hold" grpId="1" nodeType="withEffect">
                                  <p:stCondLst>
                                    <p:cond delay="1000"/>
                                  </p:stCondLst>
                                  <p:childTnLst>
                                    <p:animEffect transition="out" filter="fade">
                                      <p:cBhvr>
                                        <p:cTn id="221" dur="1000"/>
                                        <p:tgtEl>
                                          <p:spTgt spid="94"/>
                                        </p:tgtEl>
                                      </p:cBhvr>
                                    </p:animEffect>
                                    <p:set>
                                      <p:cBhvr>
                                        <p:cTn id="222" dur="1" fill="hold">
                                          <p:stCondLst>
                                            <p:cond delay="999"/>
                                          </p:stCondLst>
                                        </p:cTn>
                                        <p:tgtEl>
                                          <p:spTgt spid="94"/>
                                        </p:tgtEl>
                                        <p:attrNameLst>
                                          <p:attrName>style.visibility</p:attrName>
                                        </p:attrNameLst>
                                      </p:cBhvr>
                                      <p:to>
                                        <p:strVal val="hidden"/>
                                      </p:to>
                                    </p:set>
                                  </p:childTnLst>
                                </p:cTn>
                              </p:par>
                              <p:par>
                                <p:cTn id="223" presetID="10" presetClass="exit" presetSubtype="0" fill="hold" nodeType="withEffect">
                                  <p:stCondLst>
                                    <p:cond delay="1000"/>
                                  </p:stCondLst>
                                  <p:childTnLst>
                                    <p:animEffect transition="out" filter="fade">
                                      <p:cBhvr>
                                        <p:cTn id="224" dur="1000"/>
                                        <p:tgtEl>
                                          <p:spTgt spid="99"/>
                                        </p:tgtEl>
                                      </p:cBhvr>
                                    </p:animEffect>
                                    <p:set>
                                      <p:cBhvr>
                                        <p:cTn id="225" dur="1" fill="hold">
                                          <p:stCondLst>
                                            <p:cond delay="999"/>
                                          </p:stCondLst>
                                        </p:cTn>
                                        <p:tgtEl>
                                          <p:spTgt spid="99"/>
                                        </p:tgtEl>
                                        <p:attrNameLst>
                                          <p:attrName>style.visibility</p:attrName>
                                        </p:attrNameLst>
                                      </p:cBhvr>
                                      <p:to>
                                        <p:strVal val="hidden"/>
                                      </p:to>
                                    </p:set>
                                  </p:childTnLst>
                                </p:cTn>
                              </p:par>
                              <p:par>
                                <p:cTn id="226" presetID="10" presetClass="exit" presetSubtype="0" fill="hold" grpId="1" nodeType="withEffect">
                                  <p:stCondLst>
                                    <p:cond delay="1000"/>
                                  </p:stCondLst>
                                  <p:childTnLst>
                                    <p:animEffect transition="out" filter="fade">
                                      <p:cBhvr>
                                        <p:cTn id="227" dur="1000"/>
                                        <p:tgtEl>
                                          <p:spTgt spid="129"/>
                                        </p:tgtEl>
                                      </p:cBhvr>
                                    </p:animEffect>
                                    <p:set>
                                      <p:cBhvr>
                                        <p:cTn id="228" dur="1" fill="hold">
                                          <p:stCondLst>
                                            <p:cond delay="999"/>
                                          </p:stCondLst>
                                        </p:cTn>
                                        <p:tgtEl>
                                          <p:spTgt spid="129"/>
                                        </p:tgtEl>
                                        <p:attrNameLst>
                                          <p:attrName>style.visibility</p:attrName>
                                        </p:attrNameLst>
                                      </p:cBhvr>
                                      <p:to>
                                        <p:strVal val="hidden"/>
                                      </p:to>
                                    </p:set>
                                  </p:childTnLst>
                                </p:cTn>
                              </p:par>
                              <p:par>
                                <p:cTn id="229" presetID="10" presetClass="exit" presetSubtype="0" fill="hold" nodeType="withEffect">
                                  <p:stCondLst>
                                    <p:cond delay="1000"/>
                                  </p:stCondLst>
                                  <p:childTnLst>
                                    <p:animEffect transition="out" filter="fade">
                                      <p:cBhvr>
                                        <p:cTn id="230" dur="1000"/>
                                        <p:tgtEl>
                                          <p:spTgt spid="130"/>
                                        </p:tgtEl>
                                      </p:cBhvr>
                                    </p:animEffect>
                                    <p:set>
                                      <p:cBhvr>
                                        <p:cTn id="231" dur="1" fill="hold">
                                          <p:stCondLst>
                                            <p:cond delay="999"/>
                                          </p:stCondLst>
                                        </p:cTn>
                                        <p:tgtEl>
                                          <p:spTgt spid="130"/>
                                        </p:tgtEl>
                                        <p:attrNameLst>
                                          <p:attrName>style.visibility</p:attrName>
                                        </p:attrNameLst>
                                      </p:cBhvr>
                                      <p:to>
                                        <p:strVal val="hidden"/>
                                      </p:to>
                                    </p:set>
                                  </p:childTnLst>
                                </p:cTn>
                              </p:par>
                              <p:par>
                                <p:cTn id="232" presetID="10" presetClass="exit" presetSubtype="0" fill="hold" grpId="1" nodeType="withEffect">
                                  <p:stCondLst>
                                    <p:cond delay="1000"/>
                                  </p:stCondLst>
                                  <p:childTnLst>
                                    <p:animEffect transition="out" filter="fade">
                                      <p:cBhvr>
                                        <p:cTn id="233" dur="1000"/>
                                        <p:tgtEl>
                                          <p:spTgt spid="98"/>
                                        </p:tgtEl>
                                      </p:cBhvr>
                                    </p:animEffect>
                                    <p:set>
                                      <p:cBhvr>
                                        <p:cTn id="234" dur="1" fill="hold">
                                          <p:stCondLst>
                                            <p:cond delay="999"/>
                                          </p:stCondLst>
                                        </p:cTn>
                                        <p:tgtEl>
                                          <p:spTgt spid="98"/>
                                        </p:tgtEl>
                                        <p:attrNameLst>
                                          <p:attrName>style.visibility</p:attrName>
                                        </p:attrNameLst>
                                      </p:cBhvr>
                                      <p:to>
                                        <p:strVal val="hidden"/>
                                      </p:to>
                                    </p:set>
                                  </p:childTnLst>
                                </p:cTn>
                              </p:par>
                              <p:par>
                                <p:cTn id="235" presetID="10" presetClass="exit" presetSubtype="0" fill="hold" nodeType="withEffect">
                                  <p:stCondLst>
                                    <p:cond delay="1000"/>
                                  </p:stCondLst>
                                  <p:childTnLst>
                                    <p:animEffect transition="out" filter="fade">
                                      <p:cBhvr>
                                        <p:cTn id="236" dur="1000"/>
                                        <p:tgtEl>
                                          <p:spTgt spid="109"/>
                                        </p:tgtEl>
                                      </p:cBhvr>
                                    </p:animEffect>
                                    <p:set>
                                      <p:cBhvr>
                                        <p:cTn id="237" dur="1" fill="hold">
                                          <p:stCondLst>
                                            <p:cond delay="999"/>
                                          </p:stCondLst>
                                        </p:cTn>
                                        <p:tgtEl>
                                          <p:spTgt spid="109"/>
                                        </p:tgtEl>
                                        <p:attrNameLst>
                                          <p:attrName>style.visibility</p:attrName>
                                        </p:attrNameLst>
                                      </p:cBhvr>
                                      <p:to>
                                        <p:strVal val="hidden"/>
                                      </p:to>
                                    </p:set>
                                  </p:childTnLst>
                                </p:cTn>
                              </p:par>
                              <p:par>
                                <p:cTn id="238" presetID="10" presetClass="exit" presetSubtype="0" fill="hold" grpId="1" nodeType="withEffect">
                                  <p:stCondLst>
                                    <p:cond delay="1000"/>
                                  </p:stCondLst>
                                  <p:childTnLst>
                                    <p:animEffect transition="out" filter="fade">
                                      <p:cBhvr>
                                        <p:cTn id="239" dur="1000"/>
                                        <p:tgtEl>
                                          <p:spTgt spid="108"/>
                                        </p:tgtEl>
                                      </p:cBhvr>
                                    </p:animEffect>
                                    <p:set>
                                      <p:cBhvr>
                                        <p:cTn id="240" dur="1" fill="hold">
                                          <p:stCondLst>
                                            <p:cond delay="999"/>
                                          </p:stCondLst>
                                        </p:cTn>
                                        <p:tgtEl>
                                          <p:spTgt spid="108"/>
                                        </p:tgtEl>
                                        <p:attrNameLst>
                                          <p:attrName>style.visibility</p:attrName>
                                        </p:attrNameLst>
                                      </p:cBhvr>
                                      <p:to>
                                        <p:strVal val="hidden"/>
                                      </p:to>
                                    </p:set>
                                  </p:childTnLst>
                                </p:cTn>
                              </p:par>
                              <p:par>
                                <p:cTn id="241" presetID="10" presetClass="exit" presetSubtype="0" fill="hold" grpId="1" nodeType="withEffect">
                                  <p:stCondLst>
                                    <p:cond delay="1000"/>
                                  </p:stCondLst>
                                  <p:childTnLst>
                                    <p:animEffect transition="out" filter="fade">
                                      <p:cBhvr>
                                        <p:cTn id="242" dur="1000"/>
                                        <p:tgtEl>
                                          <p:spTgt spid="100"/>
                                        </p:tgtEl>
                                      </p:cBhvr>
                                    </p:animEffect>
                                    <p:set>
                                      <p:cBhvr>
                                        <p:cTn id="243" dur="1" fill="hold">
                                          <p:stCondLst>
                                            <p:cond delay="999"/>
                                          </p:stCondLst>
                                        </p:cTn>
                                        <p:tgtEl>
                                          <p:spTgt spid="100"/>
                                        </p:tgtEl>
                                        <p:attrNameLst>
                                          <p:attrName>style.visibility</p:attrName>
                                        </p:attrNameLst>
                                      </p:cBhvr>
                                      <p:to>
                                        <p:strVal val="hidden"/>
                                      </p:to>
                                    </p:set>
                                  </p:childTnLst>
                                </p:cTn>
                              </p:par>
                              <p:par>
                                <p:cTn id="244" presetID="10" presetClass="exit" presetSubtype="0" fill="hold" nodeType="withEffect">
                                  <p:stCondLst>
                                    <p:cond delay="1000"/>
                                  </p:stCondLst>
                                  <p:childTnLst>
                                    <p:animEffect transition="out" filter="fade">
                                      <p:cBhvr>
                                        <p:cTn id="245" dur="1000"/>
                                        <p:tgtEl>
                                          <p:spTgt spid="110"/>
                                        </p:tgtEl>
                                      </p:cBhvr>
                                    </p:animEffect>
                                    <p:set>
                                      <p:cBhvr>
                                        <p:cTn id="246" dur="1" fill="hold">
                                          <p:stCondLst>
                                            <p:cond delay="999"/>
                                          </p:stCondLst>
                                        </p:cTn>
                                        <p:tgtEl>
                                          <p:spTgt spid="110"/>
                                        </p:tgtEl>
                                        <p:attrNameLst>
                                          <p:attrName>style.visibility</p:attrName>
                                        </p:attrNameLst>
                                      </p:cBhvr>
                                      <p:to>
                                        <p:strVal val="hidden"/>
                                      </p:to>
                                    </p:set>
                                  </p:childTnLst>
                                </p:cTn>
                              </p:par>
                              <p:par>
                                <p:cTn id="247" presetID="10" presetClass="exit" presetSubtype="0" fill="hold" grpId="1" nodeType="withEffect">
                                  <p:stCondLst>
                                    <p:cond delay="1000"/>
                                  </p:stCondLst>
                                  <p:childTnLst>
                                    <p:animEffect transition="out" filter="fade">
                                      <p:cBhvr>
                                        <p:cTn id="248" dur="1000"/>
                                        <p:tgtEl>
                                          <p:spTgt spid="107"/>
                                        </p:tgtEl>
                                      </p:cBhvr>
                                    </p:animEffect>
                                    <p:set>
                                      <p:cBhvr>
                                        <p:cTn id="249" dur="1" fill="hold">
                                          <p:stCondLst>
                                            <p:cond delay="999"/>
                                          </p:stCondLst>
                                        </p:cTn>
                                        <p:tgtEl>
                                          <p:spTgt spid="107"/>
                                        </p:tgtEl>
                                        <p:attrNameLst>
                                          <p:attrName>style.visibility</p:attrName>
                                        </p:attrNameLst>
                                      </p:cBhvr>
                                      <p:to>
                                        <p:strVal val="hidden"/>
                                      </p:to>
                                    </p:set>
                                  </p:childTnLst>
                                </p:cTn>
                              </p:par>
                              <p:par>
                                <p:cTn id="250" presetID="10" presetClass="exit" presetSubtype="0" fill="hold" grpId="1" nodeType="withEffect">
                                  <p:stCondLst>
                                    <p:cond delay="1000"/>
                                  </p:stCondLst>
                                  <p:childTnLst>
                                    <p:animEffect transition="out" filter="fade">
                                      <p:cBhvr>
                                        <p:cTn id="251" dur="1000"/>
                                        <p:tgtEl>
                                          <p:spTgt spid="101"/>
                                        </p:tgtEl>
                                      </p:cBhvr>
                                    </p:animEffect>
                                    <p:set>
                                      <p:cBhvr>
                                        <p:cTn id="252" dur="1" fill="hold">
                                          <p:stCondLst>
                                            <p:cond delay="999"/>
                                          </p:stCondLst>
                                        </p:cTn>
                                        <p:tgtEl>
                                          <p:spTgt spid="101"/>
                                        </p:tgtEl>
                                        <p:attrNameLst>
                                          <p:attrName>style.visibility</p:attrName>
                                        </p:attrNameLst>
                                      </p:cBhvr>
                                      <p:to>
                                        <p:strVal val="hidden"/>
                                      </p:to>
                                    </p:set>
                                  </p:childTnLst>
                                </p:cTn>
                              </p:par>
                              <p:par>
                                <p:cTn id="253" presetID="10" presetClass="exit" presetSubtype="0" fill="hold" nodeType="withEffect">
                                  <p:stCondLst>
                                    <p:cond delay="1000"/>
                                  </p:stCondLst>
                                  <p:childTnLst>
                                    <p:animEffect transition="out" filter="fade">
                                      <p:cBhvr>
                                        <p:cTn id="254" dur="1000"/>
                                        <p:tgtEl>
                                          <p:spTgt spid="5"/>
                                        </p:tgtEl>
                                      </p:cBhvr>
                                    </p:animEffect>
                                    <p:set>
                                      <p:cBhvr>
                                        <p:cTn id="255" dur="1" fill="hold">
                                          <p:stCondLst>
                                            <p:cond delay="999"/>
                                          </p:stCondLst>
                                        </p:cTn>
                                        <p:tgtEl>
                                          <p:spTgt spid="5"/>
                                        </p:tgtEl>
                                        <p:attrNameLst>
                                          <p:attrName>style.visibility</p:attrName>
                                        </p:attrNameLst>
                                      </p:cBhvr>
                                      <p:to>
                                        <p:strVal val="hidden"/>
                                      </p:to>
                                    </p:set>
                                  </p:childTnLst>
                                </p:cTn>
                              </p:par>
                              <p:par>
                                <p:cTn id="256" presetID="10" presetClass="exit" presetSubtype="0" fill="hold" grpId="1" nodeType="withEffect">
                                  <p:stCondLst>
                                    <p:cond delay="1000"/>
                                  </p:stCondLst>
                                  <p:childTnLst>
                                    <p:animEffect transition="out" filter="fade">
                                      <p:cBhvr>
                                        <p:cTn id="257" dur="1000"/>
                                        <p:tgtEl>
                                          <p:spTgt spid="102"/>
                                        </p:tgtEl>
                                      </p:cBhvr>
                                    </p:animEffect>
                                    <p:set>
                                      <p:cBhvr>
                                        <p:cTn id="258" dur="1" fill="hold">
                                          <p:stCondLst>
                                            <p:cond delay="999"/>
                                          </p:stCondLst>
                                        </p:cTn>
                                        <p:tgtEl>
                                          <p:spTgt spid="102"/>
                                        </p:tgtEl>
                                        <p:attrNameLst>
                                          <p:attrName>style.visibility</p:attrName>
                                        </p:attrNameLst>
                                      </p:cBhvr>
                                      <p:to>
                                        <p:strVal val="hidden"/>
                                      </p:to>
                                    </p:set>
                                  </p:childTnLst>
                                </p:cTn>
                              </p:par>
                              <p:par>
                                <p:cTn id="259" presetID="10" presetClass="exit" presetSubtype="0" fill="hold" nodeType="withEffect">
                                  <p:stCondLst>
                                    <p:cond delay="1000"/>
                                  </p:stCondLst>
                                  <p:childTnLst>
                                    <p:animEffect transition="out" filter="fade">
                                      <p:cBhvr>
                                        <p:cTn id="260" dur="1000"/>
                                        <p:tgtEl>
                                          <p:spTgt spid="7"/>
                                        </p:tgtEl>
                                      </p:cBhvr>
                                    </p:animEffect>
                                    <p:set>
                                      <p:cBhvr>
                                        <p:cTn id="261" dur="1" fill="hold">
                                          <p:stCondLst>
                                            <p:cond delay="999"/>
                                          </p:stCondLst>
                                        </p:cTn>
                                        <p:tgtEl>
                                          <p:spTgt spid="7"/>
                                        </p:tgtEl>
                                        <p:attrNameLst>
                                          <p:attrName>style.visibility</p:attrName>
                                        </p:attrNameLst>
                                      </p:cBhvr>
                                      <p:to>
                                        <p:strVal val="hidden"/>
                                      </p:to>
                                    </p:set>
                                  </p:childTnLst>
                                </p:cTn>
                              </p:par>
                              <p:par>
                                <p:cTn id="262" presetID="10" presetClass="exit" presetSubtype="0" fill="hold" grpId="1" nodeType="withEffect">
                                  <p:stCondLst>
                                    <p:cond delay="1000"/>
                                  </p:stCondLst>
                                  <p:childTnLst>
                                    <p:animEffect transition="out" filter="fade">
                                      <p:cBhvr>
                                        <p:cTn id="263" dur="1000"/>
                                        <p:tgtEl>
                                          <p:spTgt spid="103"/>
                                        </p:tgtEl>
                                      </p:cBhvr>
                                    </p:animEffect>
                                    <p:set>
                                      <p:cBhvr>
                                        <p:cTn id="264" dur="1" fill="hold">
                                          <p:stCondLst>
                                            <p:cond delay="999"/>
                                          </p:stCondLst>
                                        </p:cTn>
                                        <p:tgtEl>
                                          <p:spTgt spid="103"/>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22" presetClass="entr" presetSubtype="8" fill="hold" nodeType="clickEffect">
                                  <p:stCondLst>
                                    <p:cond delay="0"/>
                                  </p:stCondLst>
                                  <p:childTnLst>
                                    <p:set>
                                      <p:cBhvr>
                                        <p:cTn id="268" dur="1" fill="hold">
                                          <p:stCondLst>
                                            <p:cond delay="0"/>
                                          </p:stCondLst>
                                        </p:cTn>
                                        <p:tgtEl>
                                          <p:spTgt spid="104"/>
                                        </p:tgtEl>
                                        <p:attrNameLst>
                                          <p:attrName>style.visibility</p:attrName>
                                        </p:attrNameLst>
                                      </p:cBhvr>
                                      <p:to>
                                        <p:strVal val="visible"/>
                                      </p:to>
                                    </p:set>
                                    <p:animEffect transition="in" filter="wipe(left)">
                                      <p:cBhvr>
                                        <p:cTn id="269" dur="1000"/>
                                        <p:tgtEl>
                                          <p:spTgt spid="104"/>
                                        </p:tgtEl>
                                      </p:cBhvr>
                                    </p:animEffect>
                                  </p:childTnLst>
                                </p:cTn>
                              </p:par>
                            </p:childTnLst>
                          </p:cTn>
                        </p:par>
                        <p:par>
                          <p:cTn id="270" fill="hold">
                            <p:stCondLst>
                              <p:cond delay="1000"/>
                            </p:stCondLst>
                            <p:childTnLst>
                              <p:par>
                                <p:cTn id="271" presetID="22" presetClass="entr" presetSubtype="8" fill="hold" grpId="0" nodeType="afterEffect">
                                  <p:stCondLst>
                                    <p:cond delay="0"/>
                                  </p:stCondLst>
                                  <p:childTnLst>
                                    <p:set>
                                      <p:cBhvr>
                                        <p:cTn id="272" dur="1" fill="hold">
                                          <p:stCondLst>
                                            <p:cond delay="0"/>
                                          </p:stCondLst>
                                        </p:cTn>
                                        <p:tgtEl>
                                          <p:spTgt spid="111"/>
                                        </p:tgtEl>
                                        <p:attrNameLst>
                                          <p:attrName>style.visibility</p:attrName>
                                        </p:attrNameLst>
                                      </p:cBhvr>
                                      <p:to>
                                        <p:strVal val="visible"/>
                                      </p:to>
                                    </p:set>
                                    <p:animEffect transition="in" filter="wipe(left)">
                                      <p:cBhvr>
                                        <p:cTn id="273" dur="1000"/>
                                        <p:tgtEl>
                                          <p:spTgt spid="111"/>
                                        </p:tgtEl>
                                      </p:cBhvr>
                                    </p:animEffect>
                                  </p:childTnLst>
                                </p:cTn>
                              </p:par>
                            </p:childTnLst>
                          </p:cTn>
                        </p:par>
                        <p:par>
                          <p:cTn id="274" fill="hold">
                            <p:stCondLst>
                              <p:cond delay="2000"/>
                            </p:stCondLst>
                            <p:childTnLst>
                              <p:par>
                                <p:cTn id="275" presetID="22" presetClass="entr" presetSubtype="1" fill="hold" nodeType="afterEffect">
                                  <p:stCondLst>
                                    <p:cond delay="0"/>
                                  </p:stCondLst>
                                  <p:childTnLst>
                                    <p:set>
                                      <p:cBhvr>
                                        <p:cTn id="276" dur="1" fill="hold">
                                          <p:stCondLst>
                                            <p:cond delay="0"/>
                                          </p:stCondLst>
                                        </p:cTn>
                                        <p:tgtEl>
                                          <p:spTgt spid="143"/>
                                        </p:tgtEl>
                                        <p:attrNameLst>
                                          <p:attrName>style.visibility</p:attrName>
                                        </p:attrNameLst>
                                      </p:cBhvr>
                                      <p:to>
                                        <p:strVal val="visible"/>
                                      </p:to>
                                    </p:set>
                                    <p:animEffect transition="in" filter="wipe(up)">
                                      <p:cBhvr>
                                        <p:cTn id="277" dur="1000"/>
                                        <p:tgtEl>
                                          <p:spTgt spid="14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42"/>
                                        </p:tgtEl>
                                        <p:attrNameLst>
                                          <p:attrName>style.visibility</p:attrName>
                                        </p:attrNameLst>
                                      </p:cBhvr>
                                      <p:to>
                                        <p:strVal val="visible"/>
                                      </p:to>
                                    </p:set>
                                    <p:animEffect transition="in" filter="wipe(up)">
                                      <p:cBhvr>
                                        <p:cTn id="280" dur="1000"/>
                                        <p:tgtEl>
                                          <p:spTgt spid="142"/>
                                        </p:tgtEl>
                                      </p:cBhvr>
                                    </p:animEffect>
                                  </p:childTnLst>
                                </p:cTn>
                              </p:par>
                            </p:childTnLst>
                          </p:cTn>
                        </p:par>
                        <p:par>
                          <p:cTn id="281" fill="hold">
                            <p:stCondLst>
                              <p:cond delay="3000"/>
                            </p:stCondLst>
                            <p:childTnLst>
                              <p:par>
                                <p:cTn id="282" presetID="22" presetClass="entr" presetSubtype="1" fill="hold" nodeType="afterEffect">
                                  <p:stCondLst>
                                    <p:cond delay="0"/>
                                  </p:stCondLst>
                                  <p:childTnLst>
                                    <p:set>
                                      <p:cBhvr>
                                        <p:cTn id="283" dur="1" fill="hold">
                                          <p:stCondLst>
                                            <p:cond delay="0"/>
                                          </p:stCondLst>
                                        </p:cTn>
                                        <p:tgtEl>
                                          <p:spTgt spid="144"/>
                                        </p:tgtEl>
                                        <p:attrNameLst>
                                          <p:attrName>style.visibility</p:attrName>
                                        </p:attrNameLst>
                                      </p:cBhvr>
                                      <p:to>
                                        <p:strVal val="visible"/>
                                      </p:to>
                                    </p:set>
                                    <p:animEffect transition="in" filter="wipe(up)">
                                      <p:cBhvr>
                                        <p:cTn id="284" dur="1000"/>
                                        <p:tgtEl>
                                          <p:spTgt spid="144"/>
                                        </p:tgtEl>
                                      </p:cBhvr>
                                    </p:animEffect>
                                  </p:childTnLst>
                                </p:cTn>
                              </p:par>
                            </p:childTnLst>
                          </p:cTn>
                        </p:par>
                        <p:par>
                          <p:cTn id="285" fill="hold">
                            <p:stCondLst>
                              <p:cond delay="4000"/>
                            </p:stCondLst>
                            <p:childTnLst>
                              <p:par>
                                <p:cTn id="286" presetID="22" presetClass="entr" presetSubtype="1" fill="hold" grpId="0" nodeType="afterEffect">
                                  <p:stCondLst>
                                    <p:cond delay="0"/>
                                  </p:stCondLst>
                                  <p:childTnLst>
                                    <p:set>
                                      <p:cBhvr>
                                        <p:cTn id="287" dur="1" fill="hold">
                                          <p:stCondLst>
                                            <p:cond delay="0"/>
                                          </p:stCondLst>
                                        </p:cTn>
                                        <p:tgtEl>
                                          <p:spTgt spid="138"/>
                                        </p:tgtEl>
                                        <p:attrNameLst>
                                          <p:attrName>style.visibility</p:attrName>
                                        </p:attrNameLst>
                                      </p:cBhvr>
                                      <p:to>
                                        <p:strVal val="visible"/>
                                      </p:to>
                                    </p:set>
                                    <p:animEffect transition="in" filter="wipe(up)">
                                      <p:cBhvr>
                                        <p:cTn id="288" dur="1000"/>
                                        <p:tgtEl>
                                          <p:spTgt spid="138"/>
                                        </p:tgtEl>
                                      </p:cBhvr>
                                    </p:animEffect>
                                  </p:childTnLst>
                                </p:cTn>
                              </p:par>
                            </p:childTnLst>
                          </p:cTn>
                        </p:par>
                        <p:par>
                          <p:cTn id="289" fill="hold">
                            <p:stCondLst>
                              <p:cond delay="5000"/>
                            </p:stCondLst>
                            <p:childTnLst>
                              <p:par>
                                <p:cTn id="290" presetID="22" presetClass="entr" presetSubtype="1" fill="hold" nodeType="afterEffect">
                                  <p:stCondLst>
                                    <p:cond delay="0"/>
                                  </p:stCondLst>
                                  <p:childTnLst>
                                    <p:set>
                                      <p:cBhvr>
                                        <p:cTn id="291" dur="1" fill="hold">
                                          <p:stCondLst>
                                            <p:cond delay="0"/>
                                          </p:stCondLst>
                                        </p:cTn>
                                        <p:tgtEl>
                                          <p:spTgt spid="8"/>
                                        </p:tgtEl>
                                        <p:attrNameLst>
                                          <p:attrName>style.visibility</p:attrName>
                                        </p:attrNameLst>
                                      </p:cBhvr>
                                      <p:to>
                                        <p:strVal val="visible"/>
                                      </p:to>
                                    </p:set>
                                    <p:animEffect transition="in" filter="wipe(up)">
                                      <p:cBhvr>
                                        <p:cTn id="292" dur="1000"/>
                                        <p:tgtEl>
                                          <p:spTgt spid="8"/>
                                        </p:tgtEl>
                                      </p:cBhvr>
                                    </p:animEffect>
                                  </p:childTnLst>
                                </p:cTn>
                              </p:par>
                            </p:childTnLst>
                          </p:cTn>
                        </p:par>
                        <p:par>
                          <p:cTn id="293" fill="hold">
                            <p:stCondLst>
                              <p:cond delay="6000"/>
                            </p:stCondLst>
                            <p:childTnLst>
                              <p:par>
                                <p:cTn id="294" presetID="22" presetClass="entr" presetSubtype="1" fill="hold" nodeType="afterEffect">
                                  <p:stCondLst>
                                    <p:cond delay="0"/>
                                  </p:stCondLst>
                                  <p:childTnLst>
                                    <p:set>
                                      <p:cBhvr>
                                        <p:cTn id="295" dur="1" fill="hold">
                                          <p:stCondLst>
                                            <p:cond delay="0"/>
                                          </p:stCondLst>
                                        </p:cTn>
                                        <p:tgtEl>
                                          <p:spTgt spid="122"/>
                                        </p:tgtEl>
                                        <p:attrNameLst>
                                          <p:attrName>style.visibility</p:attrName>
                                        </p:attrNameLst>
                                      </p:cBhvr>
                                      <p:to>
                                        <p:strVal val="visible"/>
                                      </p:to>
                                    </p:set>
                                    <p:animEffect transition="in" filter="wipe(up)">
                                      <p:cBhvr>
                                        <p:cTn id="296" dur="1000"/>
                                        <p:tgtEl>
                                          <p:spTgt spid="122"/>
                                        </p:tgtEl>
                                      </p:cBhvr>
                                    </p:animEffect>
                                  </p:childTnLst>
                                </p:cTn>
                              </p:par>
                            </p:childTnLst>
                          </p:cTn>
                        </p:par>
                        <p:par>
                          <p:cTn id="297" fill="hold">
                            <p:stCondLst>
                              <p:cond delay="7000"/>
                            </p:stCondLst>
                            <p:childTnLst>
                              <p:par>
                                <p:cTn id="298" presetID="22" presetClass="entr" presetSubtype="1" fill="hold" grpId="0" nodeType="afterEffect">
                                  <p:stCondLst>
                                    <p:cond delay="0"/>
                                  </p:stCondLst>
                                  <p:childTnLst>
                                    <p:set>
                                      <p:cBhvr>
                                        <p:cTn id="299" dur="1" fill="hold">
                                          <p:stCondLst>
                                            <p:cond delay="0"/>
                                          </p:stCondLst>
                                        </p:cTn>
                                        <p:tgtEl>
                                          <p:spTgt spid="140"/>
                                        </p:tgtEl>
                                        <p:attrNameLst>
                                          <p:attrName>style.visibility</p:attrName>
                                        </p:attrNameLst>
                                      </p:cBhvr>
                                      <p:to>
                                        <p:strVal val="visible"/>
                                      </p:to>
                                    </p:set>
                                    <p:animEffect transition="in" filter="wipe(up)">
                                      <p:cBhvr>
                                        <p:cTn id="300" dur="1000"/>
                                        <p:tgtEl>
                                          <p:spTgt spid="140"/>
                                        </p:tgtEl>
                                      </p:cBhvr>
                                    </p:animEffect>
                                  </p:childTnLst>
                                </p:cTn>
                              </p:par>
                            </p:childTnLst>
                          </p:cTn>
                        </p:par>
                        <p:par>
                          <p:cTn id="301" fill="hold">
                            <p:stCondLst>
                              <p:cond delay="8000"/>
                            </p:stCondLst>
                            <p:childTnLst>
                              <p:par>
                                <p:cTn id="302" presetID="1" presetClass="entr" presetSubtype="0" fill="hold" nodeType="afterEffect">
                                  <p:stCondLst>
                                    <p:cond delay="0"/>
                                  </p:stCondLst>
                                  <p:childTnLst>
                                    <p:set>
                                      <p:cBhvr>
                                        <p:cTn id="303" dur="1" fill="hold">
                                          <p:stCondLst>
                                            <p:cond delay="0"/>
                                          </p:stCondLst>
                                        </p:cTn>
                                        <p:tgtEl>
                                          <p:spTgt spid="136"/>
                                        </p:tgtEl>
                                        <p:attrNameLst>
                                          <p:attrName>style.visibility</p:attrName>
                                        </p:attrNameLst>
                                      </p:cBhvr>
                                      <p:to>
                                        <p:strVal val="visible"/>
                                      </p:to>
                                    </p:set>
                                  </p:childTnLst>
                                </p:cTn>
                              </p:par>
                            </p:childTnLst>
                          </p:cTn>
                        </p:par>
                        <p:par>
                          <p:cTn id="304" fill="hold">
                            <p:stCondLst>
                              <p:cond delay="8000"/>
                            </p:stCondLst>
                            <p:childTnLst>
                              <p:par>
                                <p:cTn id="305" presetID="1" presetClass="entr" presetSubtype="0" fill="hold" nodeType="afterEffect">
                                  <p:stCondLst>
                                    <p:cond delay="0"/>
                                  </p:stCondLst>
                                  <p:childTnLst>
                                    <p:set>
                                      <p:cBhvr>
                                        <p:cTn id="306" dur="1" fill="hold">
                                          <p:stCondLst>
                                            <p:cond delay="0"/>
                                          </p:stCondLst>
                                        </p:cTn>
                                        <p:tgtEl>
                                          <p:spTgt spid="96"/>
                                        </p:tgtEl>
                                        <p:attrNameLst>
                                          <p:attrName>style.visibility</p:attrName>
                                        </p:attrNameLst>
                                      </p:cBhvr>
                                      <p:to>
                                        <p:strVal val="visible"/>
                                      </p:to>
                                    </p:set>
                                  </p:childTnLst>
                                </p:cTn>
                              </p:par>
                            </p:childTnLst>
                          </p:cTn>
                        </p:par>
                        <p:par>
                          <p:cTn id="307" fill="hold">
                            <p:stCondLst>
                              <p:cond delay="8000"/>
                            </p:stCondLst>
                            <p:childTnLst>
                              <p:par>
                                <p:cTn id="308" presetID="1" presetClass="entr" presetSubtype="0" fill="hold" grpId="2" nodeType="afterEffect">
                                  <p:stCondLst>
                                    <p:cond delay="0"/>
                                  </p:stCondLst>
                                  <p:childTnLst>
                                    <p:set>
                                      <p:cBhvr>
                                        <p:cTn id="309" dur="1" fill="hold">
                                          <p:stCondLst>
                                            <p:cond delay="0"/>
                                          </p:stCondLst>
                                        </p:cTn>
                                        <p:tgtEl>
                                          <p:spTgt spid="86"/>
                                        </p:tgtEl>
                                        <p:attrNameLst>
                                          <p:attrName>style.visibility</p:attrName>
                                        </p:attrNameLst>
                                      </p:cBhvr>
                                      <p:to>
                                        <p:strVal val="visible"/>
                                      </p:to>
                                    </p:set>
                                  </p:childTnLst>
                                </p:cTn>
                              </p:par>
                            </p:childTnLst>
                          </p:cTn>
                        </p:par>
                        <p:par>
                          <p:cTn id="310" fill="hold">
                            <p:stCondLst>
                              <p:cond delay="8000"/>
                            </p:stCondLst>
                            <p:childTnLst>
                              <p:par>
                                <p:cTn id="311" presetID="1" presetClass="entr" presetSubtype="0" fill="hold" nodeType="afterEffect">
                                  <p:stCondLst>
                                    <p:cond delay="0"/>
                                  </p:stCondLst>
                                  <p:childTnLst>
                                    <p:set>
                                      <p:cBhvr>
                                        <p:cTn id="312" dur="1" fill="hold">
                                          <p:stCondLst>
                                            <p:cond delay="0"/>
                                          </p:stCondLst>
                                        </p:cTn>
                                        <p:tgtEl>
                                          <p:spTgt spid="90"/>
                                        </p:tgtEl>
                                        <p:attrNameLst>
                                          <p:attrName>style.visibility</p:attrName>
                                        </p:attrNameLst>
                                      </p:cBhvr>
                                      <p:to>
                                        <p:strVal val="visible"/>
                                      </p:to>
                                    </p:set>
                                  </p:childTnLst>
                                </p:cTn>
                              </p:par>
                            </p:childTnLst>
                          </p:cTn>
                        </p:par>
                        <p:par>
                          <p:cTn id="313" fill="hold">
                            <p:stCondLst>
                              <p:cond delay="8000"/>
                            </p:stCondLst>
                            <p:childTnLst>
                              <p:par>
                                <p:cTn id="314" presetID="1" presetClass="entr" presetSubtype="0" fill="hold" grpId="2" nodeType="afterEffect">
                                  <p:stCondLst>
                                    <p:cond delay="0"/>
                                  </p:stCondLst>
                                  <p:childTnLst>
                                    <p:set>
                                      <p:cBhvr>
                                        <p:cTn id="315" dur="1" fill="hold">
                                          <p:stCondLst>
                                            <p:cond delay="0"/>
                                          </p:stCondLst>
                                        </p:cTn>
                                        <p:tgtEl>
                                          <p:spTgt spid="93"/>
                                        </p:tgtEl>
                                        <p:attrNameLst>
                                          <p:attrName>style.visibility</p:attrName>
                                        </p:attrNameLst>
                                      </p:cBhvr>
                                      <p:to>
                                        <p:strVal val="visible"/>
                                      </p:to>
                                    </p:set>
                                  </p:childTnLst>
                                </p:cTn>
                              </p:par>
                            </p:childTnLst>
                          </p:cTn>
                        </p:par>
                        <p:par>
                          <p:cTn id="316" fill="hold">
                            <p:stCondLst>
                              <p:cond delay="8000"/>
                            </p:stCondLst>
                            <p:childTnLst>
                              <p:par>
                                <p:cTn id="317" presetID="1" presetClass="entr" presetSubtype="0" fill="hold" grpId="2" nodeType="afterEffect">
                                  <p:stCondLst>
                                    <p:cond delay="0"/>
                                  </p:stCondLst>
                                  <p:childTnLst>
                                    <p:set>
                                      <p:cBhvr>
                                        <p:cTn id="318" dur="1" fill="hold">
                                          <p:stCondLst>
                                            <p:cond delay="0"/>
                                          </p:stCondLst>
                                        </p:cTn>
                                        <p:tgtEl>
                                          <p:spTgt spid="88"/>
                                        </p:tgtEl>
                                        <p:attrNameLst>
                                          <p:attrName>style.visibility</p:attrName>
                                        </p:attrNameLst>
                                      </p:cBhvr>
                                      <p:to>
                                        <p:strVal val="visible"/>
                                      </p:to>
                                    </p:set>
                                  </p:childTnLst>
                                </p:cTn>
                              </p:par>
                            </p:childTnLst>
                          </p:cTn>
                        </p:par>
                        <p:par>
                          <p:cTn id="319" fill="hold">
                            <p:stCondLst>
                              <p:cond delay="8000"/>
                            </p:stCondLst>
                            <p:childTnLst>
                              <p:par>
                                <p:cTn id="320" presetID="1" presetClass="entr" presetSubtype="0" fill="hold" nodeType="afterEffect">
                                  <p:stCondLst>
                                    <p:cond delay="0"/>
                                  </p:stCondLst>
                                  <p:childTnLst>
                                    <p:set>
                                      <p:cBhvr>
                                        <p:cTn id="321" dur="1" fill="hold">
                                          <p:stCondLst>
                                            <p:cond delay="0"/>
                                          </p:stCondLst>
                                        </p:cTn>
                                        <p:tgtEl>
                                          <p:spTgt spid="112"/>
                                        </p:tgtEl>
                                        <p:attrNameLst>
                                          <p:attrName>style.visibility</p:attrName>
                                        </p:attrNameLst>
                                      </p:cBhvr>
                                      <p:to>
                                        <p:strVal val="visible"/>
                                      </p:to>
                                    </p:set>
                                  </p:childTnLst>
                                </p:cTn>
                              </p:par>
                            </p:childTnLst>
                          </p:cTn>
                        </p:par>
                        <p:par>
                          <p:cTn id="322" fill="hold">
                            <p:stCondLst>
                              <p:cond delay="8000"/>
                            </p:stCondLst>
                            <p:childTnLst>
                              <p:par>
                                <p:cTn id="323" presetID="1" presetClass="entr" presetSubtype="0" fill="hold" grpId="2" nodeType="afterEffect">
                                  <p:stCondLst>
                                    <p:cond delay="0"/>
                                  </p:stCondLst>
                                  <p:childTnLst>
                                    <p:set>
                                      <p:cBhvr>
                                        <p:cTn id="324" dur="1" fill="hold">
                                          <p:stCondLst>
                                            <p:cond delay="0"/>
                                          </p:stCondLst>
                                        </p:cTn>
                                        <p:tgtEl>
                                          <p:spTgt spid="87"/>
                                        </p:tgtEl>
                                        <p:attrNameLst>
                                          <p:attrName>style.visibility</p:attrName>
                                        </p:attrNameLst>
                                      </p:cBhvr>
                                      <p:to>
                                        <p:strVal val="visible"/>
                                      </p:to>
                                    </p:set>
                                  </p:childTnLst>
                                </p:cTn>
                              </p:par>
                            </p:childTnLst>
                          </p:cTn>
                        </p:par>
                        <p:par>
                          <p:cTn id="325" fill="hold">
                            <p:stCondLst>
                              <p:cond delay="8000"/>
                            </p:stCondLst>
                            <p:childTnLst>
                              <p:par>
                                <p:cTn id="326" presetID="1" presetClass="entr" presetSubtype="0" fill="hold" nodeType="afterEffect">
                                  <p:stCondLst>
                                    <p:cond delay="0"/>
                                  </p:stCondLst>
                                  <p:childTnLst>
                                    <p:set>
                                      <p:cBhvr>
                                        <p:cTn id="327" dur="1" fill="hold">
                                          <p:stCondLst>
                                            <p:cond delay="0"/>
                                          </p:stCondLst>
                                        </p:cTn>
                                        <p:tgtEl>
                                          <p:spTgt spid="132"/>
                                        </p:tgtEl>
                                        <p:attrNameLst>
                                          <p:attrName>style.visibility</p:attrName>
                                        </p:attrNameLst>
                                      </p:cBhvr>
                                      <p:to>
                                        <p:strVal val="visible"/>
                                      </p:to>
                                    </p:set>
                                  </p:childTnLst>
                                </p:cTn>
                              </p:par>
                            </p:childTnLst>
                          </p:cTn>
                        </p:par>
                        <p:par>
                          <p:cTn id="328" fill="hold">
                            <p:stCondLst>
                              <p:cond delay="8000"/>
                            </p:stCondLst>
                            <p:childTnLst>
                              <p:par>
                                <p:cTn id="329" presetID="1" presetClass="entr" presetSubtype="0" fill="hold" grpId="3" nodeType="afterEffect">
                                  <p:stCondLst>
                                    <p:cond delay="0"/>
                                  </p:stCondLst>
                                  <p:childTnLst>
                                    <p:set>
                                      <p:cBhvr>
                                        <p:cTn id="330" dur="1" fill="hold">
                                          <p:stCondLst>
                                            <p:cond delay="0"/>
                                          </p:stCondLst>
                                        </p:cTn>
                                        <p:tgtEl>
                                          <p:spTgt spid="131"/>
                                        </p:tgtEl>
                                        <p:attrNameLst>
                                          <p:attrName>style.visibility</p:attrName>
                                        </p:attrNameLst>
                                      </p:cBhvr>
                                      <p:to>
                                        <p:strVal val="visible"/>
                                      </p:to>
                                    </p:set>
                                  </p:childTnLst>
                                </p:cTn>
                              </p:par>
                            </p:childTnLst>
                          </p:cTn>
                        </p:par>
                        <p:par>
                          <p:cTn id="331" fill="hold">
                            <p:stCondLst>
                              <p:cond delay="8000"/>
                            </p:stCondLst>
                            <p:childTnLst>
                              <p:par>
                                <p:cTn id="332" presetID="1" presetClass="entr" presetSubtype="0" fill="hold" nodeType="after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par>
                          <p:cTn id="334" fill="hold">
                            <p:stCondLst>
                              <p:cond delay="8000"/>
                            </p:stCondLst>
                            <p:childTnLst>
                              <p:par>
                                <p:cTn id="335" presetID="1" presetClass="entr" presetSubtype="0" fill="hold" grpId="3" nodeType="afterEffect">
                                  <p:stCondLst>
                                    <p:cond delay="0"/>
                                  </p:stCondLst>
                                  <p:childTnLst>
                                    <p:set>
                                      <p:cBhvr>
                                        <p:cTn id="336" dur="1" fill="hold">
                                          <p:stCondLst>
                                            <p:cond delay="0"/>
                                          </p:stCondLst>
                                        </p:cTn>
                                        <p:tgtEl>
                                          <p:spTgt spid="67"/>
                                        </p:tgtEl>
                                        <p:attrNameLst>
                                          <p:attrName>style.visibility</p:attrName>
                                        </p:attrNameLst>
                                      </p:cBhvr>
                                      <p:to>
                                        <p:strVal val="visible"/>
                                      </p:to>
                                    </p:set>
                                  </p:childTnLst>
                                </p:cTn>
                              </p:par>
                            </p:childTnLst>
                          </p:cTn>
                        </p:par>
                        <p:par>
                          <p:cTn id="337" fill="hold">
                            <p:stCondLst>
                              <p:cond delay="8000"/>
                            </p:stCondLst>
                            <p:childTnLst>
                              <p:par>
                                <p:cTn id="338" presetID="1" presetClass="entr" presetSubtype="0" fill="hold" nodeType="afterEffect">
                                  <p:stCondLst>
                                    <p:cond delay="0"/>
                                  </p:stCondLst>
                                  <p:childTnLst>
                                    <p:set>
                                      <p:cBhvr>
                                        <p:cTn id="339" dur="1" fill="hold">
                                          <p:stCondLst>
                                            <p:cond delay="0"/>
                                          </p:stCondLst>
                                        </p:cTn>
                                        <p:tgtEl>
                                          <p:spTgt spid="4"/>
                                        </p:tgtEl>
                                        <p:attrNameLst>
                                          <p:attrName>style.visibility</p:attrName>
                                        </p:attrNameLst>
                                      </p:cBhvr>
                                      <p:to>
                                        <p:strVal val="visible"/>
                                      </p:to>
                                    </p:set>
                                  </p:childTnLst>
                                </p:cTn>
                              </p:par>
                            </p:childTnLst>
                          </p:cTn>
                        </p:par>
                        <p:par>
                          <p:cTn id="340" fill="hold">
                            <p:stCondLst>
                              <p:cond delay="8000"/>
                            </p:stCondLst>
                            <p:childTnLst>
                              <p:par>
                                <p:cTn id="341" presetID="1" presetClass="entr" presetSubtype="0" fill="hold" nodeType="afterEffect">
                                  <p:stCondLst>
                                    <p:cond delay="0"/>
                                  </p:stCondLst>
                                  <p:childTnLst>
                                    <p:set>
                                      <p:cBhvr>
                                        <p:cTn id="342" dur="1" fill="hold">
                                          <p:stCondLst>
                                            <p:cond delay="0"/>
                                          </p:stCondLst>
                                        </p:cTn>
                                        <p:tgtEl>
                                          <p:spTgt spid="113"/>
                                        </p:tgtEl>
                                        <p:attrNameLst>
                                          <p:attrName>style.visibility</p:attrName>
                                        </p:attrNameLst>
                                      </p:cBhvr>
                                      <p:to>
                                        <p:strVal val="visible"/>
                                      </p:to>
                                    </p:set>
                                  </p:childTnLst>
                                </p:cTn>
                              </p:par>
                            </p:childTnLst>
                          </p:cTn>
                        </p:par>
                        <p:par>
                          <p:cTn id="343" fill="hold">
                            <p:stCondLst>
                              <p:cond delay="8000"/>
                            </p:stCondLst>
                            <p:childTnLst>
                              <p:par>
                                <p:cTn id="344" presetID="1" presetClass="entr" presetSubtype="0" fill="hold" grpId="3" nodeType="afterEffect">
                                  <p:stCondLst>
                                    <p:cond delay="0"/>
                                  </p:stCondLst>
                                  <p:childTnLst>
                                    <p:set>
                                      <p:cBhvr>
                                        <p:cTn id="345" dur="1" fill="hold">
                                          <p:stCondLst>
                                            <p:cond delay="0"/>
                                          </p:stCondLst>
                                        </p:cTn>
                                        <p:tgtEl>
                                          <p:spTgt spid="71"/>
                                        </p:tgtEl>
                                        <p:attrNameLst>
                                          <p:attrName>style.visibility</p:attrName>
                                        </p:attrNameLst>
                                      </p:cBhvr>
                                      <p:to>
                                        <p:strVal val="visible"/>
                                      </p:to>
                                    </p:set>
                                  </p:childTnLst>
                                </p:cTn>
                              </p:par>
                            </p:childTnLst>
                          </p:cTn>
                        </p:par>
                        <p:par>
                          <p:cTn id="346" fill="hold">
                            <p:stCondLst>
                              <p:cond delay="8000"/>
                            </p:stCondLst>
                            <p:childTnLst>
                              <p:par>
                                <p:cTn id="347" presetID="1" presetClass="entr" presetSubtype="0" fill="hold" nodeType="afterEffect">
                                  <p:stCondLst>
                                    <p:cond delay="0"/>
                                  </p:stCondLst>
                                  <p:childTnLst>
                                    <p:set>
                                      <p:cBhvr>
                                        <p:cTn id="348" dur="1" fill="hold">
                                          <p:stCondLst>
                                            <p:cond delay="0"/>
                                          </p:stCondLst>
                                        </p:cTn>
                                        <p:tgtEl>
                                          <p:spTgt spid="95"/>
                                        </p:tgtEl>
                                        <p:attrNameLst>
                                          <p:attrName>style.visibility</p:attrName>
                                        </p:attrNameLst>
                                      </p:cBhvr>
                                      <p:to>
                                        <p:strVal val="visible"/>
                                      </p:to>
                                    </p:set>
                                  </p:childTnLst>
                                </p:cTn>
                              </p:par>
                            </p:childTnLst>
                          </p:cTn>
                        </p:par>
                        <p:par>
                          <p:cTn id="349" fill="hold">
                            <p:stCondLst>
                              <p:cond delay="8000"/>
                            </p:stCondLst>
                            <p:childTnLst>
                              <p:par>
                                <p:cTn id="350" presetID="1" presetClass="entr" presetSubtype="0" fill="hold" grpId="2" nodeType="afterEffect">
                                  <p:stCondLst>
                                    <p:cond delay="0"/>
                                  </p:stCondLst>
                                  <p:childTnLst>
                                    <p:set>
                                      <p:cBhvr>
                                        <p:cTn id="351" dur="1" fill="hold">
                                          <p:stCondLst>
                                            <p:cond delay="0"/>
                                          </p:stCondLst>
                                        </p:cTn>
                                        <p:tgtEl>
                                          <p:spTgt spid="94"/>
                                        </p:tgtEl>
                                        <p:attrNameLst>
                                          <p:attrName>style.visibility</p:attrName>
                                        </p:attrNameLst>
                                      </p:cBhvr>
                                      <p:to>
                                        <p:strVal val="visible"/>
                                      </p:to>
                                    </p:set>
                                  </p:childTnLst>
                                </p:cTn>
                              </p:par>
                            </p:childTnLst>
                          </p:cTn>
                        </p:par>
                        <p:par>
                          <p:cTn id="352" fill="hold">
                            <p:stCondLst>
                              <p:cond delay="8000"/>
                            </p:stCondLst>
                            <p:childTnLst>
                              <p:par>
                                <p:cTn id="353" presetID="1" presetClass="entr" presetSubtype="0" fill="hold" nodeType="afterEffect">
                                  <p:stCondLst>
                                    <p:cond delay="0"/>
                                  </p:stCondLst>
                                  <p:childTnLst>
                                    <p:set>
                                      <p:cBhvr>
                                        <p:cTn id="354" dur="1" fill="hold">
                                          <p:stCondLst>
                                            <p:cond delay="0"/>
                                          </p:stCondLst>
                                        </p:cTn>
                                        <p:tgtEl>
                                          <p:spTgt spid="99"/>
                                        </p:tgtEl>
                                        <p:attrNameLst>
                                          <p:attrName>style.visibility</p:attrName>
                                        </p:attrNameLst>
                                      </p:cBhvr>
                                      <p:to>
                                        <p:strVal val="visible"/>
                                      </p:to>
                                    </p:set>
                                  </p:childTnLst>
                                </p:cTn>
                              </p:par>
                            </p:childTnLst>
                          </p:cTn>
                        </p:par>
                        <p:par>
                          <p:cTn id="355" fill="hold">
                            <p:stCondLst>
                              <p:cond delay="8000"/>
                            </p:stCondLst>
                            <p:childTnLst>
                              <p:par>
                                <p:cTn id="356" presetID="1" presetClass="entr" presetSubtype="0" fill="hold" grpId="2" nodeType="afterEffect">
                                  <p:stCondLst>
                                    <p:cond delay="0"/>
                                  </p:stCondLst>
                                  <p:childTnLst>
                                    <p:set>
                                      <p:cBhvr>
                                        <p:cTn id="357" dur="1" fill="hold">
                                          <p:stCondLst>
                                            <p:cond delay="0"/>
                                          </p:stCondLst>
                                        </p:cTn>
                                        <p:tgtEl>
                                          <p:spTgt spid="129"/>
                                        </p:tgtEl>
                                        <p:attrNameLst>
                                          <p:attrName>style.visibility</p:attrName>
                                        </p:attrNameLst>
                                      </p:cBhvr>
                                      <p:to>
                                        <p:strVal val="visible"/>
                                      </p:to>
                                    </p:set>
                                  </p:childTnLst>
                                </p:cTn>
                              </p:par>
                            </p:childTnLst>
                          </p:cTn>
                        </p:par>
                        <p:par>
                          <p:cTn id="358" fill="hold">
                            <p:stCondLst>
                              <p:cond delay="8000"/>
                            </p:stCondLst>
                            <p:childTnLst>
                              <p:par>
                                <p:cTn id="359" presetID="1" presetClass="entr" presetSubtype="0" fill="hold" nodeType="afterEffect">
                                  <p:stCondLst>
                                    <p:cond delay="0"/>
                                  </p:stCondLst>
                                  <p:childTnLst>
                                    <p:set>
                                      <p:cBhvr>
                                        <p:cTn id="360" dur="1" fill="hold">
                                          <p:stCondLst>
                                            <p:cond delay="0"/>
                                          </p:stCondLst>
                                        </p:cTn>
                                        <p:tgtEl>
                                          <p:spTgt spid="130"/>
                                        </p:tgtEl>
                                        <p:attrNameLst>
                                          <p:attrName>style.visibility</p:attrName>
                                        </p:attrNameLst>
                                      </p:cBhvr>
                                      <p:to>
                                        <p:strVal val="visible"/>
                                      </p:to>
                                    </p:set>
                                  </p:childTnLst>
                                </p:cTn>
                              </p:par>
                            </p:childTnLst>
                          </p:cTn>
                        </p:par>
                        <p:par>
                          <p:cTn id="361" fill="hold">
                            <p:stCondLst>
                              <p:cond delay="8000"/>
                            </p:stCondLst>
                            <p:childTnLst>
                              <p:par>
                                <p:cTn id="362" presetID="1" presetClass="entr" presetSubtype="0" fill="hold" grpId="2" nodeType="afterEffect">
                                  <p:stCondLst>
                                    <p:cond delay="0"/>
                                  </p:stCondLst>
                                  <p:childTnLst>
                                    <p:set>
                                      <p:cBhvr>
                                        <p:cTn id="363" dur="1" fill="hold">
                                          <p:stCondLst>
                                            <p:cond delay="0"/>
                                          </p:stCondLst>
                                        </p:cTn>
                                        <p:tgtEl>
                                          <p:spTgt spid="98"/>
                                        </p:tgtEl>
                                        <p:attrNameLst>
                                          <p:attrName>style.visibility</p:attrName>
                                        </p:attrNameLst>
                                      </p:cBhvr>
                                      <p:to>
                                        <p:strVal val="visible"/>
                                      </p:to>
                                    </p:set>
                                  </p:childTnLst>
                                </p:cTn>
                              </p:par>
                            </p:childTnLst>
                          </p:cTn>
                        </p:par>
                        <p:par>
                          <p:cTn id="364" fill="hold">
                            <p:stCondLst>
                              <p:cond delay="8000"/>
                            </p:stCondLst>
                            <p:childTnLst>
                              <p:par>
                                <p:cTn id="365" presetID="1" presetClass="entr" presetSubtype="0" fill="hold" nodeType="afterEffect">
                                  <p:stCondLst>
                                    <p:cond delay="0"/>
                                  </p:stCondLst>
                                  <p:childTnLst>
                                    <p:set>
                                      <p:cBhvr>
                                        <p:cTn id="366" dur="1" fill="hold">
                                          <p:stCondLst>
                                            <p:cond delay="0"/>
                                          </p:stCondLst>
                                        </p:cTn>
                                        <p:tgtEl>
                                          <p:spTgt spid="109"/>
                                        </p:tgtEl>
                                        <p:attrNameLst>
                                          <p:attrName>style.visibility</p:attrName>
                                        </p:attrNameLst>
                                      </p:cBhvr>
                                      <p:to>
                                        <p:strVal val="visible"/>
                                      </p:to>
                                    </p:set>
                                  </p:childTnLst>
                                </p:cTn>
                              </p:par>
                            </p:childTnLst>
                          </p:cTn>
                        </p:par>
                        <p:par>
                          <p:cTn id="367" fill="hold">
                            <p:stCondLst>
                              <p:cond delay="8000"/>
                            </p:stCondLst>
                            <p:childTnLst>
                              <p:par>
                                <p:cTn id="368" presetID="1" presetClass="entr" presetSubtype="0" fill="hold" grpId="2" nodeType="afterEffect">
                                  <p:stCondLst>
                                    <p:cond delay="0"/>
                                  </p:stCondLst>
                                  <p:childTnLst>
                                    <p:set>
                                      <p:cBhvr>
                                        <p:cTn id="369" dur="1" fill="hold">
                                          <p:stCondLst>
                                            <p:cond delay="0"/>
                                          </p:stCondLst>
                                        </p:cTn>
                                        <p:tgtEl>
                                          <p:spTgt spid="108"/>
                                        </p:tgtEl>
                                        <p:attrNameLst>
                                          <p:attrName>style.visibility</p:attrName>
                                        </p:attrNameLst>
                                      </p:cBhvr>
                                      <p:to>
                                        <p:strVal val="visible"/>
                                      </p:to>
                                    </p:set>
                                  </p:childTnLst>
                                </p:cTn>
                              </p:par>
                            </p:childTnLst>
                          </p:cTn>
                        </p:par>
                        <p:par>
                          <p:cTn id="370" fill="hold">
                            <p:stCondLst>
                              <p:cond delay="8000"/>
                            </p:stCondLst>
                            <p:childTnLst>
                              <p:par>
                                <p:cTn id="371" presetID="1" presetClass="entr" presetSubtype="0" fill="hold" grpId="2" nodeType="afterEffect">
                                  <p:stCondLst>
                                    <p:cond delay="0"/>
                                  </p:stCondLst>
                                  <p:childTnLst>
                                    <p:set>
                                      <p:cBhvr>
                                        <p:cTn id="372" dur="1" fill="hold">
                                          <p:stCondLst>
                                            <p:cond delay="0"/>
                                          </p:stCondLst>
                                        </p:cTn>
                                        <p:tgtEl>
                                          <p:spTgt spid="100"/>
                                        </p:tgtEl>
                                        <p:attrNameLst>
                                          <p:attrName>style.visibility</p:attrName>
                                        </p:attrNameLst>
                                      </p:cBhvr>
                                      <p:to>
                                        <p:strVal val="visible"/>
                                      </p:to>
                                    </p:set>
                                  </p:childTnLst>
                                </p:cTn>
                              </p:par>
                            </p:childTnLst>
                          </p:cTn>
                        </p:par>
                        <p:par>
                          <p:cTn id="373" fill="hold">
                            <p:stCondLst>
                              <p:cond delay="8000"/>
                            </p:stCondLst>
                            <p:childTnLst>
                              <p:par>
                                <p:cTn id="374" presetID="1" presetClass="entr" presetSubtype="0" fill="hold" nodeType="afterEffect">
                                  <p:stCondLst>
                                    <p:cond delay="0"/>
                                  </p:stCondLst>
                                  <p:childTnLst>
                                    <p:set>
                                      <p:cBhvr>
                                        <p:cTn id="375" dur="1" fill="hold">
                                          <p:stCondLst>
                                            <p:cond delay="0"/>
                                          </p:stCondLst>
                                        </p:cTn>
                                        <p:tgtEl>
                                          <p:spTgt spid="110"/>
                                        </p:tgtEl>
                                        <p:attrNameLst>
                                          <p:attrName>style.visibility</p:attrName>
                                        </p:attrNameLst>
                                      </p:cBhvr>
                                      <p:to>
                                        <p:strVal val="visible"/>
                                      </p:to>
                                    </p:set>
                                  </p:childTnLst>
                                </p:cTn>
                              </p:par>
                            </p:childTnLst>
                          </p:cTn>
                        </p:par>
                        <p:par>
                          <p:cTn id="376" fill="hold">
                            <p:stCondLst>
                              <p:cond delay="8000"/>
                            </p:stCondLst>
                            <p:childTnLst>
                              <p:par>
                                <p:cTn id="377" presetID="1" presetClass="entr" presetSubtype="0" fill="hold" grpId="2"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par>
                          <p:cTn id="379" fill="hold">
                            <p:stCondLst>
                              <p:cond delay="8000"/>
                            </p:stCondLst>
                            <p:childTnLst>
                              <p:par>
                                <p:cTn id="380" presetID="1" presetClass="entr" presetSubtype="0" fill="hold" grpId="2" nodeType="afterEffect">
                                  <p:stCondLst>
                                    <p:cond delay="0"/>
                                  </p:stCondLst>
                                  <p:childTnLst>
                                    <p:set>
                                      <p:cBhvr>
                                        <p:cTn id="381" dur="1" fill="hold">
                                          <p:stCondLst>
                                            <p:cond delay="0"/>
                                          </p:stCondLst>
                                        </p:cTn>
                                        <p:tgtEl>
                                          <p:spTgt spid="101"/>
                                        </p:tgtEl>
                                        <p:attrNameLst>
                                          <p:attrName>style.visibility</p:attrName>
                                        </p:attrNameLst>
                                      </p:cBhvr>
                                      <p:to>
                                        <p:strVal val="visible"/>
                                      </p:to>
                                    </p:set>
                                  </p:childTnLst>
                                </p:cTn>
                              </p:par>
                            </p:childTnLst>
                          </p:cTn>
                        </p:par>
                        <p:par>
                          <p:cTn id="382" fill="hold">
                            <p:stCondLst>
                              <p:cond delay="8000"/>
                            </p:stCondLst>
                            <p:childTnLst>
                              <p:par>
                                <p:cTn id="383" presetID="1" presetClass="entr" presetSubtype="0" fill="hold" nodeType="afterEffect">
                                  <p:stCondLst>
                                    <p:cond delay="0"/>
                                  </p:stCondLst>
                                  <p:childTnLst>
                                    <p:set>
                                      <p:cBhvr>
                                        <p:cTn id="384" dur="1" fill="hold">
                                          <p:stCondLst>
                                            <p:cond delay="0"/>
                                          </p:stCondLst>
                                        </p:cTn>
                                        <p:tgtEl>
                                          <p:spTgt spid="5"/>
                                        </p:tgtEl>
                                        <p:attrNameLst>
                                          <p:attrName>style.visibility</p:attrName>
                                        </p:attrNameLst>
                                      </p:cBhvr>
                                      <p:to>
                                        <p:strVal val="visible"/>
                                      </p:to>
                                    </p:set>
                                  </p:childTnLst>
                                </p:cTn>
                              </p:par>
                            </p:childTnLst>
                          </p:cTn>
                        </p:par>
                        <p:par>
                          <p:cTn id="385" fill="hold">
                            <p:stCondLst>
                              <p:cond delay="8000"/>
                            </p:stCondLst>
                            <p:childTnLst>
                              <p:par>
                                <p:cTn id="386" presetID="1" presetClass="entr" presetSubtype="0" fill="hold" grpId="2" nodeType="afterEffect">
                                  <p:stCondLst>
                                    <p:cond delay="0"/>
                                  </p:stCondLst>
                                  <p:childTnLst>
                                    <p:set>
                                      <p:cBhvr>
                                        <p:cTn id="387" dur="1" fill="hold">
                                          <p:stCondLst>
                                            <p:cond delay="0"/>
                                          </p:stCondLst>
                                        </p:cTn>
                                        <p:tgtEl>
                                          <p:spTgt spid="102"/>
                                        </p:tgtEl>
                                        <p:attrNameLst>
                                          <p:attrName>style.visibility</p:attrName>
                                        </p:attrNameLst>
                                      </p:cBhvr>
                                      <p:to>
                                        <p:strVal val="visible"/>
                                      </p:to>
                                    </p:set>
                                  </p:childTnLst>
                                </p:cTn>
                              </p:par>
                            </p:childTnLst>
                          </p:cTn>
                        </p:par>
                        <p:par>
                          <p:cTn id="388" fill="hold">
                            <p:stCondLst>
                              <p:cond delay="8000"/>
                            </p:stCondLst>
                            <p:childTnLst>
                              <p:par>
                                <p:cTn id="389" presetID="1" presetClass="entr" presetSubtype="0" fill="hold" nodeType="afterEffect">
                                  <p:stCondLst>
                                    <p:cond delay="0"/>
                                  </p:stCondLst>
                                  <p:childTnLst>
                                    <p:set>
                                      <p:cBhvr>
                                        <p:cTn id="390" dur="1" fill="hold">
                                          <p:stCondLst>
                                            <p:cond delay="0"/>
                                          </p:stCondLst>
                                        </p:cTn>
                                        <p:tgtEl>
                                          <p:spTgt spid="7"/>
                                        </p:tgtEl>
                                        <p:attrNameLst>
                                          <p:attrName>style.visibility</p:attrName>
                                        </p:attrNameLst>
                                      </p:cBhvr>
                                      <p:to>
                                        <p:strVal val="visible"/>
                                      </p:to>
                                    </p:set>
                                  </p:childTnLst>
                                </p:cTn>
                              </p:par>
                            </p:childTnLst>
                          </p:cTn>
                        </p:par>
                        <p:par>
                          <p:cTn id="391" fill="hold">
                            <p:stCondLst>
                              <p:cond delay="8000"/>
                            </p:stCondLst>
                            <p:childTnLst>
                              <p:par>
                                <p:cTn id="392" presetID="1" presetClass="entr" presetSubtype="0" fill="hold" grpId="2" nodeType="afterEffect">
                                  <p:stCondLst>
                                    <p:cond delay="0"/>
                                  </p:stCondLst>
                                  <p:childTnLst>
                                    <p:set>
                                      <p:cBhvr>
                                        <p:cTn id="393" dur="1" fill="hold">
                                          <p:stCondLst>
                                            <p:cond delay="0"/>
                                          </p:stCondLst>
                                        </p:cTn>
                                        <p:tgtEl>
                                          <p:spTgt spid="103"/>
                                        </p:tgtEl>
                                        <p:attrNameLst>
                                          <p:attrName>style.visibility</p:attrName>
                                        </p:attrNameLst>
                                      </p:cBhvr>
                                      <p:to>
                                        <p:strVal val="visible"/>
                                      </p:to>
                                    </p:set>
                                  </p:childTnLst>
                                </p:cTn>
                              </p:par>
                            </p:childTnLst>
                          </p:cTn>
                        </p:par>
                        <p:par>
                          <p:cTn id="394" fill="hold">
                            <p:stCondLst>
                              <p:cond delay="8000"/>
                            </p:stCondLst>
                            <p:childTnLst>
                              <p:par>
                                <p:cTn id="395" presetID="22" presetClass="entr" presetSubtype="4" fill="hold" nodeType="afterEffect">
                                  <p:stCondLst>
                                    <p:cond delay="500"/>
                                  </p:stCondLst>
                                  <p:childTnLst>
                                    <p:set>
                                      <p:cBhvr>
                                        <p:cTn id="396" dur="1" fill="hold">
                                          <p:stCondLst>
                                            <p:cond delay="0"/>
                                          </p:stCondLst>
                                        </p:cTn>
                                        <p:tgtEl>
                                          <p:spTgt spid="145"/>
                                        </p:tgtEl>
                                        <p:attrNameLst>
                                          <p:attrName>style.visibility</p:attrName>
                                        </p:attrNameLst>
                                      </p:cBhvr>
                                      <p:to>
                                        <p:strVal val="visible"/>
                                      </p:to>
                                    </p:set>
                                    <p:animEffect transition="in" filter="wipe(down)">
                                      <p:cBhvr>
                                        <p:cTn id="397" dur="1000"/>
                                        <p:tgtEl>
                                          <p:spTgt spid="145"/>
                                        </p:tgtEl>
                                      </p:cBhvr>
                                    </p:animEffect>
                                  </p:childTnLst>
                                </p:cTn>
                              </p:par>
                              <p:par>
                                <p:cTn id="398" presetID="10" presetClass="exit" presetSubtype="0" fill="hold" nodeType="withEffect">
                                  <p:stCondLst>
                                    <p:cond delay="1000"/>
                                  </p:stCondLst>
                                  <p:childTnLst>
                                    <p:animEffect transition="out" filter="fade">
                                      <p:cBhvr>
                                        <p:cTn id="399" dur="1000"/>
                                        <p:tgtEl>
                                          <p:spTgt spid="145"/>
                                        </p:tgtEl>
                                      </p:cBhvr>
                                    </p:animEffect>
                                    <p:set>
                                      <p:cBhvr>
                                        <p:cTn id="400" dur="1" fill="hold">
                                          <p:stCondLst>
                                            <p:cond delay="999"/>
                                          </p:stCondLst>
                                        </p:cTn>
                                        <p:tgtEl>
                                          <p:spTgt spid="145"/>
                                        </p:tgtEl>
                                        <p:attrNameLst>
                                          <p:attrName>style.visibility</p:attrName>
                                        </p:attrNameLst>
                                      </p:cBhvr>
                                      <p:to>
                                        <p:strVal val="hidden"/>
                                      </p:to>
                                    </p:set>
                                  </p:childTnLst>
                                </p:cTn>
                              </p:par>
                            </p:childTnLst>
                          </p:cTn>
                        </p:par>
                        <p:par>
                          <p:cTn id="401" fill="hold">
                            <p:stCondLst>
                              <p:cond delay="10000"/>
                            </p:stCondLst>
                            <p:childTnLst>
                              <p:par>
                                <p:cTn id="402" presetID="1" presetClass="entr" presetSubtype="0" fill="hold" nodeType="afterEffect">
                                  <p:stCondLst>
                                    <p:cond delay="0"/>
                                  </p:stCondLst>
                                  <p:childTnLst>
                                    <p:set>
                                      <p:cBhvr>
                                        <p:cTn id="403"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6" grpId="1" animBg="1"/>
      <p:bldP spid="86" grpId="2" animBg="1"/>
      <p:bldP spid="87" grpId="0" animBg="1"/>
      <p:bldP spid="87" grpId="1" animBg="1"/>
      <p:bldP spid="87" grpId="2" animBg="1"/>
      <p:bldP spid="88" grpId="0" animBg="1"/>
      <p:bldP spid="88" grpId="1" animBg="1"/>
      <p:bldP spid="88" grpId="2" animBg="1"/>
      <p:bldP spid="93" grpId="0"/>
      <p:bldP spid="93" grpId="1"/>
      <p:bldP spid="93" grpId="2"/>
      <p:bldP spid="94" grpId="0" animBg="1"/>
      <p:bldP spid="94" grpId="1" animBg="1"/>
      <p:bldP spid="94" grpId="2" animBg="1"/>
      <p:bldP spid="85" grpId="0" animBg="1"/>
      <p:bldP spid="100" grpId="0" animBg="1"/>
      <p:bldP spid="100" grpId="1" animBg="1"/>
      <p:bldP spid="100" grpId="2" animBg="1"/>
      <p:bldP spid="101" grpId="0" animBg="1"/>
      <p:bldP spid="101" grpId="1" animBg="1"/>
      <p:bldP spid="101" grpId="2" animBg="1"/>
      <p:bldP spid="102" grpId="0" animBg="1"/>
      <p:bldP spid="102" grpId="1" animBg="1"/>
      <p:bldP spid="102" grpId="2" animBg="1"/>
      <p:bldP spid="103" grpId="0" animBg="1"/>
      <p:bldP spid="103" grpId="1" animBg="1"/>
      <p:bldP spid="103" grpId="2" animBg="1"/>
      <p:bldP spid="108" grpId="0" animBg="1"/>
      <p:bldP spid="108" grpId="1" animBg="1"/>
      <p:bldP spid="108" grpId="2" animBg="1"/>
      <p:bldP spid="107" grpId="0" animBg="1"/>
      <p:bldP spid="107" grpId="1" animBg="1"/>
      <p:bldP spid="107" grpId="2" animBg="1"/>
      <p:bldP spid="111" grpId="0" animBg="1"/>
      <p:bldP spid="128" grpId="0"/>
      <p:bldP spid="67" grpId="0" animBg="1"/>
      <p:bldP spid="67" grpId="1" animBg="1"/>
      <p:bldP spid="67" grpId="2" animBg="1"/>
      <p:bldP spid="67" grpId="3" animBg="1"/>
      <p:bldP spid="71" grpId="0" animBg="1"/>
      <p:bldP spid="71" grpId="1" animBg="1"/>
      <p:bldP spid="71" grpId="2" animBg="1"/>
      <p:bldP spid="71" grpId="3" animBg="1"/>
      <p:bldP spid="129" grpId="0" animBg="1"/>
      <p:bldP spid="129" grpId="1" animBg="1"/>
      <p:bldP spid="129" grpId="2" animBg="1"/>
      <p:bldP spid="131" grpId="0" animBg="1"/>
      <p:bldP spid="131" grpId="1" animBg="1"/>
      <p:bldP spid="131" grpId="2" animBg="1"/>
      <p:bldP spid="131" grpId="3" animBg="1"/>
      <p:bldP spid="138" grpId="0" animBg="1"/>
      <p:bldP spid="140" grpId="0" animBg="1"/>
      <p:bldP spid="142" grpId="0" animBg="1"/>
      <p:bldP spid="98" grpId="0" animBg="1"/>
      <p:bldP spid="98" grpId="1" animBg="1"/>
      <p:bldP spid="98" grpId="2" animBg="1"/>
      <p:bldP spid="116" grpId="0" animBg="1"/>
      <p:bldP spid="1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17669550-962E-4AB2-90F1-C1284B893628}"/>
              </a:ext>
            </a:extLst>
          </p:cNvPr>
          <p:cNvPicPr>
            <a:picLocks noGrp="1" noChangeAspect="1"/>
          </p:cNvPicPr>
          <p:nvPr>
            <p:ph type="pic" sz="quarter" idx="13"/>
          </p:nvPr>
        </p:nvPicPr>
        <p:blipFill>
          <a:blip r:embed="rId2"/>
          <a:srcRect t="7394" b="7394"/>
          <a:stretch>
            <a:fillRect/>
          </a:stretch>
        </p:blipFill>
        <p:spPr/>
      </p:pic>
      <p:sp>
        <p:nvSpPr>
          <p:cNvPr id="8" name="Titre 7">
            <a:extLst>
              <a:ext uri="{FF2B5EF4-FFF2-40B4-BE49-F238E27FC236}">
                <a16:creationId xmlns:a16="http://schemas.microsoft.com/office/drawing/2014/main" id="{6A0842C0-A6C8-42A3-B345-2D099F89272A}"/>
              </a:ext>
            </a:extLst>
          </p:cNvPr>
          <p:cNvSpPr>
            <a:spLocks noGrp="1"/>
          </p:cNvSpPr>
          <p:nvPr>
            <p:ph type="title"/>
          </p:nvPr>
        </p:nvSpPr>
        <p:spPr/>
        <p:txBody>
          <a:bodyPr/>
          <a:lstStyle/>
          <a:p>
            <a:pPr marL="0" indent="0">
              <a:buNone/>
            </a:pPr>
            <a:r>
              <a:rPr lang="fr-FR" dirty="0">
                <a:solidFill>
                  <a:schemeClr val="tx1"/>
                </a:solidFill>
              </a:rPr>
              <a:t>3.2.1. Les personnes cibles</a:t>
            </a:r>
          </a:p>
        </p:txBody>
      </p:sp>
      <p:sp>
        <p:nvSpPr>
          <p:cNvPr id="10" name="Espace réservé de la date 2">
            <a:extLst>
              <a:ext uri="{FF2B5EF4-FFF2-40B4-BE49-F238E27FC236}">
                <a16:creationId xmlns:a16="http://schemas.microsoft.com/office/drawing/2014/main" id="{70B20D46-9333-4343-B70D-3F5882613E1D}"/>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0C7DC0E1-7DF8-414C-AFF8-C338D02A6578}"/>
              </a:ext>
            </a:extLst>
          </p:cNvPr>
          <p:cNvSpPr>
            <a:spLocks noGrp="1"/>
          </p:cNvSpPr>
          <p:nvPr>
            <p:ph type="ftr" sz="quarter" idx="11"/>
          </p:nvPr>
        </p:nvSpPr>
        <p:spPr>
          <a:xfrm>
            <a:off x="360000" y="4783500"/>
            <a:ext cx="5904000" cy="360000"/>
          </a:xfrm>
        </p:spPr>
        <p:txBody>
          <a:bodyPr/>
          <a:lstStyle/>
          <a:p>
            <a:r>
              <a:rPr lang="fr-FR" dirty="0">
                <a:solidFill>
                  <a:schemeClr val="tx1"/>
                </a:solidFill>
              </a:rPr>
              <a:t>Dépistage du cancer colorectal</a:t>
            </a:r>
          </a:p>
        </p:txBody>
      </p:sp>
      <p:sp>
        <p:nvSpPr>
          <p:cNvPr id="12" name="Espace réservé du numéro de diapositive 4">
            <a:extLst>
              <a:ext uri="{FF2B5EF4-FFF2-40B4-BE49-F238E27FC236}">
                <a16:creationId xmlns:a16="http://schemas.microsoft.com/office/drawing/2014/main" id="{5E7AEB9A-48CF-4A0B-99A3-EADD1996EA7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34</a:t>
            </a:fld>
            <a:endParaRPr lang="fr-FR" dirty="0"/>
          </a:p>
        </p:txBody>
      </p:sp>
    </p:spTree>
    <p:extLst>
      <p:ext uri="{BB962C8B-B14F-4D97-AF65-F5344CB8AC3E}">
        <p14:creationId xmlns:p14="http://schemas.microsoft.com/office/powerpoint/2010/main" val="2455502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DO CCR : qui est concerné ?</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35</a:t>
            </a:fld>
            <a:endParaRPr lang="fr-FR" dirty="0"/>
          </a:p>
        </p:txBody>
      </p:sp>
      <p:sp>
        <p:nvSpPr>
          <p:cNvPr id="20"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3.2.1. Les personnes cibles</a:t>
            </a:r>
          </a:p>
        </p:txBody>
      </p:sp>
      <p:grpSp>
        <p:nvGrpSpPr>
          <p:cNvPr id="21" name="Groupe 20">
            <a:extLst>
              <a:ext uri="{FF2B5EF4-FFF2-40B4-BE49-F238E27FC236}">
                <a16:creationId xmlns:a16="http://schemas.microsoft.com/office/drawing/2014/main" id="{0AB8C905-98AB-974A-9119-FCB0BF3571B3}"/>
              </a:ext>
            </a:extLst>
          </p:cNvPr>
          <p:cNvGrpSpPr/>
          <p:nvPr/>
        </p:nvGrpSpPr>
        <p:grpSpPr>
          <a:xfrm>
            <a:off x="1452275" y="2703079"/>
            <a:ext cx="5978013" cy="626548"/>
            <a:chOff x="1410512" y="2437788"/>
            <a:chExt cx="5978013" cy="626548"/>
          </a:xfrm>
        </p:grpSpPr>
        <p:sp>
          <p:nvSpPr>
            <p:cNvPr id="22" name="Rectangle 21"/>
            <p:cNvSpPr/>
            <p:nvPr/>
          </p:nvSpPr>
          <p:spPr>
            <a:xfrm>
              <a:off x="2233222" y="2437788"/>
              <a:ext cx="4602479" cy="62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Sans antécédent personnel et/ou familial </a:t>
              </a:r>
            </a:p>
          </p:txBody>
        </p:sp>
        <p:sp>
          <p:nvSpPr>
            <p:cNvPr id="29" name="Rectangle à coins arrondis 28">
              <a:extLst>
                <a:ext uri="{FF2B5EF4-FFF2-40B4-BE49-F238E27FC236}">
                  <a16:creationId xmlns:a16="http://schemas.microsoft.com/office/drawing/2014/main" id="{7442F4BE-AEB7-EC4D-8BFB-350F2D9E12EB}"/>
                </a:ext>
              </a:extLst>
            </p:cNvPr>
            <p:cNvSpPr/>
            <p:nvPr/>
          </p:nvSpPr>
          <p:spPr>
            <a:xfrm flipV="1">
              <a:off x="1410512" y="2623144"/>
              <a:ext cx="5978013" cy="292402"/>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3" name="Groupe 32">
            <a:extLst>
              <a:ext uri="{FF2B5EF4-FFF2-40B4-BE49-F238E27FC236}">
                <a16:creationId xmlns:a16="http://schemas.microsoft.com/office/drawing/2014/main" id="{315BB193-3832-964D-8869-0C531F699EE3}"/>
              </a:ext>
            </a:extLst>
          </p:cNvPr>
          <p:cNvGrpSpPr/>
          <p:nvPr/>
        </p:nvGrpSpPr>
        <p:grpSpPr>
          <a:xfrm>
            <a:off x="1431006" y="1550650"/>
            <a:ext cx="5978013" cy="783279"/>
            <a:chOff x="2855767" y="1012966"/>
            <a:chExt cx="3761342" cy="293147"/>
          </a:xfrm>
        </p:grpSpPr>
        <p:sp>
          <p:nvSpPr>
            <p:cNvPr id="34" name="Rectangle à coins arrondis 33">
              <a:extLst>
                <a:ext uri="{FF2B5EF4-FFF2-40B4-BE49-F238E27FC236}">
                  <a16:creationId xmlns:a16="http://schemas.microsoft.com/office/drawing/2014/main" id="{5D8AF206-3B97-8145-95C8-7A91C4DA1607}"/>
                </a:ext>
              </a:extLst>
            </p:cNvPr>
            <p:cNvSpPr/>
            <p:nvPr/>
          </p:nvSpPr>
          <p:spPr>
            <a:xfrm flipV="1">
              <a:off x="2855767" y="1068221"/>
              <a:ext cx="3761342" cy="186167"/>
            </a:xfrm>
            <a:prstGeom prst="round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9BC5EB48-C5E7-D14E-B688-0AF078859AE7}"/>
                </a:ext>
              </a:extLst>
            </p:cNvPr>
            <p:cNvSpPr/>
            <p:nvPr/>
          </p:nvSpPr>
          <p:spPr>
            <a:xfrm>
              <a:off x="2959508" y="1012966"/>
              <a:ext cx="3549445"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200" b="1" dirty="0">
                  <a:solidFill>
                    <a:schemeClr val="bg1"/>
                  </a:solidFill>
                </a:rPr>
                <a:t>Tous les hommes et les femmes de 50 à 74 ans à risque moyen</a:t>
              </a:r>
            </a:p>
          </p:txBody>
        </p:sp>
      </p:grpSp>
      <p:grpSp>
        <p:nvGrpSpPr>
          <p:cNvPr id="39" name="Groupe 38">
            <a:extLst>
              <a:ext uri="{FF2B5EF4-FFF2-40B4-BE49-F238E27FC236}">
                <a16:creationId xmlns:a16="http://schemas.microsoft.com/office/drawing/2014/main" id="{0AB8C905-98AB-974A-9119-FCB0BF3571B3}"/>
              </a:ext>
            </a:extLst>
          </p:cNvPr>
          <p:cNvGrpSpPr/>
          <p:nvPr/>
        </p:nvGrpSpPr>
        <p:grpSpPr>
          <a:xfrm>
            <a:off x="1427497" y="2220615"/>
            <a:ext cx="5978013" cy="629204"/>
            <a:chOff x="1410512" y="2437788"/>
            <a:chExt cx="5978013" cy="626548"/>
          </a:xfrm>
        </p:grpSpPr>
        <p:sp>
          <p:nvSpPr>
            <p:cNvPr id="40" name="Rectangle 39"/>
            <p:cNvSpPr/>
            <p:nvPr/>
          </p:nvSpPr>
          <p:spPr>
            <a:xfrm>
              <a:off x="2233222" y="2437788"/>
              <a:ext cx="4602479" cy="62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Sans symptôme</a:t>
              </a:r>
            </a:p>
          </p:txBody>
        </p:sp>
        <p:sp>
          <p:nvSpPr>
            <p:cNvPr id="41" name="Rectangle à coins arrondis 40">
              <a:extLst>
                <a:ext uri="{FF2B5EF4-FFF2-40B4-BE49-F238E27FC236}">
                  <a16:creationId xmlns:a16="http://schemas.microsoft.com/office/drawing/2014/main" id="{7442F4BE-AEB7-EC4D-8BFB-350F2D9E12EB}"/>
                </a:ext>
              </a:extLst>
            </p:cNvPr>
            <p:cNvSpPr/>
            <p:nvPr/>
          </p:nvSpPr>
          <p:spPr>
            <a:xfrm flipV="1">
              <a:off x="1410512" y="2604989"/>
              <a:ext cx="5978013" cy="313226"/>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2" name="Rectangle 41"/>
          <p:cNvSpPr/>
          <p:nvPr/>
        </p:nvSpPr>
        <p:spPr>
          <a:xfrm>
            <a:off x="2843808" y="4551860"/>
            <a:ext cx="8535456" cy="200055"/>
          </a:xfrm>
          <a:prstGeom prst="rect">
            <a:avLst/>
          </a:prstGeom>
        </p:spPr>
        <p:txBody>
          <a:bodyPr wrap="square">
            <a:spAutoFit/>
          </a:bodyPr>
          <a:lstStyle/>
          <a:p>
            <a:r>
              <a:rPr lang="fr-FR" sz="700" dirty="0"/>
              <a:t>Source : Dépistage et prévention du cancer colorectal - Actualisation du référentiel de pratiques de l'examen périodique de santé (EPS), HAS, 2013</a:t>
            </a:r>
          </a:p>
        </p:txBody>
      </p:sp>
      <p:grpSp>
        <p:nvGrpSpPr>
          <p:cNvPr id="43" name="Groupe 42">
            <a:extLst>
              <a:ext uri="{FF2B5EF4-FFF2-40B4-BE49-F238E27FC236}">
                <a16:creationId xmlns:a16="http://schemas.microsoft.com/office/drawing/2014/main" id="{15A2FB9F-7428-4552-9C09-72D1CC0EB6C9}"/>
              </a:ext>
            </a:extLst>
          </p:cNvPr>
          <p:cNvGrpSpPr/>
          <p:nvPr/>
        </p:nvGrpSpPr>
        <p:grpSpPr>
          <a:xfrm>
            <a:off x="1442837" y="3686177"/>
            <a:ext cx="5978013" cy="629204"/>
            <a:chOff x="1410512" y="2437788"/>
            <a:chExt cx="5978013" cy="626548"/>
          </a:xfrm>
        </p:grpSpPr>
        <p:sp>
          <p:nvSpPr>
            <p:cNvPr id="44" name="Rectangle 43">
              <a:extLst>
                <a:ext uri="{FF2B5EF4-FFF2-40B4-BE49-F238E27FC236}">
                  <a16:creationId xmlns:a16="http://schemas.microsoft.com/office/drawing/2014/main" id="{71E38F10-2171-472B-AE59-63E171A40B83}"/>
                </a:ext>
              </a:extLst>
            </p:cNvPr>
            <p:cNvSpPr/>
            <p:nvPr/>
          </p:nvSpPr>
          <p:spPr>
            <a:xfrm>
              <a:off x="2233222" y="2437788"/>
              <a:ext cx="4602479" cy="62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Sans contre-indication</a:t>
              </a:r>
            </a:p>
          </p:txBody>
        </p:sp>
        <p:sp>
          <p:nvSpPr>
            <p:cNvPr id="45" name="Rectangle à coins arrondis 40">
              <a:extLst>
                <a:ext uri="{FF2B5EF4-FFF2-40B4-BE49-F238E27FC236}">
                  <a16:creationId xmlns:a16="http://schemas.microsoft.com/office/drawing/2014/main" id="{8DC3E146-26D9-4802-BF0A-D16175142752}"/>
                </a:ext>
              </a:extLst>
            </p:cNvPr>
            <p:cNvSpPr/>
            <p:nvPr/>
          </p:nvSpPr>
          <p:spPr>
            <a:xfrm flipV="1">
              <a:off x="1410512" y="2604989"/>
              <a:ext cx="5978013" cy="313226"/>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3" name="Espace réservé de la date 2">
            <a:extLst>
              <a:ext uri="{FF2B5EF4-FFF2-40B4-BE49-F238E27FC236}">
                <a16:creationId xmlns:a16="http://schemas.microsoft.com/office/drawing/2014/main" id="{81456D3E-D7D0-41E9-AFF7-66514E1C8CD3}"/>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4" name="Espace réservé du pied de page 3">
            <a:extLst>
              <a:ext uri="{FF2B5EF4-FFF2-40B4-BE49-F238E27FC236}">
                <a16:creationId xmlns:a16="http://schemas.microsoft.com/office/drawing/2014/main" id="{04817763-F743-4F15-8061-AB36B209534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25" name="Groupe 24">
            <a:extLst>
              <a:ext uri="{FF2B5EF4-FFF2-40B4-BE49-F238E27FC236}">
                <a16:creationId xmlns:a16="http://schemas.microsoft.com/office/drawing/2014/main" id="{65AD5E14-6458-4F4D-97BC-AF54726BA4F1}"/>
              </a:ext>
            </a:extLst>
          </p:cNvPr>
          <p:cNvGrpSpPr/>
          <p:nvPr/>
        </p:nvGrpSpPr>
        <p:grpSpPr>
          <a:xfrm>
            <a:off x="1433806" y="3205159"/>
            <a:ext cx="5978013" cy="626548"/>
            <a:chOff x="1410512" y="2437788"/>
            <a:chExt cx="5978013" cy="626548"/>
          </a:xfrm>
        </p:grpSpPr>
        <p:sp>
          <p:nvSpPr>
            <p:cNvPr id="26" name="Rectangle 25">
              <a:extLst>
                <a:ext uri="{FF2B5EF4-FFF2-40B4-BE49-F238E27FC236}">
                  <a16:creationId xmlns:a16="http://schemas.microsoft.com/office/drawing/2014/main" id="{83A617EC-8D8C-43CF-8F6C-FBCC6211AAB7}"/>
                </a:ext>
              </a:extLst>
            </p:cNvPr>
            <p:cNvSpPr/>
            <p:nvPr/>
          </p:nvSpPr>
          <p:spPr>
            <a:xfrm>
              <a:off x="2233222" y="2437788"/>
              <a:ext cx="4602479" cy="62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Sans facteur de risque particulier</a:t>
              </a:r>
            </a:p>
          </p:txBody>
        </p:sp>
        <p:sp>
          <p:nvSpPr>
            <p:cNvPr id="27" name="Rectangle à coins arrondis 28">
              <a:extLst>
                <a:ext uri="{FF2B5EF4-FFF2-40B4-BE49-F238E27FC236}">
                  <a16:creationId xmlns:a16="http://schemas.microsoft.com/office/drawing/2014/main" id="{F557AA22-F68A-4744-90B1-640EC091EDE1}"/>
                </a:ext>
              </a:extLst>
            </p:cNvPr>
            <p:cNvSpPr/>
            <p:nvPr/>
          </p:nvSpPr>
          <p:spPr>
            <a:xfrm flipV="1">
              <a:off x="1410512" y="2623144"/>
              <a:ext cx="5978013" cy="292402"/>
            </a:xfrm>
            <a:prstGeom prst="roundRect">
              <a:avLst/>
            </a:prstGeom>
            <a:noFill/>
            <a:ln w="12700">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02463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720000"/>
          </a:xfrm>
        </p:spPr>
        <p:txBody>
          <a:bodyPr/>
          <a:lstStyle/>
          <a:p>
            <a:r>
              <a:rPr lang="fr-FR" dirty="0"/>
              <a:t>Le DO CCR : qui n’est pas concerné ?</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36</a:t>
            </a:fld>
            <a:endParaRPr lang="fr-FR" dirty="0"/>
          </a:p>
        </p:txBody>
      </p:sp>
      <p:grpSp>
        <p:nvGrpSpPr>
          <p:cNvPr id="15" name="Groupe 14">
            <a:extLst>
              <a:ext uri="{FF2B5EF4-FFF2-40B4-BE49-F238E27FC236}">
                <a16:creationId xmlns:a16="http://schemas.microsoft.com/office/drawing/2014/main" id="{06978E01-66EF-4E5D-8111-938A7EA09EF2}"/>
              </a:ext>
            </a:extLst>
          </p:cNvPr>
          <p:cNvGrpSpPr/>
          <p:nvPr/>
        </p:nvGrpSpPr>
        <p:grpSpPr>
          <a:xfrm>
            <a:off x="359999" y="1441294"/>
            <a:ext cx="8400731" cy="626400"/>
            <a:chOff x="359999" y="1270941"/>
            <a:chExt cx="8400731" cy="626400"/>
          </a:xfrm>
        </p:grpSpPr>
        <p:grpSp>
          <p:nvGrpSpPr>
            <p:cNvPr id="25" name="Groupe 24">
              <a:extLst>
                <a:ext uri="{FF2B5EF4-FFF2-40B4-BE49-F238E27FC236}">
                  <a16:creationId xmlns:a16="http://schemas.microsoft.com/office/drawing/2014/main" id="{99341BEC-794F-BC4D-A870-DACD4AA5B458}"/>
                </a:ext>
              </a:extLst>
            </p:cNvPr>
            <p:cNvGrpSpPr/>
            <p:nvPr/>
          </p:nvGrpSpPr>
          <p:grpSpPr>
            <a:xfrm rot="18900000">
              <a:off x="3233864" y="1504804"/>
              <a:ext cx="175460" cy="158675"/>
              <a:chOff x="8668985" y="-14434"/>
              <a:chExt cx="397178" cy="359180"/>
            </a:xfrm>
          </p:grpSpPr>
          <p:cxnSp>
            <p:nvCxnSpPr>
              <p:cNvPr id="26" name="Connecteur droit 25">
                <a:extLst>
                  <a:ext uri="{FF2B5EF4-FFF2-40B4-BE49-F238E27FC236}">
                    <a16:creationId xmlns:a16="http://schemas.microsoft.com/office/drawing/2014/main" id="{A2D50A61-E579-2343-BE6E-4A65B701C73A}"/>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49770CBE-740E-1F4A-8F67-2F156B1876BF}"/>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7" name="Groupe 6">
              <a:extLst>
                <a:ext uri="{FF2B5EF4-FFF2-40B4-BE49-F238E27FC236}">
                  <a16:creationId xmlns:a16="http://schemas.microsoft.com/office/drawing/2014/main" id="{037A1C88-1135-4E90-8302-58E4E5F66D74}"/>
                </a:ext>
              </a:extLst>
            </p:cNvPr>
            <p:cNvGrpSpPr/>
            <p:nvPr/>
          </p:nvGrpSpPr>
          <p:grpSpPr>
            <a:xfrm>
              <a:off x="359999" y="1332141"/>
              <a:ext cx="2880000" cy="504000"/>
              <a:chOff x="347879" y="1162382"/>
              <a:chExt cx="2880000" cy="504000"/>
            </a:xfrm>
          </p:grpSpPr>
          <p:sp>
            <p:nvSpPr>
              <p:cNvPr id="44" name="Rectangle à coins arrondis 43">
                <a:extLst>
                  <a:ext uri="{FF2B5EF4-FFF2-40B4-BE49-F238E27FC236}">
                    <a16:creationId xmlns:a16="http://schemas.microsoft.com/office/drawing/2014/main" id="{CCCBDD5F-7AB3-1042-A598-408FD067D693}"/>
                  </a:ext>
                </a:extLst>
              </p:cNvPr>
              <p:cNvSpPr/>
              <p:nvPr/>
            </p:nvSpPr>
            <p:spPr>
              <a:xfrm flipV="1">
                <a:off x="347879" y="1162382"/>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45" name="Rectangle 44">
                <a:extLst>
                  <a:ext uri="{FF2B5EF4-FFF2-40B4-BE49-F238E27FC236}">
                    <a16:creationId xmlns:a16="http://schemas.microsoft.com/office/drawing/2014/main" id="{7DA36A57-1F8A-3F47-82AD-B94BAFE72ABF}"/>
                  </a:ext>
                </a:extLst>
              </p:cNvPr>
              <p:cNvSpPr/>
              <p:nvPr/>
            </p:nvSpPr>
            <p:spPr>
              <a:xfrm>
                <a:off x="527739" y="1222341"/>
                <a:ext cx="2520280" cy="384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Personne ayant réalisé un test</a:t>
                </a:r>
                <a:br>
                  <a:rPr lang="fr-FR" sz="1050" b="1" dirty="0">
                    <a:solidFill>
                      <a:schemeClr val="bg1"/>
                    </a:solidFill>
                  </a:rPr>
                </a:br>
                <a:r>
                  <a:rPr lang="fr-FR" sz="1050" b="1" dirty="0">
                    <a:solidFill>
                      <a:schemeClr val="bg1"/>
                    </a:solidFill>
                  </a:rPr>
                  <a:t>et/ou eu une exploration digestive</a:t>
                </a:r>
              </a:p>
            </p:txBody>
          </p:sp>
        </p:grpSp>
        <p:grpSp>
          <p:nvGrpSpPr>
            <p:cNvPr id="49" name="Groupe 48"/>
            <p:cNvGrpSpPr/>
            <p:nvPr/>
          </p:nvGrpSpPr>
          <p:grpSpPr>
            <a:xfrm>
              <a:off x="3641973" y="1270941"/>
              <a:ext cx="5118757" cy="626400"/>
              <a:chOff x="4534776" y="1631083"/>
              <a:chExt cx="4268948" cy="626400"/>
            </a:xfrm>
          </p:grpSpPr>
          <p:sp>
            <p:nvSpPr>
              <p:cNvPr id="50" name="Rectangle 49">
                <a:extLst>
                  <a:ext uri="{FF2B5EF4-FFF2-40B4-BE49-F238E27FC236}">
                    <a16:creationId xmlns:a16="http://schemas.microsoft.com/office/drawing/2014/main" id="{E81B868E-2EA7-D348-BB5C-8B6C874A6C7B}"/>
                  </a:ext>
                </a:extLst>
              </p:cNvPr>
              <p:cNvSpPr/>
              <p:nvPr/>
            </p:nvSpPr>
            <p:spPr>
              <a:xfrm>
                <a:off x="4541955" y="1639596"/>
                <a:ext cx="4251539"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72000">
                  <a:spcAft>
                    <a:spcPts val="300"/>
                  </a:spcAft>
                  <a:buFont typeface="Arial" panose="020B0604020202020204" pitchFamily="34" charset="0"/>
                  <a:buChar char="•"/>
                </a:pPr>
                <a:r>
                  <a:rPr lang="fr-FR" sz="950" dirty="0">
                    <a:solidFill>
                      <a:schemeClr val="tx1"/>
                    </a:solidFill>
                  </a:rPr>
                  <a:t>Test de recherche de sang occulte dans les selles &lt; 24 mois</a:t>
                </a:r>
              </a:p>
              <a:p>
                <a:pPr marL="72000" indent="-72000">
                  <a:spcAft>
                    <a:spcPts val="300"/>
                  </a:spcAft>
                  <a:buFont typeface="Arial" panose="020B0604020202020204" pitchFamily="34" charset="0"/>
                  <a:buChar char="•"/>
                </a:pPr>
                <a:r>
                  <a:rPr lang="fr-FR" sz="950" dirty="0">
                    <a:solidFill>
                      <a:schemeClr val="tx1"/>
                    </a:solidFill>
                  </a:rPr>
                  <a:t>Coloscopie &lt; 5 ans</a:t>
                </a:r>
              </a:p>
              <a:p>
                <a:pPr marL="72000" indent="-72000">
                  <a:spcAft>
                    <a:spcPts val="300"/>
                  </a:spcAft>
                  <a:buFont typeface="Arial" panose="020B0604020202020204" pitchFamily="34" charset="0"/>
                  <a:buChar char="•"/>
                </a:pPr>
                <a:r>
                  <a:rPr lang="fr-FR" sz="950" dirty="0">
                    <a:solidFill>
                      <a:schemeClr val="tx1"/>
                    </a:solidFill>
                  </a:rPr>
                  <a:t>Coloscanner ou coloscopie incomplète suivie d’un coloscanner &lt; 24 mois</a:t>
                </a:r>
                <a:endParaRPr lang="fr-FR" sz="950" dirty="0">
                  <a:solidFill>
                    <a:schemeClr val="accent1"/>
                  </a:solidFill>
                </a:endParaRPr>
              </a:p>
            </p:txBody>
          </p:sp>
          <p:sp>
            <p:nvSpPr>
              <p:cNvPr id="51" name="Rectangle à coins arrondis 50">
                <a:extLst>
                  <a:ext uri="{FF2B5EF4-FFF2-40B4-BE49-F238E27FC236}">
                    <a16:creationId xmlns:a16="http://schemas.microsoft.com/office/drawing/2014/main" id="{065290D6-FF37-084F-AB7E-236E26F9401B}"/>
                  </a:ext>
                </a:extLst>
              </p:cNvPr>
              <p:cNvSpPr/>
              <p:nvPr/>
            </p:nvSpPr>
            <p:spPr>
              <a:xfrm flipV="1">
                <a:off x="4534776" y="1631083"/>
                <a:ext cx="4268948" cy="626400"/>
              </a:xfrm>
              <a:prstGeom prst="roundRect">
                <a:avLst>
                  <a:gd name="adj" fmla="val 4693"/>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3" name="Groupe 12">
            <a:extLst>
              <a:ext uri="{FF2B5EF4-FFF2-40B4-BE49-F238E27FC236}">
                <a16:creationId xmlns:a16="http://schemas.microsoft.com/office/drawing/2014/main" id="{E7637839-14D1-4191-A13A-C81787269E5A}"/>
              </a:ext>
            </a:extLst>
          </p:cNvPr>
          <p:cNvGrpSpPr/>
          <p:nvPr/>
        </p:nvGrpSpPr>
        <p:grpSpPr>
          <a:xfrm>
            <a:off x="359999" y="2152691"/>
            <a:ext cx="8531530" cy="1057438"/>
            <a:chOff x="359999" y="2036891"/>
            <a:chExt cx="8531530" cy="1057438"/>
          </a:xfrm>
        </p:grpSpPr>
        <p:grpSp>
          <p:nvGrpSpPr>
            <p:cNvPr id="46" name="Groupe 45">
              <a:extLst>
                <a:ext uri="{FF2B5EF4-FFF2-40B4-BE49-F238E27FC236}">
                  <a16:creationId xmlns:a16="http://schemas.microsoft.com/office/drawing/2014/main" id="{11747768-70B3-1C48-8E8E-BB3D0F406312}"/>
                </a:ext>
              </a:extLst>
            </p:cNvPr>
            <p:cNvGrpSpPr/>
            <p:nvPr/>
          </p:nvGrpSpPr>
          <p:grpSpPr>
            <a:xfrm rot="18900000">
              <a:off x="3230779" y="2486273"/>
              <a:ext cx="175460" cy="158675"/>
              <a:chOff x="8668985" y="-14434"/>
              <a:chExt cx="397178" cy="359180"/>
            </a:xfrm>
          </p:grpSpPr>
          <p:cxnSp>
            <p:nvCxnSpPr>
              <p:cNvPr id="47" name="Connecteur droit 46">
                <a:extLst>
                  <a:ext uri="{FF2B5EF4-FFF2-40B4-BE49-F238E27FC236}">
                    <a16:creationId xmlns:a16="http://schemas.microsoft.com/office/drawing/2014/main" id="{2C54055C-59D4-C04F-ABCA-A8441D9DE01D}"/>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7183A7D3-BA4E-E144-9432-40A274998978}"/>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8" name="Groupe 7">
              <a:extLst>
                <a:ext uri="{FF2B5EF4-FFF2-40B4-BE49-F238E27FC236}">
                  <a16:creationId xmlns:a16="http://schemas.microsoft.com/office/drawing/2014/main" id="{4AF29CB2-B362-4E2A-BD7A-64F8B14F7665}"/>
                </a:ext>
              </a:extLst>
            </p:cNvPr>
            <p:cNvGrpSpPr/>
            <p:nvPr/>
          </p:nvGrpSpPr>
          <p:grpSpPr>
            <a:xfrm>
              <a:off x="359999" y="2313610"/>
              <a:ext cx="2880000" cy="504000"/>
              <a:chOff x="359898" y="2267716"/>
              <a:chExt cx="2880000" cy="504000"/>
            </a:xfrm>
          </p:grpSpPr>
          <p:sp>
            <p:nvSpPr>
              <p:cNvPr id="53" name="Rectangle à coins arrondis 52">
                <a:extLst>
                  <a:ext uri="{FF2B5EF4-FFF2-40B4-BE49-F238E27FC236}">
                    <a16:creationId xmlns:a16="http://schemas.microsoft.com/office/drawing/2014/main" id="{CCCBDD5F-7AB3-1042-A598-408FD067D693}"/>
                  </a:ext>
                </a:extLst>
              </p:cNvPr>
              <p:cNvSpPr/>
              <p:nvPr/>
            </p:nvSpPr>
            <p:spPr>
              <a:xfrm flipV="1">
                <a:off x="359898" y="2267716"/>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Rectangle 53">
                <a:extLst>
                  <a:ext uri="{FF2B5EF4-FFF2-40B4-BE49-F238E27FC236}">
                    <a16:creationId xmlns:a16="http://schemas.microsoft.com/office/drawing/2014/main" id="{7DA36A57-1F8A-3F47-82AD-B94BAFE72ABF}"/>
                  </a:ext>
                </a:extLst>
              </p:cNvPr>
              <p:cNvSpPr/>
              <p:nvPr/>
            </p:nvSpPr>
            <p:spPr>
              <a:xfrm>
                <a:off x="478446" y="2311159"/>
                <a:ext cx="2642905" cy="41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Personne nécessitant une exploration coloscopique</a:t>
                </a:r>
              </a:p>
            </p:txBody>
          </p:sp>
        </p:grpSp>
        <p:grpSp>
          <p:nvGrpSpPr>
            <p:cNvPr id="55" name="Groupe 54"/>
            <p:cNvGrpSpPr/>
            <p:nvPr/>
          </p:nvGrpSpPr>
          <p:grpSpPr>
            <a:xfrm>
              <a:off x="3641974" y="2036891"/>
              <a:ext cx="5249555" cy="1057438"/>
              <a:chOff x="4534776" y="2036891"/>
              <a:chExt cx="4359897" cy="1057438"/>
            </a:xfrm>
          </p:grpSpPr>
          <p:sp>
            <p:nvSpPr>
              <p:cNvPr id="56" name="Rectangle 55">
                <a:extLst>
                  <a:ext uri="{FF2B5EF4-FFF2-40B4-BE49-F238E27FC236}">
                    <a16:creationId xmlns:a16="http://schemas.microsoft.com/office/drawing/2014/main" id="{E81B868E-2EA7-D348-BB5C-8B6C874A6C7B}"/>
                  </a:ext>
                </a:extLst>
              </p:cNvPr>
              <p:cNvSpPr/>
              <p:nvPr/>
            </p:nvSpPr>
            <p:spPr>
              <a:xfrm>
                <a:off x="4541924" y="2202617"/>
                <a:ext cx="4352749" cy="885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72000">
                  <a:spcAft>
                    <a:spcPts val="300"/>
                  </a:spcAft>
                  <a:buFont typeface="Arial" panose="020B0604020202020204" pitchFamily="34" charset="0"/>
                  <a:buChar char="•"/>
                </a:pPr>
                <a:r>
                  <a:rPr lang="fr-FR" sz="950" dirty="0">
                    <a:solidFill>
                      <a:schemeClr val="tx1"/>
                    </a:solidFill>
                  </a:rPr>
                  <a:t>Rectorragies, melæna</a:t>
                </a:r>
              </a:p>
              <a:p>
                <a:pPr marL="72000" indent="-72000">
                  <a:spcAft>
                    <a:spcPts val="300"/>
                  </a:spcAft>
                  <a:buFont typeface="Arial" panose="020B0604020202020204" pitchFamily="34" charset="0"/>
                  <a:buChar char="•"/>
                </a:pPr>
                <a:r>
                  <a:rPr lang="fr-FR" sz="950" dirty="0">
                    <a:solidFill>
                      <a:schemeClr val="tx1"/>
                    </a:solidFill>
                  </a:rPr>
                  <a:t>Douleurs abdominales inexpliquées d’apparition récente</a:t>
                </a:r>
              </a:p>
              <a:p>
                <a:pPr marL="72000" indent="-72000">
                  <a:spcAft>
                    <a:spcPts val="300"/>
                  </a:spcAft>
                  <a:buFont typeface="Arial" panose="020B0604020202020204" pitchFamily="34" charset="0"/>
                  <a:buChar char="•"/>
                </a:pPr>
                <a:r>
                  <a:rPr lang="fr-FR" sz="950" dirty="0">
                    <a:solidFill>
                      <a:schemeClr val="tx1"/>
                    </a:solidFill>
                  </a:rPr>
                  <a:t>Troubles du transit d’apparition récente (diarrhée, constipation, inhabituelle)</a:t>
                </a:r>
              </a:p>
              <a:p>
                <a:pPr marL="72000" indent="-72000">
                  <a:spcAft>
                    <a:spcPts val="300"/>
                  </a:spcAft>
                  <a:buFont typeface="Arial" panose="020B0604020202020204" pitchFamily="34" charset="0"/>
                  <a:buChar char="•"/>
                </a:pPr>
                <a:r>
                  <a:rPr lang="fr-FR" sz="950" dirty="0">
                    <a:solidFill>
                      <a:schemeClr val="tx1"/>
                    </a:solidFill>
                  </a:rPr>
                  <a:t>Anémie ferriprive</a:t>
                </a:r>
              </a:p>
              <a:p>
                <a:pPr marL="72000" indent="-72000">
                  <a:spcAft>
                    <a:spcPts val="300"/>
                  </a:spcAft>
                  <a:buFont typeface="Arial" panose="020B0604020202020204" pitchFamily="34" charset="0"/>
                  <a:buChar char="•"/>
                </a:pPr>
                <a:r>
                  <a:rPr lang="fr-FR" sz="950" dirty="0">
                    <a:solidFill>
                      <a:schemeClr val="tx1"/>
                    </a:solidFill>
                  </a:rPr>
                  <a:t>Amaigrissement récent inexpliqué</a:t>
                </a:r>
              </a:p>
              <a:p>
                <a:pPr indent="-285750">
                  <a:spcAft>
                    <a:spcPts val="300"/>
                  </a:spcAft>
                  <a:buClr>
                    <a:schemeClr val="accent1"/>
                  </a:buClr>
                  <a:buFont typeface="Arial" panose="020B0604020202020204" pitchFamily="34" charset="0"/>
                  <a:buChar char="•"/>
                </a:pPr>
                <a:endParaRPr lang="fr-FR" sz="900" dirty="0">
                  <a:solidFill>
                    <a:schemeClr val="accent1"/>
                  </a:solidFill>
                </a:endParaRPr>
              </a:p>
            </p:txBody>
          </p:sp>
          <p:sp>
            <p:nvSpPr>
              <p:cNvPr id="57" name="Rectangle à coins arrondis 56">
                <a:extLst>
                  <a:ext uri="{FF2B5EF4-FFF2-40B4-BE49-F238E27FC236}">
                    <a16:creationId xmlns:a16="http://schemas.microsoft.com/office/drawing/2014/main" id="{065290D6-FF37-084F-AB7E-236E26F9401B}"/>
                  </a:ext>
                </a:extLst>
              </p:cNvPr>
              <p:cNvSpPr/>
              <p:nvPr/>
            </p:nvSpPr>
            <p:spPr>
              <a:xfrm flipV="1">
                <a:off x="4534776" y="2036891"/>
                <a:ext cx="4268948" cy="1057438"/>
              </a:xfrm>
              <a:prstGeom prst="roundRect">
                <a:avLst>
                  <a:gd name="adj" fmla="val 4693"/>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1" name="Groupe 10">
            <a:extLst>
              <a:ext uri="{FF2B5EF4-FFF2-40B4-BE49-F238E27FC236}">
                <a16:creationId xmlns:a16="http://schemas.microsoft.com/office/drawing/2014/main" id="{6D78987A-192C-4B7D-AB47-741EEABED715}"/>
              </a:ext>
            </a:extLst>
          </p:cNvPr>
          <p:cNvGrpSpPr/>
          <p:nvPr/>
        </p:nvGrpSpPr>
        <p:grpSpPr>
          <a:xfrm>
            <a:off x="359999" y="3295126"/>
            <a:ext cx="8443724" cy="626478"/>
            <a:chOff x="359999" y="3003798"/>
            <a:chExt cx="8443724" cy="626478"/>
          </a:xfrm>
        </p:grpSpPr>
        <p:grpSp>
          <p:nvGrpSpPr>
            <p:cNvPr id="58" name="Groupe 57">
              <a:extLst>
                <a:ext uri="{FF2B5EF4-FFF2-40B4-BE49-F238E27FC236}">
                  <a16:creationId xmlns:a16="http://schemas.microsoft.com/office/drawing/2014/main" id="{11747768-70B3-1C48-8E8E-BB3D0F406312}"/>
                </a:ext>
              </a:extLst>
            </p:cNvPr>
            <p:cNvGrpSpPr/>
            <p:nvPr/>
          </p:nvGrpSpPr>
          <p:grpSpPr>
            <a:xfrm rot="18900000">
              <a:off x="3263721" y="3237700"/>
              <a:ext cx="175460" cy="158675"/>
              <a:chOff x="8668985" y="-14434"/>
              <a:chExt cx="397178" cy="359180"/>
            </a:xfrm>
          </p:grpSpPr>
          <p:cxnSp>
            <p:nvCxnSpPr>
              <p:cNvPr id="59" name="Connecteur droit 58">
                <a:extLst>
                  <a:ext uri="{FF2B5EF4-FFF2-40B4-BE49-F238E27FC236}">
                    <a16:creationId xmlns:a16="http://schemas.microsoft.com/office/drawing/2014/main" id="{2C54055C-59D4-C04F-ABCA-A8441D9DE01D}"/>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7183A7D3-BA4E-E144-9432-40A274998978}"/>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9" name="Groupe 8">
              <a:extLst>
                <a:ext uri="{FF2B5EF4-FFF2-40B4-BE49-F238E27FC236}">
                  <a16:creationId xmlns:a16="http://schemas.microsoft.com/office/drawing/2014/main" id="{A78215B8-AA4B-40CD-B522-E64D557D9F00}"/>
                </a:ext>
              </a:extLst>
            </p:cNvPr>
            <p:cNvGrpSpPr/>
            <p:nvPr/>
          </p:nvGrpSpPr>
          <p:grpSpPr>
            <a:xfrm>
              <a:off x="359999" y="3065037"/>
              <a:ext cx="2880000" cy="504000"/>
              <a:chOff x="346862" y="3250370"/>
              <a:chExt cx="2880000" cy="504000"/>
            </a:xfrm>
          </p:grpSpPr>
          <p:sp>
            <p:nvSpPr>
              <p:cNvPr id="62" name="Rectangle à coins arrondis 61">
                <a:extLst>
                  <a:ext uri="{FF2B5EF4-FFF2-40B4-BE49-F238E27FC236}">
                    <a16:creationId xmlns:a16="http://schemas.microsoft.com/office/drawing/2014/main" id="{CCCBDD5F-7AB3-1042-A598-408FD067D693}"/>
                  </a:ext>
                </a:extLst>
              </p:cNvPr>
              <p:cNvSpPr/>
              <p:nvPr/>
            </p:nvSpPr>
            <p:spPr>
              <a:xfrm flipV="1">
                <a:off x="346862" y="3250370"/>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 name="Rectangle 62">
                <a:extLst>
                  <a:ext uri="{FF2B5EF4-FFF2-40B4-BE49-F238E27FC236}">
                    <a16:creationId xmlns:a16="http://schemas.microsoft.com/office/drawing/2014/main" id="{7DA36A57-1F8A-3F47-82AD-B94BAFE72ABF}"/>
                  </a:ext>
                </a:extLst>
              </p:cNvPr>
              <p:cNvSpPr/>
              <p:nvPr/>
            </p:nvSpPr>
            <p:spPr>
              <a:xfrm>
                <a:off x="397943" y="3261645"/>
                <a:ext cx="2777838" cy="48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Personne à risque élevé de CCR nécessitant un suivi spécifique</a:t>
                </a:r>
              </a:p>
            </p:txBody>
          </p:sp>
        </p:grpSp>
        <p:grpSp>
          <p:nvGrpSpPr>
            <p:cNvPr id="64" name="Groupe 63"/>
            <p:cNvGrpSpPr/>
            <p:nvPr/>
          </p:nvGrpSpPr>
          <p:grpSpPr>
            <a:xfrm>
              <a:off x="3641973" y="3003798"/>
              <a:ext cx="5161750" cy="626478"/>
              <a:chOff x="3787244" y="3669693"/>
              <a:chExt cx="4701696" cy="626478"/>
            </a:xfrm>
          </p:grpSpPr>
          <p:sp>
            <p:nvSpPr>
              <p:cNvPr id="65" name="Rectangle 64">
                <a:extLst>
                  <a:ext uri="{FF2B5EF4-FFF2-40B4-BE49-F238E27FC236}">
                    <a16:creationId xmlns:a16="http://schemas.microsoft.com/office/drawing/2014/main" id="{E81B868E-2EA7-D348-BB5C-8B6C874A6C7B}"/>
                  </a:ext>
                </a:extLst>
              </p:cNvPr>
              <p:cNvSpPr/>
              <p:nvPr/>
            </p:nvSpPr>
            <p:spPr>
              <a:xfrm>
                <a:off x="3787244" y="3702464"/>
                <a:ext cx="4701696" cy="554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72000">
                  <a:spcAft>
                    <a:spcPts val="300"/>
                  </a:spcAft>
                  <a:buClr>
                    <a:schemeClr val="tx1"/>
                  </a:buClr>
                  <a:buFont typeface="Arial" panose="020B0604020202020204" pitchFamily="34" charset="0"/>
                  <a:buChar char="•"/>
                </a:pPr>
                <a:r>
                  <a:rPr lang="fr-FR" sz="950" dirty="0">
                    <a:solidFill>
                      <a:schemeClr val="tx1"/>
                    </a:solidFill>
                  </a:rPr>
                  <a:t>Antécédents personnels d’adénomes ou de CCR</a:t>
                </a:r>
              </a:p>
              <a:p>
                <a:pPr marL="72000" indent="-72000">
                  <a:spcAft>
                    <a:spcPts val="300"/>
                  </a:spcAft>
                  <a:buClr>
                    <a:schemeClr val="tx1"/>
                  </a:buClr>
                  <a:buFont typeface="Arial" panose="020B0604020202020204" pitchFamily="34" charset="0"/>
                  <a:buChar char="•"/>
                </a:pPr>
                <a:r>
                  <a:rPr lang="fr-FR" sz="950" dirty="0">
                    <a:solidFill>
                      <a:schemeClr val="tx1"/>
                    </a:solidFill>
                  </a:rPr>
                  <a:t>Antécédents familiaux d’adénomes ou de CCR (parents du 1</a:t>
                </a:r>
                <a:r>
                  <a:rPr lang="fr-FR" sz="950" baseline="30000" dirty="0">
                    <a:solidFill>
                      <a:schemeClr val="tx1"/>
                    </a:solidFill>
                  </a:rPr>
                  <a:t>er</a:t>
                </a:r>
                <a:r>
                  <a:rPr lang="fr-FR" sz="950" dirty="0">
                    <a:solidFill>
                      <a:schemeClr val="tx1"/>
                    </a:solidFill>
                  </a:rPr>
                  <a:t> degré)</a:t>
                </a:r>
              </a:p>
              <a:p>
                <a:pPr marL="72000" indent="-72000">
                  <a:spcAft>
                    <a:spcPts val="300"/>
                  </a:spcAft>
                  <a:buClr>
                    <a:schemeClr val="tx1"/>
                  </a:buClr>
                  <a:buFont typeface="Arial" panose="020B0604020202020204" pitchFamily="34" charset="0"/>
                  <a:buChar char="•"/>
                </a:pPr>
                <a:r>
                  <a:rPr lang="fr-FR" sz="950" dirty="0">
                    <a:solidFill>
                      <a:schemeClr val="tx1"/>
                    </a:solidFill>
                  </a:rPr>
                  <a:t>Antécédents personnels de maladie de Crohn ou de rectocolite hémorragique</a:t>
                </a:r>
              </a:p>
            </p:txBody>
          </p:sp>
          <p:sp>
            <p:nvSpPr>
              <p:cNvPr id="66" name="Rectangle à coins arrondis 65">
                <a:extLst>
                  <a:ext uri="{FF2B5EF4-FFF2-40B4-BE49-F238E27FC236}">
                    <a16:creationId xmlns:a16="http://schemas.microsoft.com/office/drawing/2014/main" id="{065290D6-FF37-084F-AB7E-236E26F9401B}"/>
                  </a:ext>
                </a:extLst>
              </p:cNvPr>
              <p:cNvSpPr/>
              <p:nvPr/>
            </p:nvSpPr>
            <p:spPr>
              <a:xfrm flipV="1">
                <a:off x="3787244" y="3669693"/>
                <a:ext cx="4682755" cy="626478"/>
              </a:xfrm>
              <a:prstGeom prst="roundRect">
                <a:avLst>
                  <a:gd name="adj" fmla="val 4693"/>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2" name="Groupe 11">
            <a:extLst>
              <a:ext uri="{FF2B5EF4-FFF2-40B4-BE49-F238E27FC236}">
                <a16:creationId xmlns:a16="http://schemas.microsoft.com/office/drawing/2014/main" id="{14C71B75-39E3-40D4-AF6B-931AF97B56C6}"/>
              </a:ext>
            </a:extLst>
          </p:cNvPr>
          <p:cNvGrpSpPr/>
          <p:nvPr/>
        </p:nvGrpSpPr>
        <p:grpSpPr>
          <a:xfrm>
            <a:off x="359999" y="4006600"/>
            <a:ext cx="8443723" cy="504000"/>
            <a:chOff x="359999" y="3938934"/>
            <a:chExt cx="8443723" cy="504000"/>
          </a:xfrm>
        </p:grpSpPr>
        <p:grpSp>
          <p:nvGrpSpPr>
            <p:cNvPr id="67" name="Groupe 66">
              <a:extLst>
                <a:ext uri="{FF2B5EF4-FFF2-40B4-BE49-F238E27FC236}">
                  <a16:creationId xmlns:a16="http://schemas.microsoft.com/office/drawing/2014/main" id="{11747768-70B3-1C48-8E8E-BB3D0F406312}"/>
                </a:ext>
              </a:extLst>
            </p:cNvPr>
            <p:cNvGrpSpPr/>
            <p:nvPr/>
          </p:nvGrpSpPr>
          <p:grpSpPr>
            <a:xfrm rot="18900000">
              <a:off x="3291098" y="4111597"/>
              <a:ext cx="175460" cy="158675"/>
              <a:chOff x="8668985" y="-14434"/>
              <a:chExt cx="397178" cy="359180"/>
            </a:xfrm>
          </p:grpSpPr>
          <p:cxnSp>
            <p:nvCxnSpPr>
              <p:cNvPr id="68" name="Connecteur droit 67">
                <a:extLst>
                  <a:ext uri="{FF2B5EF4-FFF2-40B4-BE49-F238E27FC236}">
                    <a16:creationId xmlns:a16="http://schemas.microsoft.com/office/drawing/2014/main" id="{2C54055C-59D4-C04F-ABCA-A8441D9DE01D}"/>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7183A7D3-BA4E-E144-9432-40A274998978}"/>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10" name="Groupe 9">
              <a:extLst>
                <a:ext uri="{FF2B5EF4-FFF2-40B4-BE49-F238E27FC236}">
                  <a16:creationId xmlns:a16="http://schemas.microsoft.com/office/drawing/2014/main" id="{EDFF6CE1-B15B-4B16-B70D-6299AABA2F32}"/>
                </a:ext>
              </a:extLst>
            </p:cNvPr>
            <p:cNvGrpSpPr/>
            <p:nvPr/>
          </p:nvGrpSpPr>
          <p:grpSpPr>
            <a:xfrm>
              <a:off x="359999" y="3938934"/>
              <a:ext cx="2880000" cy="504000"/>
              <a:chOff x="378782" y="3983424"/>
              <a:chExt cx="2880000" cy="504000"/>
            </a:xfrm>
          </p:grpSpPr>
          <p:sp>
            <p:nvSpPr>
              <p:cNvPr id="71" name="Rectangle à coins arrondis 70">
                <a:extLst>
                  <a:ext uri="{FF2B5EF4-FFF2-40B4-BE49-F238E27FC236}">
                    <a16:creationId xmlns:a16="http://schemas.microsoft.com/office/drawing/2014/main" id="{CCCBDD5F-7AB3-1042-A598-408FD067D693}"/>
                  </a:ext>
                </a:extLst>
              </p:cNvPr>
              <p:cNvSpPr/>
              <p:nvPr/>
            </p:nvSpPr>
            <p:spPr>
              <a:xfrm flipV="1">
                <a:off x="378782" y="3983424"/>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Rectangle 71">
                <a:extLst>
                  <a:ext uri="{FF2B5EF4-FFF2-40B4-BE49-F238E27FC236}">
                    <a16:creationId xmlns:a16="http://schemas.microsoft.com/office/drawing/2014/main" id="{7DA36A57-1F8A-3F47-82AD-B94BAFE72ABF}"/>
                  </a:ext>
                </a:extLst>
              </p:cNvPr>
              <p:cNvSpPr/>
              <p:nvPr/>
            </p:nvSpPr>
            <p:spPr>
              <a:xfrm>
                <a:off x="523329" y="4046631"/>
                <a:ext cx="2590907" cy="377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Personne à risque très élevé de CCR nécessitant un suivi spécifique</a:t>
                </a:r>
              </a:p>
            </p:txBody>
          </p:sp>
        </p:grpSp>
        <p:grpSp>
          <p:nvGrpSpPr>
            <p:cNvPr id="73" name="Groupe 72"/>
            <p:cNvGrpSpPr/>
            <p:nvPr/>
          </p:nvGrpSpPr>
          <p:grpSpPr>
            <a:xfrm>
              <a:off x="3641973" y="3938934"/>
              <a:ext cx="5161749" cy="504000"/>
              <a:chOff x="3779528" y="4831412"/>
              <a:chExt cx="4743104" cy="504000"/>
            </a:xfrm>
          </p:grpSpPr>
          <p:sp>
            <p:nvSpPr>
              <p:cNvPr id="74" name="Rectangle 73">
                <a:extLst>
                  <a:ext uri="{FF2B5EF4-FFF2-40B4-BE49-F238E27FC236}">
                    <a16:creationId xmlns:a16="http://schemas.microsoft.com/office/drawing/2014/main" id="{E81B868E-2EA7-D348-BB5C-8B6C874A6C7B}"/>
                  </a:ext>
                </a:extLst>
              </p:cNvPr>
              <p:cNvSpPr/>
              <p:nvPr/>
            </p:nvSpPr>
            <p:spPr>
              <a:xfrm>
                <a:off x="3779528" y="4918252"/>
                <a:ext cx="474310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72000">
                  <a:spcBef>
                    <a:spcPts val="600"/>
                  </a:spcBef>
                  <a:spcAft>
                    <a:spcPts val="200"/>
                  </a:spcAft>
                  <a:buFont typeface="Arial" panose="020B0604020202020204" pitchFamily="34" charset="0"/>
                  <a:buChar char="•"/>
                </a:pPr>
                <a:r>
                  <a:rPr lang="fr-FR" sz="950" dirty="0">
                    <a:solidFill>
                      <a:schemeClr val="tx1"/>
                    </a:solidFill>
                  </a:rPr>
                  <a:t>Antécédents familiaux de polypose adénomateuse familiale ou de syndrome</a:t>
                </a:r>
                <a:br>
                  <a:rPr lang="fr-FR" sz="950" dirty="0">
                    <a:solidFill>
                      <a:schemeClr val="tx1"/>
                    </a:solidFill>
                  </a:rPr>
                </a:br>
                <a:r>
                  <a:rPr lang="fr-FR" sz="950" dirty="0">
                    <a:solidFill>
                      <a:schemeClr val="tx1"/>
                    </a:solidFill>
                  </a:rPr>
                  <a:t>de Lynch ou autre</a:t>
                </a:r>
              </a:p>
            </p:txBody>
          </p:sp>
          <p:sp>
            <p:nvSpPr>
              <p:cNvPr id="75" name="Rectangle à coins arrondis 74">
                <a:extLst>
                  <a:ext uri="{FF2B5EF4-FFF2-40B4-BE49-F238E27FC236}">
                    <a16:creationId xmlns:a16="http://schemas.microsoft.com/office/drawing/2014/main" id="{065290D6-FF37-084F-AB7E-236E26F9401B}"/>
                  </a:ext>
                </a:extLst>
              </p:cNvPr>
              <p:cNvSpPr/>
              <p:nvPr/>
            </p:nvSpPr>
            <p:spPr>
              <a:xfrm flipV="1">
                <a:off x="3780511" y="4831412"/>
                <a:ext cx="4723998" cy="504000"/>
              </a:xfrm>
              <a:prstGeom prst="roundRect">
                <a:avLst>
                  <a:gd name="adj" fmla="val 4693"/>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76" name="Espace réservé de la date 2">
            <a:extLst>
              <a:ext uri="{FF2B5EF4-FFF2-40B4-BE49-F238E27FC236}">
                <a16:creationId xmlns:a16="http://schemas.microsoft.com/office/drawing/2014/main" id="{4566C4CF-66EE-4432-BF9E-22D0B5FBFD4C}"/>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77" name="Espace réservé du pied de page 3">
            <a:extLst>
              <a:ext uri="{FF2B5EF4-FFF2-40B4-BE49-F238E27FC236}">
                <a16:creationId xmlns:a16="http://schemas.microsoft.com/office/drawing/2014/main" id="{029FB8E3-6C05-447E-91C0-F54D447AF53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52" name="Espace réservé du texte 4">
            <a:extLst>
              <a:ext uri="{FF2B5EF4-FFF2-40B4-BE49-F238E27FC236}">
                <a16:creationId xmlns:a16="http://schemas.microsoft.com/office/drawing/2014/main" id="{5E9B168F-65CF-4058-A642-3197180A5505}"/>
              </a:ext>
            </a:extLst>
          </p:cNvPr>
          <p:cNvSpPr txBox="1">
            <a:spLocks/>
          </p:cNvSpPr>
          <p:nvPr/>
        </p:nvSpPr>
        <p:spPr>
          <a:xfrm>
            <a:off x="3419872" y="4532095"/>
            <a:ext cx="5638914" cy="26575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br>
              <a:rPr lang="fr-FR" sz="700" cap="none" dirty="0"/>
            </a:br>
            <a:r>
              <a:rPr lang="fr-FR" sz="700" cap="none" dirty="0"/>
              <a:t>Source : Fiche mémo - Cancer colorectal : modalités de dépistage et prévention chez les sujets à risque élevé et très élevé, HAS, 2017</a:t>
            </a:r>
          </a:p>
        </p:txBody>
      </p:sp>
      <p:sp>
        <p:nvSpPr>
          <p:cNvPr id="61" name="Espace réservé du texte 8">
            <a:extLst>
              <a:ext uri="{FF2B5EF4-FFF2-40B4-BE49-F238E27FC236}">
                <a16:creationId xmlns:a16="http://schemas.microsoft.com/office/drawing/2014/main" id="{F270D264-3943-4F45-910F-7EE9F719AC61}"/>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3.2.1. Les personnes cibles</a:t>
            </a:r>
          </a:p>
        </p:txBody>
      </p:sp>
    </p:spTree>
    <p:extLst>
      <p:ext uri="{BB962C8B-B14F-4D97-AF65-F5344CB8AC3E}">
        <p14:creationId xmlns:p14="http://schemas.microsoft.com/office/powerpoint/2010/main" val="191415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500"/>
                            </p:stCondLst>
                            <p:childTnLst>
                              <p:par>
                                <p:cTn id="13" presetID="22" presetClass="entr" presetSubtype="8"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4000"/>
                            </p:stCondLst>
                            <p:childTnLst>
                              <p:par>
                                <p:cTn id="17" presetID="22" presetClass="entr" presetSubtype="8"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5D531A4-6C0B-46A6-B4A9-F9BC2D09E48D}"/>
              </a:ext>
            </a:extLst>
          </p:cNvPr>
          <p:cNvPicPr>
            <a:picLocks noChangeAspect="1"/>
          </p:cNvPicPr>
          <p:nvPr/>
        </p:nvPicPr>
        <p:blipFill>
          <a:blip r:embed="rId3"/>
          <a:stretch>
            <a:fillRect/>
          </a:stretch>
        </p:blipFill>
        <p:spPr>
          <a:xfrm>
            <a:off x="6351456" y="1316107"/>
            <a:ext cx="2252992" cy="3281735"/>
          </a:xfrm>
          <a:prstGeom prst="rect">
            <a:avLst/>
          </a:prstGeom>
          <a:ln>
            <a:solidFill>
              <a:schemeClr val="bg1">
                <a:lumMod val="65000"/>
              </a:schemeClr>
            </a:solidFill>
          </a:ln>
        </p:spPr>
      </p:pic>
      <p:pic>
        <p:nvPicPr>
          <p:cNvPr id="6" name="Image 5">
            <a:extLst>
              <a:ext uri="{FF2B5EF4-FFF2-40B4-BE49-F238E27FC236}">
                <a16:creationId xmlns:a16="http://schemas.microsoft.com/office/drawing/2014/main" id="{3DAB8CC3-B70A-4CD2-BA71-BA40921946AC}"/>
              </a:ext>
            </a:extLst>
          </p:cNvPr>
          <p:cNvPicPr>
            <a:picLocks noChangeAspect="1"/>
          </p:cNvPicPr>
          <p:nvPr/>
        </p:nvPicPr>
        <p:blipFill>
          <a:blip r:embed="rId4"/>
          <a:stretch>
            <a:fillRect/>
          </a:stretch>
        </p:blipFill>
        <p:spPr>
          <a:xfrm>
            <a:off x="596285" y="1374533"/>
            <a:ext cx="2259333" cy="3265514"/>
          </a:xfrm>
          <a:prstGeom prst="rect">
            <a:avLst/>
          </a:prstGeom>
          <a:ln>
            <a:solidFill>
              <a:schemeClr val="bg1">
                <a:lumMod val="65000"/>
              </a:schemeClr>
            </a:solidFill>
          </a:ln>
        </p:spPr>
      </p:pic>
      <p:sp>
        <p:nvSpPr>
          <p:cNvPr id="2" name="Titre 1"/>
          <p:cNvSpPr>
            <a:spLocks noGrp="1"/>
          </p:cNvSpPr>
          <p:nvPr>
            <p:ph type="title"/>
          </p:nvPr>
        </p:nvSpPr>
        <p:spPr/>
        <p:txBody>
          <a:bodyPr>
            <a:normAutofit/>
          </a:bodyPr>
          <a:lstStyle/>
          <a:p>
            <a:r>
              <a:rPr lang="fr-FR" dirty="0"/>
              <a:t>L’invitation au dépistage par le CRCDC</a:t>
            </a:r>
          </a:p>
        </p:txBody>
      </p:sp>
      <p:sp>
        <p:nvSpPr>
          <p:cNvPr id="11" name="ZoneTexte 10">
            <a:extLst>
              <a:ext uri="{FF2B5EF4-FFF2-40B4-BE49-F238E27FC236}">
                <a16:creationId xmlns:a16="http://schemas.microsoft.com/office/drawing/2014/main" id="{F572DCA6-31AF-4978-BDB3-544F78B9729F}"/>
              </a:ext>
            </a:extLst>
          </p:cNvPr>
          <p:cNvSpPr txBox="1"/>
          <p:nvPr/>
        </p:nvSpPr>
        <p:spPr>
          <a:xfrm rot="16200000">
            <a:off x="90123" y="4172536"/>
            <a:ext cx="681106" cy="253916"/>
          </a:xfrm>
          <a:prstGeom prst="rect">
            <a:avLst/>
          </a:prstGeom>
          <a:noFill/>
        </p:spPr>
        <p:txBody>
          <a:bodyPr wrap="square" lIns="0" rIns="0" rtlCol="0">
            <a:spAutoFit/>
          </a:bodyPr>
          <a:lstStyle/>
          <a:p>
            <a:r>
              <a:rPr lang="fr-FR" sz="1050" b="1" dirty="0"/>
              <a:t>Recto</a:t>
            </a:r>
          </a:p>
        </p:txBody>
      </p:sp>
      <p:sp>
        <p:nvSpPr>
          <p:cNvPr id="12" name="ZoneTexte 11">
            <a:extLst>
              <a:ext uri="{FF2B5EF4-FFF2-40B4-BE49-F238E27FC236}">
                <a16:creationId xmlns:a16="http://schemas.microsoft.com/office/drawing/2014/main" id="{5CBE8F88-9B81-4569-800A-8C90462F99C3}"/>
              </a:ext>
            </a:extLst>
          </p:cNvPr>
          <p:cNvSpPr txBox="1"/>
          <p:nvPr/>
        </p:nvSpPr>
        <p:spPr>
          <a:xfrm rot="16200000">
            <a:off x="7487282" y="3287046"/>
            <a:ext cx="2452085" cy="253916"/>
          </a:xfrm>
          <a:prstGeom prst="rect">
            <a:avLst/>
          </a:prstGeom>
          <a:noFill/>
        </p:spPr>
        <p:txBody>
          <a:bodyPr wrap="square" lIns="0" rIns="0" rtlCol="0">
            <a:spAutoFit/>
          </a:bodyPr>
          <a:lstStyle/>
          <a:p>
            <a:r>
              <a:rPr lang="fr-FR" sz="1050" b="1" dirty="0"/>
              <a:t>Verso</a:t>
            </a:r>
          </a:p>
        </p:txBody>
      </p:sp>
      <p:grpSp>
        <p:nvGrpSpPr>
          <p:cNvPr id="5" name="Groupe 4"/>
          <p:cNvGrpSpPr/>
          <p:nvPr/>
        </p:nvGrpSpPr>
        <p:grpSpPr>
          <a:xfrm>
            <a:off x="755577" y="3695364"/>
            <a:ext cx="1885634" cy="612000"/>
            <a:chOff x="-1092612" y="5726866"/>
            <a:chExt cx="1967794" cy="651825"/>
          </a:xfrm>
        </p:grpSpPr>
        <p:pic>
          <p:nvPicPr>
            <p:cNvPr id="22" name="Image 21">
              <a:extLst>
                <a:ext uri="{FF2B5EF4-FFF2-40B4-BE49-F238E27FC236}">
                  <a16:creationId xmlns:a16="http://schemas.microsoft.com/office/drawing/2014/main" id="{C089F4FB-CC0F-4B39-8050-BCB7AA59900B}"/>
                </a:ext>
              </a:extLst>
            </p:cNvPr>
            <p:cNvPicPr/>
            <p:nvPr/>
          </p:nvPicPr>
          <p:blipFill rotWithShape="1">
            <a:blip r:embed="rId5" cstate="print"/>
            <a:srcRect l="-1" t="10288" r="15695"/>
            <a:stretch/>
          </p:blipFill>
          <p:spPr bwMode="auto">
            <a:xfrm>
              <a:off x="-24818" y="5726866"/>
              <a:ext cx="900000" cy="651825"/>
            </a:xfrm>
            <a:prstGeom prst="rect">
              <a:avLst/>
            </a:prstGeom>
            <a:noFill/>
            <a:ln w="6350">
              <a:solidFill>
                <a:schemeClr val="tx1"/>
              </a:solidFill>
              <a:miter lim="800000"/>
              <a:headEnd/>
              <a:tailEnd/>
            </a:ln>
          </p:spPr>
        </p:pic>
        <p:pic>
          <p:nvPicPr>
            <p:cNvPr id="25" name="Image 24">
              <a:extLst>
                <a:ext uri="{FF2B5EF4-FFF2-40B4-BE49-F238E27FC236}">
                  <a16:creationId xmlns:a16="http://schemas.microsoft.com/office/drawing/2014/main" id="{8BEC1C8F-E229-4C64-9898-CAE7B4B8DC34}"/>
                </a:ext>
              </a:extLst>
            </p:cNvPr>
            <p:cNvPicPr/>
            <p:nvPr/>
          </p:nvPicPr>
          <p:blipFill rotWithShape="1">
            <a:blip r:embed="rId6" cstate="print"/>
            <a:srcRect l="24182" t="21272"/>
            <a:stretch/>
          </p:blipFill>
          <p:spPr bwMode="auto">
            <a:xfrm>
              <a:off x="-1092612" y="5742660"/>
              <a:ext cx="676309" cy="191712"/>
            </a:xfrm>
            <a:prstGeom prst="rect">
              <a:avLst/>
            </a:prstGeom>
            <a:noFill/>
            <a:ln w="6350">
              <a:solidFill>
                <a:schemeClr val="tx1"/>
              </a:solidFill>
              <a:miter lim="800000"/>
              <a:headEnd/>
              <a:tailEnd/>
            </a:ln>
          </p:spPr>
        </p:pic>
      </p:grpSp>
      <p:grpSp>
        <p:nvGrpSpPr>
          <p:cNvPr id="65" name="Groupe 64">
            <a:extLst>
              <a:ext uri="{FF2B5EF4-FFF2-40B4-BE49-F238E27FC236}">
                <a16:creationId xmlns:a16="http://schemas.microsoft.com/office/drawing/2014/main" id="{37A18819-F736-4343-8F25-ED1B2D84E238}"/>
              </a:ext>
            </a:extLst>
          </p:cNvPr>
          <p:cNvGrpSpPr/>
          <p:nvPr/>
        </p:nvGrpSpPr>
        <p:grpSpPr>
          <a:xfrm>
            <a:off x="2595150" y="4011025"/>
            <a:ext cx="2696930" cy="307777"/>
            <a:chOff x="2828521" y="3837431"/>
            <a:chExt cx="2696930" cy="307777"/>
          </a:xfrm>
        </p:grpSpPr>
        <p:sp>
          <p:nvSpPr>
            <p:cNvPr id="17" name="ZoneTexte 16">
              <a:extLst>
                <a:ext uri="{FF2B5EF4-FFF2-40B4-BE49-F238E27FC236}">
                  <a16:creationId xmlns:a16="http://schemas.microsoft.com/office/drawing/2014/main" id="{45772485-C906-4A6A-B7D6-52F3C4069F28}"/>
                </a:ext>
              </a:extLst>
            </p:cNvPr>
            <p:cNvSpPr txBox="1"/>
            <p:nvPr/>
          </p:nvSpPr>
          <p:spPr>
            <a:xfrm>
              <a:off x="3704797" y="3837431"/>
              <a:ext cx="1820654" cy="307777"/>
            </a:xfrm>
            <a:prstGeom prst="rect">
              <a:avLst/>
            </a:prstGeom>
            <a:solidFill>
              <a:srgbClr val="9BB2D7"/>
            </a:solidFill>
          </p:spPr>
          <p:txBody>
            <a:bodyPr wrap="square" lIns="36000" tIns="0" rIns="0" bIns="0" anchor="t" anchorCtr="0">
              <a:spAutoFit/>
            </a:bodyPr>
            <a:lstStyle/>
            <a:p>
              <a:pPr defTabSz="241300" eaLnBrk="0" fontAlgn="base" hangingPunct="0">
                <a:spcBef>
                  <a:spcPct val="0"/>
                </a:spcBef>
                <a:spcAft>
                  <a:spcPct val="0"/>
                </a:spcAft>
                <a:buClr>
                  <a:srgbClr val="7EACDE"/>
                </a:buClr>
                <a:tabLst>
                  <a:tab pos="4394200" algn="l"/>
                  <a:tab pos="4749800" algn="l"/>
                </a:tabLst>
                <a:defRPr/>
              </a:pPr>
              <a:r>
                <a:rPr lang="fr-FR" sz="1000" kern="0" dirty="0">
                  <a:cs typeface="Arial" panose="020B0604020202020204" pitchFamily="34" charset="0"/>
                </a:rPr>
                <a:t>Étiquette d’identification à coller sur la fiche d’identification</a:t>
              </a:r>
            </a:p>
          </p:txBody>
        </p:sp>
        <p:cxnSp>
          <p:nvCxnSpPr>
            <p:cNvPr id="16" name="Connecteur droit avec flèche 15">
              <a:extLst>
                <a:ext uri="{FF2B5EF4-FFF2-40B4-BE49-F238E27FC236}">
                  <a16:creationId xmlns:a16="http://schemas.microsoft.com/office/drawing/2014/main" id="{33911171-301A-40D3-BB1A-018394111AE8}"/>
                </a:ext>
              </a:extLst>
            </p:cNvPr>
            <p:cNvCxnSpPr>
              <a:cxnSpLocks/>
            </p:cNvCxnSpPr>
            <p:nvPr/>
          </p:nvCxnSpPr>
          <p:spPr>
            <a:xfrm flipH="1" flipV="1">
              <a:off x="2828521" y="3988464"/>
              <a:ext cx="752714" cy="2856"/>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grpSp>
      <p:grpSp>
        <p:nvGrpSpPr>
          <p:cNvPr id="66" name="Groupe 65">
            <a:extLst>
              <a:ext uri="{FF2B5EF4-FFF2-40B4-BE49-F238E27FC236}">
                <a16:creationId xmlns:a16="http://schemas.microsoft.com/office/drawing/2014/main" id="{F3EFDC79-2F58-4C2C-8D94-F4DD8FE422A9}"/>
              </a:ext>
            </a:extLst>
          </p:cNvPr>
          <p:cNvGrpSpPr/>
          <p:nvPr/>
        </p:nvGrpSpPr>
        <p:grpSpPr>
          <a:xfrm>
            <a:off x="3851920" y="1707654"/>
            <a:ext cx="2448272" cy="615553"/>
            <a:chOff x="3015765" y="1731969"/>
            <a:chExt cx="2448272" cy="615553"/>
          </a:xfrm>
        </p:grpSpPr>
        <p:sp>
          <p:nvSpPr>
            <p:cNvPr id="30" name="ZoneTexte 29">
              <a:extLst>
                <a:ext uri="{FF2B5EF4-FFF2-40B4-BE49-F238E27FC236}">
                  <a16:creationId xmlns:a16="http://schemas.microsoft.com/office/drawing/2014/main" id="{745F50AD-F86B-49BA-849F-037CE2925B40}"/>
                </a:ext>
              </a:extLst>
            </p:cNvPr>
            <p:cNvSpPr txBox="1"/>
            <p:nvPr/>
          </p:nvSpPr>
          <p:spPr>
            <a:xfrm>
              <a:off x="3015765" y="1731969"/>
              <a:ext cx="1833557" cy="615553"/>
            </a:xfrm>
            <a:prstGeom prst="rect">
              <a:avLst/>
            </a:prstGeom>
            <a:noFill/>
          </p:spPr>
          <p:txBody>
            <a:bodyPr wrap="square" lIns="0" tIns="0" rIns="0" bIns="0" anchor="t" anchorCtr="0">
              <a:spAutoFit/>
            </a:bodyPr>
            <a:lstStyle/>
            <a:p>
              <a:pPr algn="r" defTabSz="241300" eaLnBrk="0" fontAlgn="base" hangingPunct="0">
                <a:spcBef>
                  <a:spcPct val="0"/>
                </a:spcBef>
                <a:spcAft>
                  <a:spcPct val="0"/>
                </a:spcAft>
                <a:buClr>
                  <a:srgbClr val="7EACDE"/>
                </a:buClr>
                <a:tabLst>
                  <a:tab pos="4394200" algn="l"/>
                  <a:tab pos="4749800" algn="l"/>
                </a:tabLst>
                <a:defRPr/>
              </a:pPr>
              <a:r>
                <a:rPr lang="fr-FR" sz="1000" kern="0" dirty="0">
                  <a:cs typeface="Arial" panose="020B0604020202020204" pitchFamily="34" charset="0"/>
                </a:rPr>
                <a:t>Questionnaire d’auto-évaluation du niveau de risque à renvoyer au CRCDC </a:t>
              </a:r>
            </a:p>
            <a:p>
              <a:pPr algn="r" defTabSz="241300" eaLnBrk="0" fontAlgn="base" hangingPunct="0">
                <a:spcBef>
                  <a:spcPct val="0"/>
                </a:spcBef>
                <a:spcAft>
                  <a:spcPct val="0"/>
                </a:spcAft>
                <a:buClr>
                  <a:srgbClr val="7EACDE"/>
                </a:buClr>
                <a:tabLst>
                  <a:tab pos="4394200" algn="l"/>
                  <a:tab pos="4749800" algn="l"/>
                </a:tabLst>
                <a:defRPr/>
              </a:pPr>
              <a:r>
                <a:rPr lang="fr-FR" sz="1000" kern="0" dirty="0">
                  <a:cs typeface="Arial" panose="020B0604020202020204" pitchFamily="34" charset="0"/>
                </a:rPr>
                <a:t>si contre-indication au DO</a:t>
              </a:r>
            </a:p>
          </p:txBody>
        </p:sp>
        <p:cxnSp>
          <p:nvCxnSpPr>
            <p:cNvPr id="31" name="Connecteur droit avec flèche 30">
              <a:extLst>
                <a:ext uri="{FF2B5EF4-FFF2-40B4-BE49-F238E27FC236}">
                  <a16:creationId xmlns:a16="http://schemas.microsoft.com/office/drawing/2014/main" id="{94D57B42-576B-4085-A0FD-9C6A6E8111AA}"/>
                </a:ext>
              </a:extLst>
            </p:cNvPr>
            <p:cNvCxnSpPr>
              <a:cxnSpLocks/>
            </p:cNvCxnSpPr>
            <p:nvPr/>
          </p:nvCxnSpPr>
          <p:spPr>
            <a:xfrm>
              <a:off x="4954440" y="1824508"/>
              <a:ext cx="509597"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grpSp>
      <p:grpSp>
        <p:nvGrpSpPr>
          <p:cNvPr id="18" name="Groupe 17">
            <a:extLst>
              <a:ext uri="{FF2B5EF4-FFF2-40B4-BE49-F238E27FC236}">
                <a16:creationId xmlns:a16="http://schemas.microsoft.com/office/drawing/2014/main" id="{C588020D-858F-4496-BFE7-2836E94AA35C}"/>
              </a:ext>
            </a:extLst>
          </p:cNvPr>
          <p:cNvGrpSpPr/>
          <p:nvPr/>
        </p:nvGrpSpPr>
        <p:grpSpPr>
          <a:xfrm>
            <a:off x="1403649" y="3582416"/>
            <a:ext cx="3471357" cy="307777"/>
            <a:chOff x="1403649" y="3582416"/>
            <a:chExt cx="3471357" cy="307777"/>
          </a:xfrm>
        </p:grpSpPr>
        <p:sp>
          <p:nvSpPr>
            <p:cNvPr id="19" name="ZoneTexte 18">
              <a:extLst>
                <a:ext uri="{FF2B5EF4-FFF2-40B4-BE49-F238E27FC236}">
                  <a16:creationId xmlns:a16="http://schemas.microsoft.com/office/drawing/2014/main" id="{D8528420-1871-4346-9DA5-F4B65AA5040D}"/>
                </a:ext>
              </a:extLst>
            </p:cNvPr>
            <p:cNvSpPr txBox="1"/>
            <p:nvPr/>
          </p:nvSpPr>
          <p:spPr>
            <a:xfrm>
              <a:off x="3486400" y="3582416"/>
              <a:ext cx="1388606" cy="307777"/>
            </a:xfrm>
            <a:prstGeom prst="rect">
              <a:avLst/>
            </a:prstGeom>
            <a:solidFill>
              <a:srgbClr val="9BB2D7"/>
            </a:solidFill>
          </p:spPr>
          <p:txBody>
            <a:bodyPr wrap="square" lIns="36000" tIns="0" rIns="0" bIns="0" anchor="t" anchorCtr="0">
              <a:spAutoFit/>
            </a:bodyPr>
            <a:lstStyle/>
            <a:p>
              <a:pPr defTabSz="241300" eaLnBrk="0" fontAlgn="base" hangingPunct="0">
                <a:spcBef>
                  <a:spcPct val="0"/>
                </a:spcBef>
                <a:spcAft>
                  <a:spcPct val="0"/>
                </a:spcAft>
                <a:buClr>
                  <a:srgbClr val="7EACDE"/>
                </a:buClr>
                <a:tabLst>
                  <a:tab pos="4394200" algn="l"/>
                  <a:tab pos="4749800" algn="l"/>
                </a:tabLst>
                <a:defRPr/>
              </a:pPr>
              <a:r>
                <a:rPr lang="fr-FR" sz="1000" kern="0" dirty="0">
                  <a:cs typeface="Arial" panose="020B0604020202020204" pitchFamily="34" charset="0"/>
                </a:rPr>
                <a:t>Étiquette d’identification à coller sur le tube</a:t>
              </a:r>
            </a:p>
          </p:txBody>
        </p:sp>
        <p:cxnSp>
          <p:nvCxnSpPr>
            <p:cNvPr id="20" name="Connecteur droit avec flèche 19">
              <a:extLst>
                <a:ext uri="{FF2B5EF4-FFF2-40B4-BE49-F238E27FC236}">
                  <a16:creationId xmlns:a16="http://schemas.microsoft.com/office/drawing/2014/main" id="{6448B4D6-CFB9-4B9A-A2C2-1079D80715D9}"/>
                </a:ext>
              </a:extLst>
            </p:cNvPr>
            <p:cNvCxnSpPr>
              <a:cxnSpLocks/>
              <a:endCxn id="25" idx="3"/>
            </p:cNvCxnSpPr>
            <p:nvPr/>
          </p:nvCxnSpPr>
          <p:spPr>
            <a:xfrm flipH="1">
              <a:off x="1403649" y="3800194"/>
              <a:ext cx="1908351"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grpSp>
      <p:sp>
        <p:nvSpPr>
          <p:cNvPr id="27" name="Espace réservé du numéro de diapositive 5">
            <a:extLst>
              <a:ext uri="{FF2B5EF4-FFF2-40B4-BE49-F238E27FC236}">
                <a16:creationId xmlns:a16="http://schemas.microsoft.com/office/drawing/2014/main" id="{DD26EBD5-47CD-4202-9A7C-BBA52842EE7B}"/>
              </a:ext>
            </a:extLst>
          </p:cNvPr>
          <p:cNvSpPr>
            <a:spLocks noGrp="1"/>
          </p:cNvSpPr>
          <p:nvPr>
            <p:ph type="sldNum" sz="quarter" idx="12"/>
          </p:nvPr>
        </p:nvSpPr>
        <p:spPr>
          <a:xfrm>
            <a:off x="6264000" y="4783500"/>
            <a:ext cx="1350000" cy="360000"/>
          </a:xfrm>
        </p:spPr>
        <p:txBody>
          <a:bodyPr/>
          <a:lstStyle/>
          <a:p>
            <a:fld id="{2684EA46-63B8-F44C-953D-BF4FA9E68CB3}" type="slidenum">
              <a:rPr lang="fr-FR" smtClean="0"/>
              <a:pPr/>
              <a:t>37</a:t>
            </a:fld>
            <a:endParaRPr lang="fr-FR" dirty="0"/>
          </a:p>
        </p:txBody>
      </p:sp>
      <p:sp>
        <p:nvSpPr>
          <p:cNvPr id="33" name="Espace réservé de la date 2">
            <a:extLst>
              <a:ext uri="{FF2B5EF4-FFF2-40B4-BE49-F238E27FC236}">
                <a16:creationId xmlns:a16="http://schemas.microsoft.com/office/drawing/2014/main" id="{E056B221-A2B4-4574-8588-6B8C31FDC460}"/>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4" name="Espace réservé du pied de page 3">
            <a:extLst>
              <a:ext uri="{FF2B5EF4-FFF2-40B4-BE49-F238E27FC236}">
                <a16:creationId xmlns:a16="http://schemas.microsoft.com/office/drawing/2014/main" id="{84C66EF2-BA84-4E47-87B2-1E308CE95A0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32" name="Groupe 31">
            <a:extLst>
              <a:ext uri="{FF2B5EF4-FFF2-40B4-BE49-F238E27FC236}">
                <a16:creationId xmlns:a16="http://schemas.microsoft.com/office/drawing/2014/main" id="{F3EFDC79-2F58-4C2C-8D94-F4DD8FE422A9}"/>
              </a:ext>
            </a:extLst>
          </p:cNvPr>
          <p:cNvGrpSpPr/>
          <p:nvPr/>
        </p:nvGrpSpPr>
        <p:grpSpPr>
          <a:xfrm>
            <a:off x="3985909" y="2356147"/>
            <a:ext cx="2319825" cy="307777"/>
            <a:chOff x="3729973" y="1728471"/>
            <a:chExt cx="1741458" cy="307777"/>
          </a:xfrm>
        </p:grpSpPr>
        <p:sp>
          <p:nvSpPr>
            <p:cNvPr id="35" name="ZoneTexte 34">
              <a:extLst>
                <a:ext uri="{FF2B5EF4-FFF2-40B4-BE49-F238E27FC236}">
                  <a16:creationId xmlns:a16="http://schemas.microsoft.com/office/drawing/2014/main" id="{745F50AD-F86B-49BA-849F-037CE2925B40}"/>
                </a:ext>
              </a:extLst>
            </p:cNvPr>
            <p:cNvSpPr txBox="1"/>
            <p:nvPr/>
          </p:nvSpPr>
          <p:spPr>
            <a:xfrm>
              <a:off x="3729973" y="1728471"/>
              <a:ext cx="1275840" cy="307777"/>
            </a:xfrm>
            <a:prstGeom prst="rect">
              <a:avLst/>
            </a:prstGeom>
            <a:noFill/>
          </p:spPr>
          <p:txBody>
            <a:bodyPr wrap="square" lIns="0" tIns="0" rIns="0" bIns="0" anchor="t" anchorCtr="0">
              <a:spAutoFit/>
            </a:bodyPr>
            <a:lstStyle/>
            <a:p>
              <a:pPr algn="r" defTabSz="241300" eaLnBrk="0" fontAlgn="base" hangingPunct="0">
                <a:spcBef>
                  <a:spcPct val="0"/>
                </a:spcBef>
                <a:spcAft>
                  <a:spcPct val="0"/>
                </a:spcAft>
                <a:buClr>
                  <a:srgbClr val="7EACDE"/>
                </a:buClr>
                <a:tabLst>
                  <a:tab pos="4394200" algn="l"/>
                  <a:tab pos="4749800" algn="l"/>
                </a:tabLst>
                <a:defRPr/>
              </a:pPr>
              <a:r>
                <a:rPr lang="fr-FR" sz="1000" kern="0" dirty="0">
                  <a:cs typeface="Arial" panose="020B0604020202020204" pitchFamily="34" charset="0"/>
                </a:rPr>
                <a:t>Expression de l’opposition à participer au DO</a:t>
              </a:r>
            </a:p>
          </p:txBody>
        </p:sp>
        <p:cxnSp>
          <p:nvCxnSpPr>
            <p:cNvPr id="36" name="Connecteur droit avec flèche 35">
              <a:extLst>
                <a:ext uri="{FF2B5EF4-FFF2-40B4-BE49-F238E27FC236}">
                  <a16:creationId xmlns:a16="http://schemas.microsoft.com/office/drawing/2014/main" id="{94D57B42-576B-4085-A0FD-9C6A6E8111AA}"/>
                </a:ext>
              </a:extLst>
            </p:cNvPr>
            <p:cNvCxnSpPr>
              <a:cxnSpLocks/>
            </p:cNvCxnSpPr>
            <p:nvPr/>
          </p:nvCxnSpPr>
          <p:spPr>
            <a:xfrm>
              <a:off x="5088883" y="1824508"/>
              <a:ext cx="382548"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grpSp>
      <p:grpSp>
        <p:nvGrpSpPr>
          <p:cNvPr id="37" name="Groupe 36">
            <a:extLst>
              <a:ext uri="{FF2B5EF4-FFF2-40B4-BE49-F238E27FC236}">
                <a16:creationId xmlns:a16="http://schemas.microsoft.com/office/drawing/2014/main" id="{F3EFDC79-2F58-4C2C-8D94-F4DD8FE422A9}"/>
              </a:ext>
            </a:extLst>
          </p:cNvPr>
          <p:cNvGrpSpPr/>
          <p:nvPr/>
        </p:nvGrpSpPr>
        <p:grpSpPr>
          <a:xfrm>
            <a:off x="4860032" y="2998862"/>
            <a:ext cx="1445701" cy="153888"/>
            <a:chOff x="4025730" y="1728471"/>
            <a:chExt cx="1445701" cy="153888"/>
          </a:xfrm>
        </p:grpSpPr>
        <p:sp>
          <p:nvSpPr>
            <p:cNvPr id="38" name="ZoneTexte 37">
              <a:extLst>
                <a:ext uri="{FF2B5EF4-FFF2-40B4-BE49-F238E27FC236}">
                  <a16:creationId xmlns:a16="http://schemas.microsoft.com/office/drawing/2014/main" id="{745F50AD-F86B-49BA-849F-037CE2925B40}"/>
                </a:ext>
              </a:extLst>
            </p:cNvPr>
            <p:cNvSpPr txBox="1"/>
            <p:nvPr/>
          </p:nvSpPr>
          <p:spPr>
            <a:xfrm>
              <a:off x="4025730" y="1728471"/>
              <a:ext cx="897453" cy="153888"/>
            </a:xfrm>
            <a:prstGeom prst="rect">
              <a:avLst/>
            </a:prstGeom>
            <a:noFill/>
          </p:spPr>
          <p:txBody>
            <a:bodyPr wrap="square" lIns="0" tIns="0" rIns="0" bIns="0" anchor="t" anchorCtr="0">
              <a:spAutoFit/>
            </a:bodyPr>
            <a:lstStyle/>
            <a:p>
              <a:pPr defTabSz="241300" eaLnBrk="0" fontAlgn="base" hangingPunct="0">
                <a:spcBef>
                  <a:spcPct val="0"/>
                </a:spcBef>
                <a:spcAft>
                  <a:spcPct val="0"/>
                </a:spcAft>
                <a:buClr>
                  <a:srgbClr val="7EACDE"/>
                </a:buClr>
                <a:tabLst>
                  <a:tab pos="4394200" algn="l"/>
                  <a:tab pos="4749800" algn="l"/>
                </a:tabLst>
                <a:defRPr/>
              </a:pPr>
              <a:r>
                <a:rPr lang="fr-FR" sz="1000" kern="0" dirty="0">
                  <a:cs typeface="Arial" panose="020B0604020202020204" pitchFamily="34" charset="0"/>
                </a:rPr>
                <a:t>Mention RGPD</a:t>
              </a:r>
            </a:p>
          </p:txBody>
        </p:sp>
        <p:cxnSp>
          <p:nvCxnSpPr>
            <p:cNvPr id="39" name="Connecteur droit avec flèche 38">
              <a:extLst>
                <a:ext uri="{FF2B5EF4-FFF2-40B4-BE49-F238E27FC236}">
                  <a16:creationId xmlns:a16="http://schemas.microsoft.com/office/drawing/2014/main" id="{94D57B42-576B-4085-A0FD-9C6A6E8111AA}"/>
                </a:ext>
              </a:extLst>
            </p:cNvPr>
            <p:cNvCxnSpPr>
              <a:cxnSpLocks/>
            </p:cNvCxnSpPr>
            <p:nvPr/>
          </p:nvCxnSpPr>
          <p:spPr>
            <a:xfrm>
              <a:off x="4961834" y="1824508"/>
              <a:ext cx="509597"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grpSp>
      <p:sp>
        <p:nvSpPr>
          <p:cNvPr id="40" name="Espace réservé du texte 8">
            <a:extLst>
              <a:ext uri="{FF2B5EF4-FFF2-40B4-BE49-F238E27FC236}">
                <a16:creationId xmlns:a16="http://schemas.microsoft.com/office/drawing/2014/main" id="{400C4CBB-B470-452C-8BBC-2A0383A84B85}"/>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3.2.1. Les personnes cibles</a:t>
            </a:r>
          </a:p>
        </p:txBody>
      </p:sp>
    </p:spTree>
    <p:extLst>
      <p:ext uri="{BB962C8B-B14F-4D97-AF65-F5344CB8AC3E}">
        <p14:creationId xmlns:p14="http://schemas.microsoft.com/office/powerpoint/2010/main" val="176215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1000"/>
                                        <p:tgtEl>
                                          <p:spTgt spid="66"/>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6500"/>
                            </p:stCondLst>
                            <p:childTnLst>
                              <p:par>
                                <p:cTn id="21" presetID="10" presetClass="entr" presetSubtype="0" fill="hold" nodeType="afterEffect">
                                  <p:stCondLst>
                                    <p:cond delay="100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Connecteur droit 48">
            <a:extLst>
              <a:ext uri="{FF2B5EF4-FFF2-40B4-BE49-F238E27FC236}">
                <a16:creationId xmlns:a16="http://schemas.microsoft.com/office/drawing/2014/main" id="{0F297717-B34D-4341-8B71-DFD5FE3D57F4}"/>
              </a:ext>
            </a:extLst>
          </p:cNvPr>
          <p:cNvCxnSpPr>
            <a:cxnSpLocks/>
            <a:stCxn id="63" idx="2"/>
          </p:cNvCxnSpPr>
          <p:nvPr/>
        </p:nvCxnSpPr>
        <p:spPr>
          <a:xfrm flipV="1">
            <a:off x="1079689" y="2691808"/>
            <a:ext cx="7596767" cy="26230"/>
          </a:xfrm>
          <a:prstGeom prst="line">
            <a:avLst/>
          </a:prstGeom>
          <a:ln w="19050" cap="rnd">
            <a:solidFill>
              <a:srgbClr val="3E5FA9"/>
            </a:solidFill>
            <a:prstDash val="sysDot"/>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itre 3">
            <a:extLst>
              <a:ext uri="{FF2B5EF4-FFF2-40B4-BE49-F238E27FC236}">
                <a16:creationId xmlns:a16="http://schemas.microsoft.com/office/drawing/2014/main" id="{696F7EEE-B5C5-3041-A316-742026684E88}"/>
              </a:ext>
            </a:extLst>
          </p:cNvPr>
          <p:cNvSpPr>
            <a:spLocks noGrp="1"/>
          </p:cNvSpPr>
          <p:nvPr>
            <p:ph type="title"/>
          </p:nvPr>
        </p:nvSpPr>
        <p:spPr/>
        <p:txBody>
          <a:bodyPr>
            <a:normAutofit/>
          </a:bodyPr>
          <a:lstStyle/>
          <a:p>
            <a:r>
              <a:rPr lang="fr-FR" dirty="0"/>
              <a:t>Rythme des invitations et des relances</a:t>
            </a:r>
          </a:p>
        </p:txBody>
      </p:sp>
      <p:sp>
        <p:nvSpPr>
          <p:cNvPr id="19" name="Espace réservé du numéro de diapositive 18">
            <a:extLst>
              <a:ext uri="{FF2B5EF4-FFF2-40B4-BE49-F238E27FC236}">
                <a16:creationId xmlns:a16="http://schemas.microsoft.com/office/drawing/2014/main" id="{0045DB13-410B-134A-8FCD-8D081D34E021}"/>
              </a:ext>
            </a:extLst>
          </p:cNvPr>
          <p:cNvSpPr>
            <a:spLocks noGrp="1"/>
          </p:cNvSpPr>
          <p:nvPr>
            <p:ph type="sldNum" sz="quarter" idx="12"/>
          </p:nvPr>
        </p:nvSpPr>
        <p:spPr/>
        <p:txBody>
          <a:bodyPr/>
          <a:lstStyle/>
          <a:p>
            <a:fld id="{2684EA46-63B8-F44C-953D-BF4FA9E68CB3}" type="slidenum">
              <a:rPr lang="fr-FR" smtClean="0"/>
              <a:pPr/>
              <a:t>38</a:t>
            </a:fld>
            <a:endParaRPr lang="fr-FR" dirty="0"/>
          </a:p>
        </p:txBody>
      </p:sp>
      <p:grpSp>
        <p:nvGrpSpPr>
          <p:cNvPr id="60" name="Groupe 59">
            <a:extLst>
              <a:ext uri="{FF2B5EF4-FFF2-40B4-BE49-F238E27FC236}">
                <a16:creationId xmlns:a16="http://schemas.microsoft.com/office/drawing/2014/main" id="{4DB9DF2D-1FC3-264D-869D-D499CB4C469E}"/>
              </a:ext>
            </a:extLst>
          </p:cNvPr>
          <p:cNvGrpSpPr/>
          <p:nvPr/>
        </p:nvGrpSpPr>
        <p:grpSpPr>
          <a:xfrm>
            <a:off x="426772" y="1876659"/>
            <a:ext cx="1385139" cy="943881"/>
            <a:chOff x="1334141" y="1802861"/>
            <a:chExt cx="1540244" cy="1049573"/>
          </a:xfrm>
        </p:grpSpPr>
        <p:sp>
          <p:nvSpPr>
            <p:cNvPr id="61" name="Espace réservé du texte 2">
              <a:extLst>
                <a:ext uri="{FF2B5EF4-FFF2-40B4-BE49-F238E27FC236}">
                  <a16:creationId xmlns:a16="http://schemas.microsoft.com/office/drawing/2014/main" id="{8A9E449C-4E96-5A48-A090-A7B495724EC7}"/>
                </a:ext>
              </a:extLst>
            </p:cNvPr>
            <p:cNvSpPr txBox="1">
              <a:spLocks/>
            </p:cNvSpPr>
            <p:nvPr/>
          </p:nvSpPr>
          <p:spPr>
            <a:xfrm>
              <a:off x="1334141" y="1802861"/>
              <a:ext cx="1540244" cy="639424"/>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fr-FR" b="1" cap="none" dirty="0">
                  <a:solidFill>
                    <a:srgbClr val="3E5FA9"/>
                  </a:solidFill>
                </a:rPr>
                <a:t>T1</a:t>
              </a:r>
            </a:p>
          </p:txBody>
        </p:sp>
        <p:sp>
          <p:nvSpPr>
            <p:cNvPr id="62" name="Ellipse 61">
              <a:extLst>
                <a:ext uri="{FF2B5EF4-FFF2-40B4-BE49-F238E27FC236}">
                  <a16:creationId xmlns:a16="http://schemas.microsoft.com/office/drawing/2014/main" id="{5413199E-3683-9544-A984-3F70E621F9CB}"/>
                </a:ext>
              </a:extLst>
            </p:cNvPr>
            <p:cNvSpPr/>
            <p:nvPr/>
          </p:nvSpPr>
          <p:spPr>
            <a:xfrm>
              <a:off x="2004388" y="2628914"/>
              <a:ext cx="223520" cy="223520"/>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tx2"/>
                </a:solidFill>
              </a:endParaRPr>
            </a:p>
          </p:txBody>
        </p:sp>
        <p:sp>
          <p:nvSpPr>
            <p:cNvPr id="63" name="Ellipse 62">
              <a:extLst>
                <a:ext uri="{FF2B5EF4-FFF2-40B4-BE49-F238E27FC236}">
                  <a16:creationId xmlns:a16="http://schemas.microsoft.com/office/drawing/2014/main" id="{DEA84B26-5504-BD49-8A78-96E2C053A140}"/>
                </a:ext>
              </a:extLst>
            </p:cNvPr>
            <p:cNvSpPr/>
            <p:nvPr/>
          </p:nvSpPr>
          <p:spPr>
            <a:xfrm>
              <a:off x="2060170" y="2683148"/>
              <a:ext cx="110613" cy="110613"/>
            </a:xfrm>
            <a:prstGeom prst="ellipse">
              <a:avLst/>
            </a:prstGeom>
            <a:solidFill>
              <a:srgbClr val="3E5FA9"/>
            </a:solidFill>
            <a:ln w="1905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tx2"/>
                </a:solidFill>
              </a:endParaRPr>
            </a:p>
          </p:txBody>
        </p:sp>
      </p:grpSp>
      <p:grpSp>
        <p:nvGrpSpPr>
          <p:cNvPr id="47" name="Groupe 46"/>
          <p:cNvGrpSpPr/>
          <p:nvPr/>
        </p:nvGrpSpPr>
        <p:grpSpPr>
          <a:xfrm>
            <a:off x="2626855" y="2211710"/>
            <a:ext cx="1221742" cy="864958"/>
            <a:chOff x="1904244" y="2846742"/>
            <a:chExt cx="1221742" cy="864958"/>
          </a:xfrm>
        </p:grpSpPr>
        <p:sp>
          <p:nvSpPr>
            <p:cNvPr id="64" name="Espace réservé du texte 2">
              <a:extLst>
                <a:ext uri="{FF2B5EF4-FFF2-40B4-BE49-F238E27FC236}">
                  <a16:creationId xmlns:a16="http://schemas.microsoft.com/office/drawing/2014/main" id="{16334E0C-77F9-8D4B-B65E-AD2448E02A59}"/>
                </a:ext>
              </a:extLst>
            </p:cNvPr>
            <p:cNvSpPr txBox="1">
              <a:spLocks/>
            </p:cNvSpPr>
            <p:nvPr/>
          </p:nvSpPr>
          <p:spPr>
            <a:xfrm>
              <a:off x="1944305" y="2846742"/>
              <a:ext cx="1120975" cy="300265"/>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b="1" cap="none" dirty="0">
                  <a:solidFill>
                    <a:srgbClr val="3E5FA9"/>
                  </a:solidFill>
                </a:rPr>
                <a:t>T1 + 5 mois</a:t>
              </a:r>
            </a:p>
          </p:txBody>
        </p:sp>
        <p:grpSp>
          <p:nvGrpSpPr>
            <p:cNvPr id="82" name="Groupe 81"/>
            <p:cNvGrpSpPr/>
            <p:nvPr/>
          </p:nvGrpSpPr>
          <p:grpSpPr>
            <a:xfrm>
              <a:off x="2398417" y="3287682"/>
              <a:ext cx="201011" cy="201011"/>
              <a:chOff x="4132988" y="3349842"/>
              <a:chExt cx="201011" cy="201011"/>
            </a:xfrm>
          </p:grpSpPr>
          <p:sp>
            <p:nvSpPr>
              <p:cNvPr id="83" name="Ellipse 82">
                <a:extLst>
                  <a:ext uri="{FF2B5EF4-FFF2-40B4-BE49-F238E27FC236}">
                    <a16:creationId xmlns:a16="http://schemas.microsoft.com/office/drawing/2014/main" id="{5413199E-3683-9544-A984-3F70E621F9CB}"/>
                  </a:ext>
                </a:extLst>
              </p:cNvPr>
              <p:cNvSpPr/>
              <p:nvPr/>
            </p:nvSpPr>
            <p:spPr>
              <a:xfrm>
                <a:off x="4132988" y="3349842"/>
                <a:ext cx="201011" cy="201011"/>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sp>
            <p:nvSpPr>
              <p:cNvPr id="84" name="Ellipse 83">
                <a:extLst>
                  <a:ext uri="{FF2B5EF4-FFF2-40B4-BE49-F238E27FC236}">
                    <a16:creationId xmlns:a16="http://schemas.microsoft.com/office/drawing/2014/main" id="{DEA84B26-5504-BD49-8A78-96E2C053A140}"/>
                  </a:ext>
                </a:extLst>
              </p:cNvPr>
              <p:cNvSpPr/>
              <p:nvPr/>
            </p:nvSpPr>
            <p:spPr>
              <a:xfrm>
                <a:off x="4183153" y="3398614"/>
                <a:ext cx="99474" cy="99474"/>
              </a:xfrm>
              <a:prstGeom prst="ellipse">
                <a:avLst/>
              </a:prstGeom>
              <a:solidFill>
                <a:srgbClr val="3E5FA9"/>
              </a:solidFill>
              <a:ln w="1905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grpSp>
        <p:sp>
          <p:nvSpPr>
            <p:cNvPr id="92" name="Espace réservé du texte 2">
              <a:extLst>
                <a:ext uri="{FF2B5EF4-FFF2-40B4-BE49-F238E27FC236}">
                  <a16:creationId xmlns:a16="http://schemas.microsoft.com/office/drawing/2014/main" id="{16334E0C-77F9-8D4B-B65E-AD2448E02A59}"/>
                </a:ext>
              </a:extLst>
            </p:cNvPr>
            <p:cNvSpPr txBox="1">
              <a:spLocks/>
            </p:cNvSpPr>
            <p:nvPr/>
          </p:nvSpPr>
          <p:spPr>
            <a:xfrm>
              <a:off x="1904244" y="3088216"/>
              <a:ext cx="1221742" cy="623484"/>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00" cap="none" dirty="0"/>
                <a:t>Première relance</a:t>
              </a:r>
            </a:p>
          </p:txBody>
        </p:sp>
      </p:grpSp>
      <p:sp>
        <p:nvSpPr>
          <p:cNvPr id="53" name="Espace réservé du texte 2">
            <a:extLst>
              <a:ext uri="{FF2B5EF4-FFF2-40B4-BE49-F238E27FC236}">
                <a16:creationId xmlns:a16="http://schemas.microsoft.com/office/drawing/2014/main" id="{40BFDF0B-7502-4FE0-A462-5C29DCAB07CD}"/>
              </a:ext>
            </a:extLst>
          </p:cNvPr>
          <p:cNvSpPr txBox="1">
            <a:spLocks/>
          </p:cNvSpPr>
          <p:nvPr/>
        </p:nvSpPr>
        <p:spPr>
          <a:xfrm>
            <a:off x="107504" y="3434633"/>
            <a:ext cx="2078148" cy="681035"/>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fr-FR" sz="900" cap="none" dirty="0"/>
              <a:t>Invitation à réaliser le dépistage organisé du cancer colorectal.</a:t>
            </a:r>
          </a:p>
          <a:p>
            <a:pPr algn="ctr">
              <a:spcBef>
                <a:spcPts val="0"/>
              </a:spcBef>
            </a:pPr>
            <a:endParaRPr lang="fr-FR" sz="900" cap="none" dirty="0"/>
          </a:p>
          <a:p>
            <a:pPr algn="ctr">
              <a:spcBef>
                <a:spcPts val="0"/>
              </a:spcBef>
            </a:pPr>
            <a:r>
              <a:rPr lang="fr-FR" sz="900" cap="none" dirty="0"/>
              <a:t>Les personnes peuvent récupérer un kit de dépistage :</a:t>
            </a:r>
          </a:p>
          <a:p>
            <a:pPr marL="171450" indent="-171450" algn="ctr">
              <a:spcBef>
                <a:spcPts val="0"/>
              </a:spcBef>
              <a:buFontTx/>
              <a:buChar char="-"/>
            </a:pPr>
            <a:r>
              <a:rPr lang="fr-FR" sz="900" cap="none" dirty="0"/>
              <a:t>soit chez leur médecin</a:t>
            </a:r>
          </a:p>
          <a:p>
            <a:pPr marL="171450" indent="-171450" algn="ctr">
              <a:spcBef>
                <a:spcPts val="0"/>
              </a:spcBef>
              <a:buFontTx/>
              <a:buChar char="-"/>
            </a:pPr>
            <a:r>
              <a:rPr lang="fr-FR" sz="900" cap="none" dirty="0"/>
              <a:t>soit dans les officines participantes</a:t>
            </a:r>
          </a:p>
          <a:p>
            <a:pPr marL="171450" indent="-171450" algn="ctr">
              <a:spcBef>
                <a:spcPts val="0"/>
              </a:spcBef>
              <a:buFontTx/>
              <a:buChar char="-"/>
            </a:pPr>
            <a:r>
              <a:rPr lang="fr-FR" sz="900" cap="none" dirty="0"/>
              <a:t>soit en commandant en ligne</a:t>
            </a:r>
          </a:p>
        </p:txBody>
      </p:sp>
      <p:grpSp>
        <p:nvGrpSpPr>
          <p:cNvPr id="8" name="Groupe 7">
            <a:extLst>
              <a:ext uri="{FF2B5EF4-FFF2-40B4-BE49-F238E27FC236}">
                <a16:creationId xmlns:a16="http://schemas.microsoft.com/office/drawing/2014/main" id="{0243FF63-E3A9-4E98-845A-203085612425}"/>
              </a:ext>
            </a:extLst>
          </p:cNvPr>
          <p:cNvGrpSpPr/>
          <p:nvPr/>
        </p:nvGrpSpPr>
        <p:grpSpPr>
          <a:xfrm>
            <a:off x="4849458" y="2144300"/>
            <a:ext cx="1350000" cy="1939618"/>
            <a:chOff x="3600547" y="1596620"/>
            <a:chExt cx="1194910" cy="1939618"/>
          </a:xfrm>
        </p:grpSpPr>
        <p:grpSp>
          <p:nvGrpSpPr>
            <p:cNvPr id="45" name="Groupe 44"/>
            <p:cNvGrpSpPr/>
            <p:nvPr/>
          </p:nvGrpSpPr>
          <p:grpSpPr>
            <a:xfrm>
              <a:off x="3687453" y="1596620"/>
              <a:ext cx="1108004" cy="659548"/>
              <a:chOff x="3687453" y="1596620"/>
              <a:chExt cx="1108004" cy="659548"/>
            </a:xfrm>
          </p:grpSpPr>
          <p:sp>
            <p:nvSpPr>
              <p:cNvPr id="67" name="Espace réservé du texte 2">
                <a:extLst>
                  <a:ext uri="{FF2B5EF4-FFF2-40B4-BE49-F238E27FC236}">
                    <a16:creationId xmlns:a16="http://schemas.microsoft.com/office/drawing/2014/main" id="{16334E0C-77F9-8D4B-B65E-AD2448E02A59}"/>
                  </a:ext>
                </a:extLst>
              </p:cNvPr>
              <p:cNvSpPr txBox="1">
                <a:spLocks/>
              </p:cNvSpPr>
              <p:nvPr/>
            </p:nvSpPr>
            <p:spPr>
              <a:xfrm>
                <a:off x="3687453" y="1596620"/>
                <a:ext cx="1108004" cy="318155"/>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b="1" cap="none" dirty="0">
                    <a:solidFill>
                      <a:srgbClr val="3E5FA9"/>
                    </a:solidFill>
                  </a:rPr>
                  <a:t>T1 + 12 mois</a:t>
                </a:r>
              </a:p>
            </p:txBody>
          </p:sp>
          <p:grpSp>
            <p:nvGrpSpPr>
              <p:cNvPr id="79" name="Groupe 78"/>
              <p:cNvGrpSpPr/>
              <p:nvPr/>
            </p:nvGrpSpPr>
            <p:grpSpPr>
              <a:xfrm>
                <a:off x="4140916" y="2055157"/>
                <a:ext cx="201011" cy="201011"/>
                <a:chOff x="2717669" y="3339368"/>
                <a:chExt cx="201011" cy="201011"/>
              </a:xfrm>
            </p:grpSpPr>
            <p:sp>
              <p:nvSpPr>
                <p:cNvPr id="80" name="Ellipse 79">
                  <a:extLst>
                    <a:ext uri="{FF2B5EF4-FFF2-40B4-BE49-F238E27FC236}">
                      <a16:creationId xmlns:a16="http://schemas.microsoft.com/office/drawing/2014/main" id="{5413199E-3683-9544-A984-3F70E621F9CB}"/>
                    </a:ext>
                  </a:extLst>
                </p:cNvPr>
                <p:cNvSpPr/>
                <p:nvPr/>
              </p:nvSpPr>
              <p:spPr>
                <a:xfrm>
                  <a:off x="2717669" y="3339368"/>
                  <a:ext cx="201011" cy="201011"/>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sp>
              <p:nvSpPr>
                <p:cNvPr id="81" name="Ellipse 80">
                  <a:extLst>
                    <a:ext uri="{FF2B5EF4-FFF2-40B4-BE49-F238E27FC236}">
                      <a16:creationId xmlns:a16="http://schemas.microsoft.com/office/drawing/2014/main" id="{DEA84B26-5504-BD49-8A78-96E2C053A140}"/>
                    </a:ext>
                  </a:extLst>
                </p:cNvPr>
                <p:cNvSpPr/>
                <p:nvPr/>
              </p:nvSpPr>
              <p:spPr>
                <a:xfrm>
                  <a:off x="2767834" y="3388140"/>
                  <a:ext cx="99474" cy="99474"/>
                </a:xfrm>
                <a:prstGeom prst="ellipse">
                  <a:avLst/>
                </a:prstGeom>
                <a:solidFill>
                  <a:srgbClr val="3E5FA9"/>
                </a:solidFill>
                <a:ln w="1905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p>
              </p:txBody>
            </p:sp>
          </p:grpSp>
        </p:grpSp>
        <p:sp>
          <p:nvSpPr>
            <p:cNvPr id="93" name="Espace réservé du texte 2">
              <a:extLst>
                <a:ext uri="{FF2B5EF4-FFF2-40B4-BE49-F238E27FC236}">
                  <a16:creationId xmlns:a16="http://schemas.microsoft.com/office/drawing/2014/main" id="{16334E0C-77F9-8D4B-B65E-AD2448E02A59}"/>
                </a:ext>
              </a:extLst>
            </p:cNvPr>
            <p:cNvSpPr txBox="1">
              <a:spLocks/>
            </p:cNvSpPr>
            <p:nvPr/>
          </p:nvSpPr>
          <p:spPr>
            <a:xfrm>
              <a:off x="3600547" y="2889435"/>
              <a:ext cx="1194910" cy="646803"/>
            </a:xfrm>
            <a:prstGeom prst="rect">
              <a:avLst/>
            </a:prstGeom>
          </p:spPr>
          <p:txBody>
            <a:bodyPr vert="horz" lIns="0" tIns="0" rIns="0" bIns="0" rtlCol="0" anchor="b">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fr-FR" sz="900" cap="none" dirty="0"/>
                <a:t>Seconde relance</a:t>
              </a:r>
            </a:p>
            <a:p>
              <a:pPr algn="ctr">
                <a:spcBef>
                  <a:spcPts val="0"/>
                </a:spcBef>
              </a:pPr>
              <a:endParaRPr lang="fr-FR" sz="900" cap="none" dirty="0"/>
            </a:p>
            <a:p>
              <a:pPr algn="ctr">
                <a:spcBef>
                  <a:spcPts val="0"/>
                </a:spcBef>
              </a:pPr>
              <a:r>
                <a:rPr lang="fr-FR" sz="900" cap="none" dirty="0"/>
                <a:t>Si la personne a participée à l’une des trois dernière campagne de dépistage un kit est adressé à domicile avec la seconde relance</a:t>
              </a:r>
            </a:p>
          </p:txBody>
        </p:sp>
      </p:grpSp>
      <p:grpSp>
        <p:nvGrpSpPr>
          <p:cNvPr id="2" name="Groupe 1"/>
          <p:cNvGrpSpPr/>
          <p:nvPr/>
        </p:nvGrpSpPr>
        <p:grpSpPr>
          <a:xfrm>
            <a:off x="6984397" y="2227225"/>
            <a:ext cx="1521355" cy="1650151"/>
            <a:chOff x="4334035" y="2274337"/>
            <a:chExt cx="1521355" cy="1650151"/>
          </a:xfrm>
        </p:grpSpPr>
        <p:sp>
          <p:nvSpPr>
            <p:cNvPr id="57" name="Ellipse 56">
              <a:extLst>
                <a:ext uri="{FF2B5EF4-FFF2-40B4-BE49-F238E27FC236}">
                  <a16:creationId xmlns:a16="http://schemas.microsoft.com/office/drawing/2014/main" id="{C22ED741-F65B-9A4B-8ED5-5176D3DFCDBA}"/>
                </a:ext>
              </a:extLst>
            </p:cNvPr>
            <p:cNvSpPr/>
            <p:nvPr/>
          </p:nvSpPr>
          <p:spPr>
            <a:xfrm>
              <a:off x="4944472" y="2647834"/>
              <a:ext cx="201011" cy="201011"/>
            </a:xfrm>
            <a:prstGeom prst="ellipse">
              <a:avLst/>
            </a:prstGeom>
            <a:solidFill>
              <a:schemeClr val="bg1"/>
            </a:solid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fr-FR" sz="1500" b="1" dirty="0"/>
            </a:p>
          </p:txBody>
        </p:sp>
        <p:sp>
          <p:nvSpPr>
            <p:cNvPr id="58" name="Ellipse 57">
              <a:extLst>
                <a:ext uri="{FF2B5EF4-FFF2-40B4-BE49-F238E27FC236}">
                  <a16:creationId xmlns:a16="http://schemas.microsoft.com/office/drawing/2014/main" id="{B4036159-BC73-0745-912A-8B63DE077466}"/>
                </a:ext>
              </a:extLst>
            </p:cNvPr>
            <p:cNvSpPr/>
            <p:nvPr/>
          </p:nvSpPr>
          <p:spPr>
            <a:xfrm>
              <a:off x="4995240" y="2698602"/>
              <a:ext cx="99474" cy="99474"/>
            </a:xfrm>
            <a:prstGeom prst="ellipse">
              <a:avLst/>
            </a:prstGeom>
            <a:solidFill>
              <a:srgbClr val="3E5FA9"/>
            </a:solidFill>
            <a:ln w="1905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fr-FR" sz="1500" b="1" dirty="0"/>
            </a:p>
          </p:txBody>
        </p:sp>
        <p:sp>
          <p:nvSpPr>
            <p:cNvPr id="66" name="Espace réservé du texte 2">
              <a:extLst>
                <a:ext uri="{FF2B5EF4-FFF2-40B4-BE49-F238E27FC236}">
                  <a16:creationId xmlns:a16="http://schemas.microsoft.com/office/drawing/2014/main" id="{EF84CB4C-9E7D-3B41-8885-9ACD778BEED2}"/>
                </a:ext>
              </a:extLst>
            </p:cNvPr>
            <p:cNvSpPr txBox="1">
              <a:spLocks/>
            </p:cNvSpPr>
            <p:nvPr/>
          </p:nvSpPr>
          <p:spPr>
            <a:xfrm>
              <a:off x="4346560" y="2274337"/>
              <a:ext cx="1385139" cy="265376"/>
            </a:xfrm>
            <a:prstGeom prst="rect">
              <a:avLst/>
            </a:prstGeom>
          </p:spPr>
          <p:txBody>
            <a:bodyPr vert="horz" lIns="0" tIns="0" rIns="0" bIns="0" rtlCol="0" anchor="b">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ts val="1000"/>
                </a:spcBef>
              </a:pPr>
              <a:r>
                <a:rPr lang="fr-FR" sz="1500" b="1" dirty="0">
                  <a:solidFill>
                    <a:srgbClr val="3E5FA9"/>
                  </a:solidFill>
                </a:rPr>
                <a:t>T1 + 24 mois</a:t>
              </a:r>
            </a:p>
          </p:txBody>
        </p:sp>
        <p:sp>
          <p:nvSpPr>
            <p:cNvPr id="68" name="Espace réservé du texte 4">
              <a:extLst>
                <a:ext uri="{FF2B5EF4-FFF2-40B4-BE49-F238E27FC236}">
                  <a16:creationId xmlns:a16="http://schemas.microsoft.com/office/drawing/2014/main" id="{4E5C3A7C-17F7-454F-B293-69C14CE19C34}"/>
                </a:ext>
              </a:extLst>
            </p:cNvPr>
            <p:cNvSpPr txBox="1">
              <a:spLocks/>
            </p:cNvSpPr>
            <p:nvPr/>
          </p:nvSpPr>
          <p:spPr>
            <a:xfrm>
              <a:off x="4334035" y="3039002"/>
              <a:ext cx="1521355" cy="885486"/>
            </a:xfrm>
            <a:prstGeom prst="rect">
              <a:avLst/>
            </a:prstGeom>
          </p:spPr>
          <p:txBody>
            <a:bodyPr vert="horz" lIns="0" tIns="0" rIns="0" bIns="0" rtlCol="0">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fr-FR" sz="900" dirty="0">
                  <a:cs typeface="Times New Roman" panose="02020603050405020304" pitchFamily="18" charset="0"/>
                </a:rPr>
                <a:t>Nouvelle invitation sauf si test positif</a:t>
              </a:r>
            </a:p>
          </p:txBody>
        </p:sp>
      </p:grpSp>
      <p:sp>
        <p:nvSpPr>
          <p:cNvPr id="56" name="Espace réservé de la date 2">
            <a:extLst>
              <a:ext uri="{FF2B5EF4-FFF2-40B4-BE49-F238E27FC236}">
                <a16:creationId xmlns:a16="http://schemas.microsoft.com/office/drawing/2014/main" id="{366DBCFE-9F65-4957-AD65-E0098BC1C599}"/>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69" name="Espace réservé du pied de page 3">
            <a:extLst>
              <a:ext uri="{FF2B5EF4-FFF2-40B4-BE49-F238E27FC236}">
                <a16:creationId xmlns:a16="http://schemas.microsoft.com/office/drawing/2014/main" id="{32CA2353-68D1-4F18-A666-3B973FD19905}"/>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4" name="Espace réservé du texte 8">
            <a:extLst>
              <a:ext uri="{FF2B5EF4-FFF2-40B4-BE49-F238E27FC236}">
                <a16:creationId xmlns:a16="http://schemas.microsoft.com/office/drawing/2014/main" id="{932E46A1-1F4A-4EB7-9A8A-EB892B555644}"/>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3.2.1. Les personnes cibles</a:t>
            </a:r>
          </a:p>
        </p:txBody>
      </p:sp>
    </p:spTree>
    <p:extLst>
      <p:ext uri="{BB962C8B-B14F-4D97-AF65-F5344CB8AC3E}">
        <p14:creationId xmlns:p14="http://schemas.microsoft.com/office/powerpoint/2010/main" val="4061492474"/>
      </p:ext>
    </p:extLst>
  </p:cSld>
  <p:clrMapOvr>
    <a:masterClrMapping/>
  </p:clrMapOvr>
  <p:transition spd="med">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720000"/>
          </a:xfrm>
        </p:spPr>
        <p:txBody>
          <a:bodyPr/>
          <a:lstStyle/>
          <a:p>
            <a:r>
              <a:rPr lang="fr-FR" dirty="0"/>
              <a:t>Ce qu’on attend du pharmacien d’officine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39</a:t>
            </a:fld>
            <a:endParaRPr lang="fr-FR" dirty="0"/>
          </a:p>
        </p:txBody>
      </p:sp>
      <p:sp>
        <p:nvSpPr>
          <p:cNvPr id="76" name="Espace réservé de la date 2">
            <a:extLst>
              <a:ext uri="{FF2B5EF4-FFF2-40B4-BE49-F238E27FC236}">
                <a16:creationId xmlns:a16="http://schemas.microsoft.com/office/drawing/2014/main" id="{4566C4CF-66EE-4432-BF9E-22D0B5FBFD4C}"/>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77" name="Espace réservé du pied de page 3">
            <a:extLst>
              <a:ext uri="{FF2B5EF4-FFF2-40B4-BE49-F238E27FC236}">
                <a16:creationId xmlns:a16="http://schemas.microsoft.com/office/drawing/2014/main" id="{029FB8E3-6C05-447E-91C0-F54D447AF53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127" name="Groupe 126">
            <a:extLst>
              <a:ext uri="{FF2B5EF4-FFF2-40B4-BE49-F238E27FC236}">
                <a16:creationId xmlns:a16="http://schemas.microsoft.com/office/drawing/2014/main" id="{4B29DCCB-CE0E-4735-9A62-23A5751F8E67}"/>
              </a:ext>
            </a:extLst>
          </p:cNvPr>
          <p:cNvGrpSpPr/>
          <p:nvPr/>
        </p:nvGrpSpPr>
        <p:grpSpPr>
          <a:xfrm>
            <a:off x="2987824" y="1476574"/>
            <a:ext cx="2880000" cy="504000"/>
            <a:chOff x="347879" y="1162382"/>
            <a:chExt cx="2880000" cy="504000"/>
          </a:xfrm>
        </p:grpSpPr>
        <p:sp>
          <p:nvSpPr>
            <p:cNvPr id="131" name="Rectangle à coins arrondis 43">
              <a:extLst>
                <a:ext uri="{FF2B5EF4-FFF2-40B4-BE49-F238E27FC236}">
                  <a16:creationId xmlns:a16="http://schemas.microsoft.com/office/drawing/2014/main" id="{2024A46D-BB21-44A3-BC8D-350274CE3BB5}"/>
                </a:ext>
              </a:extLst>
            </p:cNvPr>
            <p:cNvSpPr/>
            <p:nvPr/>
          </p:nvSpPr>
          <p:spPr>
            <a:xfrm flipV="1">
              <a:off x="347879" y="1162382"/>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32" name="Rectangle 131">
              <a:extLst>
                <a:ext uri="{FF2B5EF4-FFF2-40B4-BE49-F238E27FC236}">
                  <a16:creationId xmlns:a16="http://schemas.microsoft.com/office/drawing/2014/main" id="{9CF7BD20-EECB-4701-9EF4-98DD6DBC5239}"/>
                </a:ext>
              </a:extLst>
            </p:cNvPr>
            <p:cNvSpPr/>
            <p:nvPr/>
          </p:nvSpPr>
          <p:spPr>
            <a:xfrm>
              <a:off x="527739" y="1222341"/>
              <a:ext cx="2520280" cy="384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Rôle proactif </a:t>
              </a:r>
            </a:p>
          </p:txBody>
        </p:sp>
      </p:grpSp>
      <p:sp>
        <p:nvSpPr>
          <p:cNvPr id="47" name="Espace réservé du texte 8">
            <a:extLst>
              <a:ext uri="{FF2B5EF4-FFF2-40B4-BE49-F238E27FC236}">
                <a16:creationId xmlns:a16="http://schemas.microsoft.com/office/drawing/2014/main" id="{2C9DB378-DE34-4DE0-A719-F6A88A395C35}"/>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3.2.1. Les personnes cibles</a:t>
            </a:r>
          </a:p>
        </p:txBody>
      </p:sp>
      <p:sp>
        <p:nvSpPr>
          <p:cNvPr id="52" name="ZoneTexte 51">
            <a:extLst>
              <a:ext uri="{FF2B5EF4-FFF2-40B4-BE49-F238E27FC236}">
                <a16:creationId xmlns:a16="http://schemas.microsoft.com/office/drawing/2014/main" id="{978BD727-CA78-4D8B-8895-E0F4B9C1E68A}"/>
              </a:ext>
            </a:extLst>
          </p:cNvPr>
          <p:cNvSpPr txBox="1"/>
          <p:nvPr/>
        </p:nvSpPr>
        <p:spPr>
          <a:xfrm>
            <a:off x="359999" y="2160573"/>
            <a:ext cx="8424000" cy="1477328"/>
          </a:xfrm>
          <a:prstGeom prst="rect">
            <a:avLst/>
          </a:prstGeom>
          <a:noFill/>
        </p:spPr>
        <p:txBody>
          <a:bodyPr wrap="square" lIns="0" rtlCol="0">
            <a:spAutoFit/>
          </a:bodyPr>
          <a:lstStyle/>
          <a:p>
            <a:pPr marL="228600" indent="-228600">
              <a:spcBef>
                <a:spcPts val="300"/>
              </a:spcBef>
              <a:spcAft>
                <a:spcPts val="300"/>
              </a:spcAft>
              <a:buFont typeface="+mj-lt"/>
              <a:buAutoNum type="arabicPeriod"/>
            </a:pPr>
            <a:r>
              <a:rPr lang="fr-FR" sz="1000" dirty="0"/>
              <a:t>Identifier les personnes de 50 à 74 ans de sa patientèle avec ou sans courrier d’invitation</a:t>
            </a:r>
          </a:p>
          <a:p>
            <a:pPr marL="228600" indent="-228600">
              <a:spcBef>
                <a:spcPts val="300"/>
              </a:spcBef>
              <a:spcAft>
                <a:spcPts val="300"/>
              </a:spcAft>
              <a:buFont typeface="+mj-lt"/>
              <a:buAutoNum type="arabicPeriod"/>
            </a:pPr>
            <a:r>
              <a:rPr lang="fr-FR" sz="1000" dirty="0"/>
              <a:t>Identifier les personnes n’ayant pas réalisé leur dépistage du cancer colorectal</a:t>
            </a:r>
          </a:p>
          <a:p>
            <a:pPr marL="228600" indent="-228600">
              <a:spcBef>
                <a:spcPts val="300"/>
              </a:spcBef>
              <a:spcAft>
                <a:spcPts val="300"/>
              </a:spcAft>
              <a:buFont typeface="+mj-lt"/>
              <a:buAutoNum type="arabicPeriod"/>
            </a:pPr>
            <a:r>
              <a:rPr lang="fr-FR" sz="1000" dirty="0"/>
              <a:t>Les sensibiliser sur le dépistage du cancer colorectal</a:t>
            </a:r>
          </a:p>
          <a:p>
            <a:pPr marL="228600" indent="-228600">
              <a:spcBef>
                <a:spcPts val="300"/>
              </a:spcBef>
              <a:spcAft>
                <a:spcPts val="300"/>
              </a:spcAft>
              <a:buFont typeface="+mj-lt"/>
              <a:buAutoNum type="arabicPeriod"/>
            </a:pPr>
            <a:r>
              <a:rPr lang="fr-FR" sz="1000" dirty="0"/>
              <a:t>Proposer le dépistage du cancer colorectal (</a:t>
            </a:r>
            <a:r>
              <a:rPr lang="fr-FR" sz="1000" b="1" dirty="0"/>
              <a:t>espace de confidentialité requis</a:t>
            </a:r>
            <a:r>
              <a:rPr lang="fr-FR" sz="1000" dirty="0"/>
              <a:t>) : </a:t>
            </a:r>
          </a:p>
          <a:p>
            <a:pPr marL="628650" lvl="1" indent="-171450">
              <a:spcAft>
                <a:spcPts val="300"/>
              </a:spcAft>
              <a:buFont typeface="Arial" pitchFamily="34" charset="0"/>
              <a:buChar char="•"/>
            </a:pPr>
            <a:r>
              <a:rPr lang="fr-FR" sz="1000" dirty="0"/>
              <a:t>étape 1 : évaluation du niveau de risque de développer un cancer colorectal à l’aide du questionnaire afin de déterminer si la personne est concernée par le dépistage organisé</a:t>
            </a:r>
          </a:p>
          <a:p>
            <a:pPr marL="628650" lvl="1" indent="-171450">
              <a:spcAft>
                <a:spcPts val="300"/>
              </a:spcAft>
              <a:buFont typeface="Arial" pitchFamily="34" charset="0"/>
              <a:buChar char="•"/>
            </a:pPr>
            <a:r>
              <a:rPr lang="fr-FR" sz="1000" dirty="0"/>
              <a:t>étape 2 : remise du kit ou le cas échéant renvoi vers le médecin traitant</a:t>
            </a:r>
            <a:endParaRPr lang="fr-FR" sz="1000" dirty="0">
              <a:solidFill>
                <a:schemeClr val="accent1"/>
              </a:solidFill>
            </a:endParaRPr>
          </a:p>
        </p:txBody>
      </p:sp>
    </p:spTree>
    <p:extLst>
      <p:ext uri="{BB962C8B-B14F-4D97-AF65-F5344CB8AC3E}">
        <p14:creationId xmlns:p14="http://schemas.microsoft.com/office/powerpoint/2010/main" val="1465708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C3A5CC45-C492-498B-B3C7-919A38F4F958}"/>
              </a:ext>
            </a:extLst>
          </p:cNvPr>
          <p:cNvPicPr>
            <a:picLocks noGrp="1" noChangeAspect="1"/>
          </p:cNvPicPr>
          <p:nvPr>
            <p:ph type="pic" sz="quarter" idx="13"/>
          </p:nvPr>
        </p:nvPicPr>
        <p:blipFill>
          <a:blip r:embed="rId3"/>
          <a:srcRect t="6969" b="6969"/>
          <a:stretch>
            <a:fillRect/>
          </a:stretch>
        </p:blipFill>
        <p:spPr>
          <a:xfrm>
            <a:off x="0" y="757238"/>
            <a:ext cx="9144000" cy="4406900"/>
          </a:xfrm>
        </p:spPr>
      </p:pic>
      <p:sp>
        <p:nvSpPr>
          <p:cNvPr id="6" name="Titre 5"/>
          <p:cNvSpPr>
            <a:spLocks noGrp="1"/>
          </p:cNvSpPr>
          <p:nvPr>
            <p:ph type="title"/>
          </p:nvPr>
        </p:nvSpPr>
        <p:spPr>
          <a:xfrm>
            <a:off x="360000" y="736200"/>
            <a:ext cx="8424000" cy="4046400"/>
          </a:xfrm>
        </p:spPr>
        <p:txBody>
          <a:bodyPr/>
          <a:lstStyle/>
          <a:p>
            <a:r>
              <a:rPr lang="fr-FR" dirty="0"/>
              <a:t>Le cancer colorectal : un enjeu de santé publique</a:t>
            </a:r>
          </a:p>
        </p:txBody>
      </p:sp>
      <p:sp>
        <p:nvSpPr>
          <p:cNvPr id="4" name="Espace réservé de la date 3"/>
          <p:cNvSpPr>
            <a:spLocks noGrp="1"/>
          </p:cNvSpPr>
          <p:nvPr>
            <p:ph type="dt" sz="half" idx="10"/>
          </p:nvPr>
        </p:nvSpPr>
        <p:spPr/>
        <p:txBody>
          <a:bodyPr/>
          <a:lstStyle/>
          <a:p>
            <a:pPr algn="r"/>
            <a:r>
              <a:rPr lang="fr-FR" cap="all" dirty="0"/>
              <a:t>01/06/2022</a:t>
            </a:r>
          </a:p>
        </p:txBody>
      </p:sp>
      <p:sp>
        <p:nvSpPr>
          <p:cNvPr id="5" name="Espace réservé du pied de page 4"/>
          <p:cNvSpPr>
            <a:spLocks noGrp="1"/>
          </p:cNvSpPr>
          <p:nvPr>
            <p:ph type="ftr" sz="quarter" idx="11"/>
          </p:nvPr>
        </p:nvSpPr>
        <p:spPr/>
        <p:txBody>
          <a:bodyPr/>
          <a:lstStyle/>
          <a:p>
            <a:r>
              <a:rPr lang="fr-FR" dirty="0"/>
              <a:t>Dépistage du cancer colorectal</a:t>
            </a:r>
          </a:p>
        </p:txBody>
      </p:sp>
      <p:sp>
        <p:nvSpPr>
          <p:cNvPr id="11" name="Espace réservé du numéro de diapositive 10"/>
          <p:cNvSpPr>
            <a:spLocks noGrp="1"/>
          </p:cNvSpPr>
          <p:nvPr>
            <p:ph type="sldNum" sz="quarter" idx="12"/>
          </p:nvPr>
        </p:nvSpPr>
        <p:spPr/>
        <p:txBody>
          <a:bodyPr/>
          <a:lstStyle/>
          <a:p>
            <a:fld id="{733122C9-A0B9-462F-8757-0847AD287B63}" type="slidenum">
              <a:rPr lang="fr-FR" smtClean="0"/>
              <a:pPr/>
              <a:t>4</a:t>
            </a:fld>
            <a:endParaRPr lang="fr-FR" dirty="0"/>
          </a:p>
        </p:txBody>
      </p:sp>
    </p:spTree>
    <p:extLst>
      <p:ext uri="{BB962C8B-B14F-4D97-AF65-F5344CB8AC3E}">
        <p14:creationId xmlns:p14="http://schemas.microsoft.com/office/powerpoint/2010/main" val="1109453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B29C402B-22CB-4861-8EC8-4F1A2E21441E}"/>
              </a:ext>
            </a:extLst>
          </p:cNvPr>
          <p:cNvPicPr>
            <a:picLocks noGrp="1" noChangeAspect="1"/>
          </p:cNvPicPr>
          <p:nvPr>
            <p:ph type="pic" sz="quarter" idx="13"/>
          </p:nvPr>
        </p:nvPicPr>
        <p:blipFill>
          <a:blip r:embed="rId2"/>
          <a:srcRect t="13819" b="13819"/>
          <a:stretch>
            <a:fillRect/>
          </a:stretch>
        </p:blipFill>
        <p:spPr/>
      </p:pic>
      <p:sp>
        <p:nvSpPr>
          <p:cNvPr id="8" name="Titre 7">
            <a:extLst>
              <a:ext uri="{FF2B5EF4-FFF2-40B4-BE49-F238E27FC236}">
                <a16:creationId xmlns:a16="http://schemas.microsoft.com/office/drawing/2014/main" id="{6A0842C0-A6C8-42A3-B345-2D099F89272A}"/>
              </a:ext>
            </a:extLst>
          </p:cNvPr>
          <p:cNvSpPr>
            <a:spLocks noGrp="1"/>
          </p:cNvSpPr>
          <p:nvPr>
            <p:ph type="title"/>
          </p:nvPr>
        </p:nvSpPr>
        <p:spPr/>
        <p:txBody>
          <a:bodyPr/>
          <a:lstStyle/>
          <a:p>
            <a:pPr marL="0" indent="0">
              <a:buNone/>
            </a:pPr>
            <a:r>
              <a:rPr lang="fr-FR" dirty="0">
                <a:solidFill>
                  <a:schemeClr val="tx1"/>
                </a:solidFill>
              </a:rPr>
              <a:t>3.2.2. L’évaluation du niveau de risque</a:t>
            </a:r>
          </a:p>
        </p:txBody>
      </p:sp>
      <p:sp>
        <p:nvSpPr>
          <p:cNvPr id="10" name="Espace réservé de la date 2">
            <a:extLst>
              <a:ext uri="{FF2B5EF4-FFF2-40B4-BE49-F238E27FC236}">
                <a16:creationId xmlns:a16="http://schemas.microsoft.com/office/drawing/2014/main" id="{70B20D46-9333-4343-B70D-3F5882613E1D}"/>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0C7DC0E1-7DF8-414C-AFF8-C338D02A6578}"/>
              </a:ext>
            </a:extLst>
          </p:cNvPr>
          <p:cNvSpPr>
            <a:spLocks noGrp="1"/>
          </p:cNvSpPr>
          <p:nvPr>
            <p:ph type="ftr" sz="quarter" idx="11"/>
          </p:nvPr>
        </p:nvSpPr>
        <p:spPr>
          <a:xfrm>
            <a:off x="360000" y="4783500"/>
            <a:ext cx="5904000" cy="360000"/>
          </a:xfrm>
        </p:spPr>
        <p:txBody>
          <a:bodyPr/>
          <a:lstStyle/>
          <a:p>
            <a:r>
              <a:rPr lang="fr-FR" dirty="0">
                <a:solidFill>
                  <a:schemeClr val="tx1"/>
                </a:solidFill>
              </a:rPr>
              <a:t>Dépistage du cancer colorectal</a:t>
            </a:r>
          </a:p>
        </p:txBody>
      </p:sp>
      <p:sp>
        <p:nvSpPr>
          <p:cNvPr id="12" name="Espace réservé du numéro de diapositive 4">
            <a:extLst>
              <a:ext uri="{FF2B5EF4-FFF2-40B4-BE49-F238E27FC236}">
                <a16:creationId xmlns:a16="http://schemas.microsoft.com/office/drawing/2014/main" id="{5E7AEB9A-48CF-4A0B-99A3-EADD1996EA7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40</a:t>
            </a:fld>
            <a:endParaRPr lang="fr-FR" dirty="0"/>
          </a:p>
        </p:txBody>
      </p:sp>
    </p:spTree>
    <p:extLst>
      <p:ext uri="{BB962C8B-B14F-4D97-AF65-F5344CB8AC3E}">
        <p14:creationId xmlns:p14="http://schemas.microsoft.com/office/powerpoint/2010/main" val="790096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L’évaluation du niveau de risque avant remise du kit</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41</a:t>
            </a:fld>
            <a:endParaRPr lang="fr-FR" dirty="0"/>
          </a:p>
        </p:txBody>
      </p:sp>
      <p:sp>
        <p:nvSpPr>
          <p:cNvPr id="11" name="ZoneTexte 10">
            <a:extLst>
              <a:ext uri="{FF2B5EF4-FFF2-40B4-BE49-F238E27FC236}">
                <a16:creationId xmlns:a16="http://schemas.microsoft.com/office/drawing/2014/main" id="{F8BBC2AF-6456-49BF-8BE8-E1E92476498F}"/>
              </a:ext>
            </a:extLst>
          </p:cNvPr>
          <p:cNvSpPr txBox="1"/>
          <p:nvPr/>
        </p:nvSpPr>
        <p:spPr>
          <a:xfrm>
            <a:off x="354071" y="1491630"/>
            <a:ext cx="8424000" cy="3480440"/>
          </a:xfrm>
          <a:prstGeom prst="rect">
            <a:avLst/>
          </a:prstGeom>
          <a:noFill/>
        </p:spPr>
        <p:txBody>
          <a:bodyPr wrap="square" lIns="0" rtlCol="0">
            <a:spAutoFit/>
          </a:bodyPr>
          <a:lstStyle/>
          <a:p>
            <a:pPr>
              <a:lnSpc>
                <a:spcPct val="150000"/>
              </a:lnSpc>
              <a:spcBef>
                <a:spcPts val="300"/>
              </a:spcBef>
              <a:spcAft>
                <a:spcPts val="300"/>
              </a:spcAft>
              <a:buClr>
                <a:schemeClr val="tx1"/>
              </a:buClr>
              <a:defRPr/>
            </a:pPr>
            <a:r>
              <a:rPr lang="fr-FR" sz="1000" b="1" dirty="0">
                <a:solidFill>
                  <a:schemeClr val="tx1"/>
                </a:solidFill>
              </a:rPr>
              <a:t>Le pharmacien d’officine doit interroger, dans un espace de confidentialité, la personne sur :</a:t>
            </a:r>
            <a:endParaRPr lang="fr-FR" sz="1000" b="1" dirty="0"/>
          </a:p>
          <a:p>
            <a:pPr marL="252000" indent="-72000">
              <a:spcBef>
                <a:spcPts val="600"/>
              </a:spcBef>
              <a:spcAft>
                <a:spcPts val="600"/>
              </a:spcAft>
              <a:buFont typeface="Arial" panose="020B0604020202020204" pitchFamily="34" charset="0"/>
              <a:buChar char="•"/>
            </a:pPr>
            <a:r>
              <a:rPr lang="fr-FR" sz="950" dirty="0"/>
              <a:t>Ses a</a:t>
            </a:r>
            <a:r>
              <a:rPr lang="fr-FR" sz="950" kern="0" dirty="0">
                <a:solidFill>
                  <a:schemeClr val="tx1"/>
                </a:solidFill>
              </a:rPr>
              <a:t>ntécédents personnels et familiaux</a:t>
            </a:r>
          </a:p>
          <a:p>
            <a:pPr marL="536575" lvl="1" indent="-87313">
              <a:buFont typeface="Arial" panose="020B0604020202020204" pitchFamily="34" charset="0"/>
              <a:buChar char="•"/>
            </a:pPr>
            <a:r>
              <a:rPr lang="fr-FR" sz="850" kern="0" dirty="0"/>
              <a:t>d’adénome</a:t>
            </a:r>
          </a:p>
          <a:p>
            <a:pPr marL="536575" lvl="1" indent="-87313">
              <a:buFont typeface="Arial" panose="020B0604020202020204" pitchFamily="34" charset="0"/>
              <a:buChar char="•"/>
            </a:pPr>
            <a:r>
              <a:rPr lang="fr-FR" sz="850" kern="0" dirty="0"/>
              <a:t>de cancer</a:t>
            </a:r>
          </a:p>
          <a:p>
            <a:pPr marL="536575" lvl="1" indent="-87313">
              <a:buFont typeface="Arial" panose="020B0604020202020204" pitchFamily="34" charset="0"/>
              <a:buChar char="•"/>
            </a:pPr>
            <a:r>
              <a:rPr lang="fr-FR" sz="850" kern="0" dirty="0"/>
              <a:t>de maladie inflammatoire chronique de l’intestin</a:t>
            </a:r>
          </a:p>
          <a:p>
            <a:pPr marL="536575" lvl="1" indent="-87313">
              <a:spcAft>
                <a:spcPts val="600"/>
              </a:spcAft>
              <a:buFont typeface="Arial" panose="020B0604020202020204" pitchFamily="34" charset="0"/>
              <a:buChar char="•"/>
            </a:pPr>
            <a:r>
              <a:rPr lang="fr-FR" sz="850" kern="0" dirty="0"/>
              <a:t>de prédispositions héréditaires</a:t>
            </a:r>
          </a:p>
          <a:p>
            <a:pPr marL="252000" indent="-72000">
              <a:spcBef>
                <a:spcPts val="600"/>
              </a:spcBef>
              <a:spcAft>
                <a:spcPts val="600"/>
              </a:spcAft>
              <a:buClr>
                <a:schemeClr val="tx1"/>
              </a:buClr>
              <a:buFont typeface="Arial" panose="020B0604020202020204" pitchFamily="34" charset="0"/>
              <a:buChar char="•"/>
              <a:defRPr/>
            </a:pPr>
            <a:r>
              <a:rPr lang="fr-FR" sz="950" dirty="0"/>
              <a:t>Ses éventuels symptômes</a:t>
            </a:r>
          </a:p>
          <a:p>
            <a:pPr marL="536575" lvl="4" indent="-87313">
              <a:spcBef>
                <a:spcPts val="100"/>
              </a:spcBef>
              <a:spcAft>
                <a:spcPts val="100"/>
              </a:spcAft>
              <a:buClr>
                <a:schemeClr val="tx1"/>
              </a:buClr>
              <a:buFont typeface="Arial" panose="020B0604020202020204" pitchFamily="34" charset="0"/>
              <a:buChar char="•"/>
            </a:pPr>
            <a:r>
              <a:rPr lang="fr-FR" sz="850" kern="0" dirty="0"/>
              <a:t>présence de sang (rouge ou noir) dans les selles</a:t>
            </a:r>
          </a:p>
          <a:p>
            <a:pPr marL="536575" lvl="4" indent="-87313">
              <a:spcBef>
                <a:spcPts val="100"/>
              </a:spcBef>
              <a:spcAft>
                <a:spcPts val="100"/>
              </a:spcAft>
              <a:buClr>
                <a:schemeClr val="tx1"/>
              </a:buClr>
              <a:buFont typeface="Arial" panose="020B0604020202020204" pitchFamily="34" charset="0"/>
              <a:buChar char="•"/>
            </a:pPr>
            <a:r>
              <a:rPr lang="fr-FR" sz="850" kern="0" dirty="0"/>
              <a:t>douleurs abdominales d’apparition récente, persistantes et/ou inexpliquées </a:t>
            </a:r>
          </a:p>
          <a:p>
            <a:pPr marL="536575" lvl="4" indent="-87313">
              <a:spcBef>
                <a:spcPts val="100"/>
              </a:spcBef>
              <a:spcAft>
                <a:spcPts val="100"/>
              </a:spcAft>
              <a:buClr>
                <a:schemeClr val="tx1"/>
              </a:buClr>
              <a:buFont typeface="Arial" panose="020B0604020202020204" pitchFamily="34" charset="0"/>
              <a:buChar char="•"/>
            </a:pPr>
            <a:r>
              <a:rPr lang="fr-FR" sz="850" kern="0" dirty="0"/>
              <a:t>troubles du transit d’apparition récente : diarrhée ou constipation inhabituelle, ou alternance de ces états, douleurs abdominales, syndrome rectal</a:t>
            </a:r>
            <a:br>
              <a:rPr lang="fr-FR" sz="850" kern="0" dirty="0"/>
            </a:br>
            <a:r>
              <a:rPr lang="fr-FR" sz="850" kern="0" dirty="0"/>
              <a:t>(faux besoins, ténesme, épreintes)</a:t>
            </a:r>
          </a:p>
          <a:p>
            <a:pPr marL="536575" lvl="4" indent="-87313">
              <a:spcBef>
                <a:spcPts val="100"/>
              </a:spcBef>
              <a:spcAft>
                <a:spcPts val="100"/>
              </a:spcAft>
              <a:buClr>
                <a:schemeClr val="tx1"/>
              </a:buClr>
              <a:buFont typeface="Arial" panose="020B0604020202020204" pitchFamily="34" charset="0"/>
              <a:buChar char="•"/>
            </a:pPr>
            <a:r>
              <a:rPr lang="fr-FR" sz="850" kern="0" dirty="0"/>
              <a:t>amaigrissement inexpliqué</a:t>
            </a:r>
          </a:p>
          <a:p>
            <a:pPr marL="536575" lvl="4" indent="-87313">
              <a:spcBef>
                <a:spcPts val="100"/>
              </a:spcBef>
              <a:spcAft>
                <a:spcPts val="600"/>
              </a:spcAft>
              <a:buClr>
                <a:schemeClr val="tx1"/>
              </a:buClr>
              <a:buFont typeface="Arial" panose="020B0604020202020204" pitchFamily="34" charset="0"/>
              <a:buChar char="•"/>
            </a:pPr>
            <a:r>
              <a:rPr lang="fr-FR" sz="850" kern="0" dirty="0"/>
              <a:t>anémie ferriprive</a:t>
            </a:r>
          </a:p>
          <a:p>
            <a:pPr marL="261938" lvl="3" indent="-95250">
              <a:spcBef>
                <a:spcPts val="100"/>
              </a:spcBef>
              <a:spcAft>
                <a:spcPts val="100"/>
              </a:spcAft>
              <a:buClr>
                <a:schemeClr val="tx1"/>
              </a:buClr>
              <a:buFont typeface="Arial" panose="020B0604020202020204" pitchFamily="34" charset="0"/>
              <a:buChar char="•"/>
            </a:pPr>
            <a:r>
              <a:rPr lang="fr-FR" sz="950" kern="0" dirty="0"/>
              <a:t>Ses examens médicaux </a:t>
            </a:r>
          </a:p>
          <a:p>
            <a:pPr marL="449263" lvl="3" indent="87313">
              <a:buClr>
                <a:schemeClr val="tx1"/>
              </a:buClr>
              <a:buFont typeface="Arial" panose="020B0604020202020204" pitchFamily="34" charset="0"/>
              <a:buChar char="•"/>
              <a:tabLst>
                <a:tab pos="449263" algn="l"/>
                <a:tab pos="536575" algn="l"/>
              </a:tabLst>
            </a:pPr>
            <a:r>
              <a:rPr lang="fr-FR" sz="850" kern="0" dirty="0"/>
              <a:t>coloscopie</a:t>
            </a:r>
          </a:p>
          <a:p>
            <a:pPr marL="449263" lvl="3" indent="87313">
              <a:buClr>
                <a:schemeClr val="tx1"/>
              </a:buClr>
              <a:buFont typeface="Arial" panose="020B0604020202020204" pitchFamily="34" charset="0"/>
              <a:buChar char="•"/>
              <a:tabLst>
                <a:tab pos="449263" algn="l"/>
                <a:tab pos="536575" algn="l"/>
              </a:tabLst>
            </a:pPr>
            <a:r>
              <a:rPr lang="fr-FR" sz="850" kern="0" dirty="0" err="1"/>
              <a:t>coloscanner</a:t>
            </a:r>
            <a:endParaRPr lang="fr-FR" sz="850" kern="0" dirty="0"/>
          </a:p>
          <a:p>
            <a:pPr marL="449263" lvl="3" indent="87313">
              <a:buClr>
                <a:schemeClr val="tx1"/>
              </a:buClr>
              <a:buFont typeface="Arial" panose="020B0604020202020204" pitchFamily="34" charset="0"/>
              <a:buChar char="•"/>
              <a:tabLst>
                <a:tab pos="449263" algn="l"/>
                <a:tab pos="536575" algn="l"/>
              </a:tabLst>
            </a:pPr>
            <a:r>
              <a:rPr lang="fr-FR" sz="850" kern="0" dirty="0"/>
              <a:t>test de dépistage</a:t>
            </a:r>
          </a:p>
          <a:p>
            <a:pPr marL="261938" lvl="3" indent="-95250">
              <a:spcBef>
                <a:spcPts val="100"/>
              </a:spcBef>
              <a:spcAft>
                <a:spcPts val="100"/>
              </a:spcAft>
              <a:buClr>
                <a:schemeClr val="tx1"/>
              </a:buClr>
              <a:buFont typeface="Arial" panose="020B0604020202020204" pitchFamily="34" charset="0"/>
              <a:buChar char="•"/>
            </a:pPr>
            <a:endParaRPr lang="fr-FR" sz="850" kern="0" dirty="0"/>
          </a:p>
          <a:p>
            <a:pPr marL="261938" lvl="3" indent="-95250">
              <a:spcBef>
                <a:spcPts val="100"/>
              </a:spcBef>
              <a:spcAft>
                <a:spcPts val="100"/>
              </a:spcAft>
              <a:buClr>
                <a:schemeClr val="tx1"/>
              </a:buClr>
              <a:buFont typeface="Arial" panose="020B0604020202020204" pitchFamily="34" charset="0"/>
              <a:buChar char="•"/>
            </a:pPr>
            <a:endParaRPr lang="fr-FR" sz="850" kern="0" dirty="0"/>
          </a:p>
        </p:txBody>
      </p:sp>
      <p:sp>
        <p:nvSpPr>
          <p:cNvPr id="17" name="Espace réservé de la date 2">
            <a:extLst>
              <a:ext uri="{FF2B5EF4-FFF2-40B4-BE49-F238E27FC236}">
                <a16:creationId xmlns:a16="http://schemas.microsoft.com/office/drawing/2014/main" id="{5CE70DC8-7EB4-4415-998F-23DD37962821}"/>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8" name="Espace réservé du pied de page 3">
            <a:extLst>
              <a:ext uri="{FF2B5EF4-FFF2-40B4-BE49-F238E27FC236}">
                <a16:creationId xmlns:a16="http://schemas.microsoft.com/office/drawing/2014/main" id="{7508F740-EC26-45C5-816F-90C49A754717}"/>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1" name="Espace réservé du texte 6">
            <a:extLst>
              <a:ext uri="{FF2B5EF4-FFF2-40B4-BE49-F238E27FC236}">
                <a16:creationId xmlns:a16="http://schemas.microsoft.com/office/drawing/2014/main" id="{F86C8268-0FF3-4ED5-9E2C-24ED8C83A215}"/>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3.2.2. L’évaluation du niveau de risque</a:t>
            </a:r>
          </a:p>
        </p:txBody>
      </p:sp>
    </p:spTree>
    <p:extLst>
      <p:ext uri="{BB962C8B-B14F-4D97-AF65-F5344CB8AC3E}">
        <p14:creationId xmlns:p14="http://schemas.microsoft.com/office/powerpoint/2010/main" val="673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720000"/>
          </a:xfrm>
        </p:spPr>
        <p:txBody>
          <a:bodyPr/>
          <a:lstStyle/>
          <a:p>
            <a:r>
              <a:rPr lang="fr-FR" dirty="0"/>
              <a:t>Ce qu’on attend du pharmacien d’officine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42</a:t>
            </a:fld>
            <a:endParaRPr lang="fr-FR" dirty="0"/>
          </a:p>
        </p:txBody>
      </p:sp>
      <p:sp>
        <p:nvSpPr>
          <p:cNvPr id="76" name="Espace réservé de la date 2">
            <a:extLst>
              <a:ext uri="{FF2B5EF4-FFF2-40B4-BE49-F238E27FC236}">
                <a16:creationId xmlns:a16="http://schemas.microsoft.com/office/drawing/2014/main" id="{4566C4CF-66EE-4432-BF9E-22D0B5FBFD4C}"/>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77" name="Espace réservé du pied de page 3">
            <a:extLst>
              <a:ext uri="{FF2B5EF4-FFF2-40B4-BE49-F238E27FC236}">
                <a16:creationId xmlns:a16="http://schemas.microsoft.com/office/drawing/2014/main" id="{029FB8E3-6C05-447E-91C0-F54D447AF53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127" name="Groupe 126">
            <a:extLst>
              <a:ext uri="{FF2B5EF4-FFF2-40B4-BE49-F238E27FC236}">
                <a16:creationId xmlns:a16="http://schemas.microsoft.com/office/drawing/2014/main" id="{4B29DCCB-CE0E-4735-9A62-23A5751F8E67}"/>
              </a:ext>
            </a:extLst>
          </p:cNvPr>
          <p:cNvGrpSpPr/>
          <p:nvPr/>
        </p:nvGrpSpPr>
        <p:grpSpPr>
          <a:xfrm>
            <a:off x="2627784" y="1504686"/>
            <a:ext cx="2880000" cy="504000"/>
            <a:chOff x="347879" y="1162382"/>
            <a:chExt cx="2880000" cy="504000"/>
          </a:xfrm>
        </p:grpSpPr>
        <p:sp>
          <p:nvSpPr>
            <p:cNvPr id="131" name="Rectangle à coins arrondis 43">
              <a:extLst>
                <a:ext uri="{FF2B5EF4-FFF2-40B4-BE49-F238E27FC236}">
                  <a16:creationId xmlns:a16="http://schemas.microsoft.com/office/drawing/2014/main" id="{2024A46D-BB21-44A3-BC8D-350274CE3BB5}"/>
                </a:ext>
              </a:extLst>
            </p:cNvPr>
            <p:cNvSpPr/>
            <p:nvPr/>
          </p:nvSpPr>
          <p:spPr>
            <a:xfrm flipV="1">
              <a:off x="347879" y="1162382"/>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32" name="Rectangle 131">
              <a:extLst>
                <a:ext uri="{FF2B5EF4-FFF2-40B4-BE49-F238E27FC236}">
                  <a16:creationId xmlns:a16="http://schemas.microsoft.com/office/drawing/2014/main" id="{9CF7BD20-EECB-4701-9EF4-98DD6DBC5239}"/>
                </a:ext>
              </a:extLst>
            </p:cNvPr>
            <p:cNvSpPr/>
            <p:nvPr/>
          </p:nvSpPr>
          <p:spPr>
            <a:xfrm>
              <a:off x="527739" y="1222341"/>
              <a:ext cx="2520280" cy="384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Evaluer le niveau de risque</a:t>
              </a:r>
            </a:p>
          </p:txBody>
        </p:sp>
      </p:grpSp>
      <p:sp>
        <p:nvSpPr>
          <p:cNvPr id="35" name="ZoneTexte 34">
            <a:extLst>
              <a:ext uri="{FF2B5EF4-FFF2-40B4-BE49-F238E27FC236}">
                <a16:creationId xmlns:a16="http://schemas.microsoft.com/office/drawing/2014/main" id="{28232A43-6AAE-4AC5-98EE-2F09CF00F4C6}"/>
              </a:ext>
            </a:extLst>
          </p:cNvPr>
          <p:cNvSpPr txBox="1"/>
          <p:nvPr/>
        </p:nvSpPr>
        <p:spPr>
          <a:xfrm>
            <a:off x="370704" y="2337623"/>
            <a:ext cx="8424000" cy="2146742"/>
          </a:xfrm>
          <a:prstGeom prst="rect">
            <a:avLst/>
          </a:prstGeom>
          <a:noFill/>
        </p:spPr>
        <p:txBody>
          <a:bodyPr wrap="square" lIns="0" rtlCol="0">
            <a:spAutoFit/>
          </a:bodyPr>
          <a:lstStyle/>
          <a:p>
            <a:pPr marL="228600" indent="-228600">
              <a:spcAft>
                <a:spcPts val="600"/>
              </a:spcAft>
              <a:buFont typeface="+mj-lt"/>
              <a:buAutoNum type="arabicPeriod"/>
            </a:pPr>
            <a:r>
              <a:rPr lang="fr-FR" sz="1000" dirty="0"/>
              <a:t>Evaluer le niveau de risque des personnes grâce au questionnaire fourni par l’Institut national du cancer</a:t>
            </a:r>
          </a:p>
          <a:p>
            <a:pPr marL="228600" indent="-228600">
              <a:spcAft>
                <a:spcPts val="600"/>
              </a:spcAft>
              <a:buFont typeface="+mj-lt"/>
              <a:buAutoNum type="arabicPeriod"/>
            </a:pPr>
            <a:r>
              <a:rPr lang="fr-FR" sz="1000" dirty="0"/>
              <a:t>Identifier les personnes concernées par le dépistage organisé du cancer colorectal afin de leur remettre un kit de dépistage</a:t>
            </a:r>
          </a:p>
          <a:p>
            <a:pPr marL="228600" indent="-228600">
              <a:spcAft>
                <a:spcPts val="300"/>
              </a:spcAft>
              <a:buFont typeface="+mj-lt"/>
              <a:buAutoNum type="arabicPeriod"/>
            </a:pPr>
            <a:r>
              <a:rPr lang="fr-FR" sz="1000" dirty="0"/>
              <a:t>Orienter les personnes non concernées par le dépistage organisé vers leur médecin traitant</a:t>
            </a:r>
          </a:p>
          <a:p>
            <a:pPr marL="628650" lvl="1" indent="-171450">
              <a:spcAft>
                <a:spcPts val="300"/>
              </a:spcAft>
              <a:buFont typeface="Arial" pitchFamily="34" charset="0"/>
              <a:buChar char="•"/>
            </a:pPr>
            <a:r>
              <a:rPr lang="fr-FR" sz="1000" dirty="0"/>
              <a:t>informer le CRCDC concerné de l’inéligibilité de la personne et des motifs (sauf opposition de la personne exprimée auprès du pharmacien) </a:t>
            </a:r>
          </a:p>
          <a:p>
            <a:pPr>
              <a:spcAft>
                <a:spcPts val="300"/>
              </a:spcAft>
            </a:pPr>
            <a:endParaRPr lang="fr-FR" sz="1000" dirty="0"/>
          </a:p>
          <a:p>
            <a:pPr>
              <a:spcAft>
                <a:spcPts val="300"/>
              </a:spcAft>
            </a:pPr>
            <a:r>
              <a:rPr lang="fr-FR" sz="1000" b="1" i="1" dirty="0"/>
              <a:t>A noter </a:t>
            </a:r>
            <a:r>
              <a:rPr lang="fr-FR" sz="1000" dirty="0"/>
              <a:t>: le pharmacien n'est pas le destinataire </a:t>
            </a:r>
            <a:r>
              <a:rPr lang="fr-FR" sz="1000" b="1" dirty="0"/>
              <a:t>désigné dans le courrier d'invitation</a:t>
            </a:r>
            <a:r>
              <a:rPr lang="fr-FR" sz="1000" dirty="0"/>
              <a:t> de l'opposition mais il doit en tenir compte si la personne l'exprime auprès de lui et doit en informer le CRCDC</a:t>
            </a:r>
            <a:endParaRPr lang="fr-FR" sz="950" dirty="0">
              <a:solidFill>
                <a:schemeClr val="accent1"/>
              </a:solidFill>
            </a:endParaRPr>
          </a:p>
          <a:p>
            <a:pPr lvl="1">
              <a:spcAft>
                <a:spcPts val="300"/>
              </a:spcAft>
            </a:pPr>
            <a:endParaRPr lang="fr-FR" sz="950" dirty="0">
              <a:solidFill>
                <a:schemeClr val="accent1"/>
              </a:solidFill>
            </a:endParaRPr>
          </a:p>
          <a:p>
            <a:pPr marL="72000" indent="-72000">
              <a:spcAft>
                <a:spcPts val="300"/>
              </a:spcAft>
              <a:buFont typeface="Arial" panose="020B0604020202020204" pitchFamily="34" charset="0"/>
              <a:buChar char="•"/>
            </a:pPr>
            <a:endParaRPr lang="fr-FR" sz="950" dirty="0">
              <a:solidFill>
                <a:schemeClr val="accent1"/>
              </a:solidFill>
            </a:endParaRPr>
          </a:p>
          <a:p>
            <a:pPr marL="72000" indent="-72000">
              <a:spcAft>
                <a:spcPts val="300"/>
              </a:spcAft>
              <a:buFont typeface="Arial" panose="020B0604020202020204" pitchFamily="34" charset="0"/>
              <a:buChar char="•"/>
            </a:pPr>
            <a:endParaRPr lang="fr-FR" sz="950" dirty="0">
              <a:solidFill>
                <a:schemeClr val="accent1"/>
              </a:solidFill>
            </a:endParaRPr>
          </a:p>
        </p:txBody>
      </p:sp>
      <p:sp>
        <p:nvSpPr>
          <p:cNvPr id="38" name="Espace réservé du texte 6">
            <a:extLst>
              <a:ext uri="{FF2B5EF4-FFF2-40B4-BE49-F238E27FC236}">
                <a16:creationId xmlns:a16="http://schemas.microsoft.com/office/drawing/2014/main" id="{46C94D8D-160B-4703-AF51-DD28411B8A97}"/>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3.2.2. L’évaluation du niveau de risque</a:t>
            </a:r>
          </a:p>
        </p:txBody>
      </p:sp>
    </p:spTree>
    <p:extLst>
      <p:ext uri="{BB962C8B-B14F-4D97-AF65-F5344CB8AC3E}">
        <p14:creationId xmlns:p14="http://schemas.microsoft.com/office/powerpoint/2010/main" val="3620194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E2C61D3C-1593-4955-8E91-85878F3CBCD9}"/>
              </a:ext>
            </a:extLst>
          </p:cNvPr>
          <p:cNvPicPr>
            <a:picLocks noGrp="1" noChangeAspect="1"/>
          </p:cNvPicPr>
          <p:nvPr>
            <p:ph type="pic" sz="quarter" idx="13"/>
          </p:nvPr>
        </p:nvPicPr>
        <p:blipFill>
          <a:blip r:embed="rId2"/>
          <a:srcRect t="13788" b="13788"/>
          <a:stretch>
            <a:fillRect/>
          </a:stretch>
        </p:blipFill>
        <p:spPr/>
      </p:pic>
      <p:sp>
        <p:nvSpPr>
          <p:cNvPr id="8" name="Titre 7">
            <a:extLst>
              <a:ext uri="{FF2B5EF4-FFF2-40B4-BE49-F238E27FC236}">
                <a16:creationId xmlns:a16="http://schemas.microsoft.com/office/drawing/2014/main" id="{6A0842C0-A6C8-42A3-B345-2D099F89272A}"/>
              </a:ext>
            </a:extLst>
          </p:cNvPr>
          <p:cNvSpPr>
            <a:spLocks noGrp="1"/>
          </p:cNvSpPr>
          <p:nvPr>
            <p:ph type="title"/>
          </p:nvPr>
        </p:nvSpPr>
        <p:spPr/>
        <p:txBody>
          <a:bodyPr/>
          <a:lstStyle/>
          <a:p>
            <a:pPr marL="0" indent="0">
              <a:buNone/>
            </a:pPr>
            <a:r>
              <a:rPr lang="fr-FR" dirty="0">
                <a:solidFill>
                  <a:schemeClr val="tx1"/>
                </a:solidFill>
              </a:rPr>
              <a:t>3.2.3. Le kit de dépistage</a:t>
            </a:r>
          </a:p>
        </p:txBody>
      </p:sp>
      <p:sp>
        <p:nvSpPr>
          <p:cNvPr id="10" name="Espace réservé de la date 2">
            <a:extLst>
              <a:ext uri="{FF2B5EF4-FFF2-40B4-BE49-F238E27FC236}">
                <a16:creationId xmlns:a16="http://schemas.microsoft.com/office/drawing/2014/main" id="{70B20D46-9333-4343-B70D-3F5882613E1D}"/>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0C7DC0E1-7DF8-414C-AFF8-C338D02A6578}"/>
              </a:ext>
            </a:extLst>
          </p:cNvPr>
          <p:cNvSpPr>
            <a:spLocks noGrp="1"/>
          </p:cNvSpPr>
          <p:nvPr>
            <p:ph type="ftr" sz="quarter" idx="11"/>
          </p:nvPr>
        </p:nvSpPr>
        <p:spPr>
          <a:xfrm>
            <a:off x="360000" y="4783500"/>
            <a:ext cx="5904000" cy="360000"/>
          </a:xfrm>
        </p:spPr>
        <p:txBody>
          <a:bodyPr/>
          <a:lstStyle/>
          <a:p>
            <a:r>
              <a:rPr lang="fr-FR" dirty="0">
                <a:solidFill>
                  <a:schemeClr val="tx1"/>
                </a:solidFill>
              </a:rPr>
              <a:t>Dépistage du cancer colorectal</a:t>
            </a:r>
          </a:p>
        </p:txBody>
      </p:sp>
      <p:sp>
        <p:nvSpPr>
          <p:cNvPr id="12" name="Espace réservé du numéro de diapositive 4">
            <a:extLst>
              <a:ext uri="{FF2B5EF4-FFF2-40B4-BE49-F238E27FC236}">
                <a16:creationId xmlns:a16="http://schemas.microsoft.com/office/drawing/2014/main" id="{5E7AEB9A-48CF-4A0B-99A3-EADD1996EA7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43</a:t>
            </a:fld>
            <a:endParaRPr lang="fr-FR" dirty="0"/>
          </a:p>
        </p:txBody>
      </p:sp>
    </p:spTree>
    <p:extLst>
      <p:ext uri="{BB962C8B-B14F-4D97-AF65-F5344CB8AC3E}">
        <p14:creationId xmlns:p14="http://schemas.microsoft.com/office/powerpoint/2010/main" val="412629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8" y="900000"/>
            <a:ext cx="8532481" cy="720000"/>
          </a:xfrm>
        </p:spPr>
        <p:txBody>
          <a:bodyPr>
            <a:normAutofit/>
          </a:bodyPr>
          <a:lstStyle/>
          <a:p>
            <a:r>
              <a:rPr lang="fr-FR" dirty="0"/>
              <a:t>Pour commander des kits de dépistage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44</a:t>
            </a:fld>
            <a:endParaRPr lang="fr-FR" dirty="0"/>
          </a:p>
        </p:txBody>
      </p:sp>
      <p:sp>
        <p:nvSpPr>
          <p:cNvPr id="17" name="Espace réservé du contenu 6">
            <a:extLst>
              <a:ext uri="{FF2B5EF4-FFF2-40B4-BE49-F238E27FC236}">
                <a16:creationId xmlns:a16="http://schemas.microsoft.com/office/drawing/2014/main" id="{2F315A58-3DE5-41D0-94FE-C54656CAE4DE}"/>
              </a:ext>
            </a:extLst>
          </p:cNvPr>
          <p:cNvSpPr txBox="1">
            <a:spLocks/>
          </p:cNvSpPr>
          <p:nvPr/>
        </p:nvSpPr>
        <p:spPr bwMode="gray">
          <a:xfrm>
            <a:off x="360000" y="4262985"/>
            <a:ext cx="8424000" cy="15979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72000">
              <a:spcAft>
                <a:spcPts val="300"/>
              </a:spcAft>
              <a:buClr>
                <a:schemeClr val="tx1"/>
              </a:buClr>
              <a:buFont typeface="Arial" panose="020B0604020202020204" pitchFamily="34" charset="0"/>
              <a:buChar char="•"/>
              <a:defRPr/>
            </a:pPr>
            <a:r>
              <a:rPr lang="fr-FR" sz="1050" dirty="0"/>
              <a:t>Livraison des kits de dépistage dans les </a:t>
            </a:r>
            <a:r>
              <a:rPr lang="fr-FR" dirty="0"/>
              <a:t>4</a:t>
            </a:r>
            <a:r>
              <a:rPr lang="fr-FR" sz="1050" dirty="0"/>
              <a:t>5 à 60 jours ouvrés après réception de la commande par </a:t>
            </a:r>
            <a:r>
              <a:rPr lang="fr-FR" sz="1050" dirty="0" err="1"/>
              <a:t>Daklapack</a:t>
            </a:r>
            <a:r>
              <a:rPr lang="fr-FR" sz="1050" baseline="30000" dirty="0"/>
              <a:t>®</a:t>
            </a:r>
          </a:p>
          <a:p>
            <a:pPr marL="72000" indent="-72000">
              <a:spcAft>
                <a:spcPts val="300"/>
              </a:spcAft>
              <a:buClr>
                <a:schemeClr val="tx1"/>
              </a:buClr>
              <a:buFont typeface="Arial" panose="020B0604020202020204" pitchFamily="34" charset="0"/>
              <a:buChar char="•"/>
              <a:defRPr/>
            </a:pPr>
            <a:endParaRPr lang="fr-FR" dirty="0"/>
          </a:p>
        </p:txBody>
      </p:sp>
      <p:sp>
        <p:nvSpPr>
          <p:cNvPr id="8" name="Espace réservé du contenu 11">
            <a:extLst>
              <a:ext uri="{FF2B5EF4-FFF2-40B4-BE49-F238E27FC236}">
                <a16:creationId xmlns:a16="http://schemas.microsoft.com/office/drawing/2014/main" id="{54F75C3A-D895-4916-894A-C4CD03034D8F}"/>
              </a:ext>
            </a:extLst>
          </p:cNvPr>
          <p:cNvSpPr txBox="1">
            <a:spLocks/>
          </p:cNvSpPr>
          <p:nvPr/>
        </p:nvSpPr>
        <p:spPr>
          <a:xfrm>
            <a:off x="353769" y="1736796"/>
            <a:ext cx="4098995" cy="443420"/>
          </a:xfrm>
          <a:prstGeom prst="rect">
            <a:avLst/>
          </a:prstGeom>
        </p:spPr>
        <p:txBody>
          <a:bodyPr/>
          <a:lstStyle>
            <a:lvl1pPr marL="144000" indent="-144000" algn="l" defTabSz="914400" rtl="0" eaLnBrk="1" latinLnBrk="0" hangingPunct="1">
              <a:spcBef>
                <a:spcPts val="0"/>
              </a:spcBef>
              <a:buClr>
                <a:schemeClr val="bg1"/>
              </a:buClr>
              <a:buFont typeface="Arial" panose="020B0604020202020204" pitchFamily="34" charset="0"/>
              <a:buChar char="•"/>
              <a:defRPr sz="1800" b="1" kern="1200">
                <a:solidFill>
                  <a:schemeClr val="accent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spcBef>
                <a:spcPts val="400"/>
              </a:spcBef>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2pPr>
            <a:lvl3pPr marL="1008000" indent="-144000" algn="l" defTabSz="914400" rtl="0" eaLnBrk="1" latinLnBrk="0" hangingPunct="1">
              <a:spcBef>
                <a:spcPts val="300"/>
              </a:spcBef>
              <a:buFont typeface="Arial" panose="020B0604020202020204" pitchFamily="34" charset="0"/>
              <a:buChar char="•"/>
              <a:defRPr sz="1400" b="1" kern="1200">
                <a:solidFill>
                  <a:schemeClr val="accent1"/>
                </a:solidFill>
                <a:latin typeface="Arial" panose="020B0604020202020204" pitchFamily="34" charset="0"/>
                <a:ea typeface="+mn-ea"/>
                <a:cs typeface="Arial" panose="020B0604020202020204" pitchFamily="34" charset="0"/>
              </a:defRPr>
            </a:lvl3pPr>
            <a:lvl4pPr marL="136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4pPr>
            <a:lvl5pPr marL="172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3"/>
              </a:buClr>
              <a:buNone/>
            </a:pPr>
            <a:r>
              <a:rPr lang="fr-FR" sz="1000" i="1" dirty="0">
                <a:solidFill>
                  <a:schemeClr val="tx1"/>
                </a:solidFill>
              </a:rPr>
              <a:t>Via</a:t>
            </a:r>
            <a:r>
              <a:rPr lang="fr-FR" sz="1000" dirty="0">
                <a:solidFill>
                  <a:schemeClr val="tx1"/>
                </a:solidFill>
              </a:rPr>
              <a:t> espace professionnel sur ameli.fr</a:t>
            </a:r>
            <a:br>
              <a:rPr lang="fr-FR" sz="1000" dirty="0"/>
            </a:br>
            <a:endParaRPr lang="fr-FR" sz="1000" dirty="0"/>
          </a:p>
        </p:txBody>
      </p:sp>
      <p:sp>
        <p:nvSpPr>
          <p:cNvPr id="9" name="Espace réservé du contenu 12">
            <a:extLst>
              <a:ext uri="{FF2B5EF4-FFF2-40B4-BE49-F238E27FC236}">
                <a16:creationId xmlns:a16="http://schemas.microsoft.com/office/drawing/2014/main" id="{CCA979F0-A38C-44E4-A7B3-FF7E08F89B71}"/>
              </a:ext>
            </a:extLst>
          </p:cNvPr>
          <p:cNvSpPr txBox="1">
            <a:spLocks/>
          </p:cNvSpPr>
          <p:nvPr/>
        </p:nvSpPr>
        <p:spPr>
          <a:xfrm>
            <a:off x="4863449" y="1729856"/>
            <a:ext cx="4248996" cy="197833"/>
          </a:xfrm>
          <a:prstGeom prst="rect">
            <a:avLst/>
          </a:prstGeom>
        </p:spPr>
        <p:txBody>
          <a:bodyPr/>
          <a:lstStyle>
            <a:lvl1pPr marL="144000" indent="-144000" algn="l" defTabSz="914400" rtl="0" eaLnBrk="1" latinLnBrk="0" hangingPunct="1">
              <a:spcBef>
                <a:spcPts val="0"/>
              </a:spcBef>
              <a:buClr>
                <a:schemeClr val="bg1"/>
              </a:buClr>
              <a:buFont typeface="Arial" panose="020B0604020202020204" pitchFamily="34" charset="0"/>
              <a:buChar char="•"/>
              <a:defRPr sz="1800" b="1" kern="1200">
                <a:solidFill>
                  <a:schemeClr val="accent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spcBef>
                <a:spcPts val="400"/>
              </a:spcBef>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2pPr>
            <a:lvl3pPr marL="1008000" indent="-144000" algn="l" defTabSz="914400" rtl="0" eaLnBrk="1" latinLnBrk="0" hangingPunct="1">
              <a:spcBef>
                <a:spcPts val="300"/>
              </a:spcBef>
              <a:buFont typeface="Arial" panose="020B0604020202020204" pitchFamily="34" charset="0"/>
              <a:buChar char="•"/>
              <a:defRPr sz="1400" b="1" kern="1200">
                <a:solidFill>
                  <a:schemeClr val="accent1"/>
                </a:solidFill>
                <a:latin typeface="Arial" panose="020B0604020202020204" pitchFamily="34" charset="0"/>
                <a:ea typeface="+mn-ea"/>
                <a:cs typeface="Arial" panose="020B0604020202020204" pitchFamily="34" charset="0"/>
              </a:defRPr>
            </a:lvl3pPr>
            <a:lvl4pPr marL="136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4pPr>
            <a:lvl5pPr marL="172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3"/>
              </a:buClr>
              <a:buNone/>
            </a:pPr>
            <a:r>
              <a:rPr lang="fr-FR" sz="1000" dirty="0">
                <a:solidFill>
                  <a:schemeClr val="tx1"/>
                </a:solidFill>
              </a:rPr>
              <a:t>Auprès du CRCDC</a:t>
            </a:r>
          </a:p>
        </p:txBody>
      </p:sp>
      <p:pic>
        <p:nvPicPr>
          <p:cNvPr id="10" name="Picture 2">
            <a:extLst>
              <a:ext uri="{FF2B5EF4-FFF2-40B4-BE49-F238E27FC236}">
                <a16:creationId xmlns:a16="http://schemas.microsoft.com/office/drawing/2014/main" id="{D54AC7F6-C755-4560-9341-FBC599877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85" y="1980000"/>
            <a:ext cx="3145086" cy="186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C822A8AD-B26B-4002-B1F8-31A466F2A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1973060"/>
            <a:ext cx="907089" cy="36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4B0C2F0F-D4AD-40E3-9FA5-72BD47E56D7E}"/>
              </a:ext>
            </a:extLst>
          </p:cNvPr>
          <p:cNvSpPr/>
          <p:nvPr/>
        </p:nvSpPr>
        <p:spPr>
          <a:xfrm>
            <a:off x="4867249" y="2367920"/>
            <a:ext cx="3449415" cy="1015663"/>
          </a:xfrm>
          <a:prstGeom prst="rect">
            <a:avLst/>
          </a:prstGeom>
        </p:spPr>
        <p:txBody>
          <a:bodyPr wrap="square">
            <a:spAutoFit/>
          </a:bodyPr>
          <a:lstStyle/>
          <a:p>
            <a:r>
              <a:rPr lang="fr-FR" sz="1000" b="1" dirty="0">
                <a:ln w="0"/>
                <a:effectLst>
                  <a:outerShdw blurRad="38100" dist="19050" dir="2700000" algn="tl" rotWithShape="0">
                    <a:schemeClr val="dk1">
                      <a:alpha val="40000"/>
                    </a:schemeClr>
                  </a:outerShdw>
                </a:effectLst>
              </a:rPr>
              <a:t>CRCDC GUYANE </a:t>
            </a:r>
          </a:p>
          <a:p>
            <a:r>
              <a:rPr lang="fr-FR" sz="1000" dirty="0">
                <a:ln w="0"/>
              </a:rPr>
              <a:t>Centre Médical de Baduel – 1361 route de Baduel  Bâtiment C 2</a:t>
            </a:r>
            <a:r>
              <a:rPr lang="fr-FR" sz="1000" baseline="30000" dirty="0">
                <a:ln w="0"/>
              </a:rPr>
              <a:t>ème</a:t>
            </a:r>
            <a:r>
              <a:rPr lang="fr-FR" sz="1000" dirty="0">
                <a:ln w="0"/>
              </a:rPr>
              <a:t> étage </a:t>
            </a:r>
          </a:p>
          <a:p>
            <a:r>
              <a:rPr lang="fr-FR" sz="1000" dirty="0">
                <a:ln w="0"/>
              </a:rPr>
              <a:t>97300 CAYENNE CEDEX </a:t>
            </a:r>
          </a:p>
          <a:p>
            <a:r>
              <a:rPr lang="fr-FR" sz="1000" dirty="0">
                <a:ln w="0"/>
              </a:rPr>
              <a:t>Tél : </a:t>
            </a:r>
            <a:r>
              <a:rPr lang="fr-FR" sz="1000" b="1" dirty="0">
                <a:ln w="0"/>
              </a:rPr>
              <a:t>0594 38 09 39</a:t>
            </a:r>
          </a:p>
          <a:p>
            <a:r>
              <a:rPr lang="fr-FR" sz="1000" dirty="0">
                <a:ln w="0"/>
              </a:rPr>
              <a:t>Email : </a:t>
            </a:r>
            <a:r>
              <a:rPr lang="fr-FR" sz="1000" b="1" dirty="0">
                <a:ln w="0"/>
                <a:solidFill>
                  <a:srgbClr val="3E5FA9"/>
                </a:solidFill>
              </a:rPr>
              <a:t>contact@crcdc-guyane.fr</a:t>
            </a:r>
            <a:endParaRPr lang="fr-FR" sz="1000" b="1" dirty="0">
              <a:solidFill>
                <a:srgbClr val="3E5FA9"/>
              </a:solidFill>
            </a:endParaRPr>
          </a:p>
        </p:txBody>
      </p:sp>
      <p:sp>
        <p:nvSpPr>
          <p:cNvPr id="28" name="Espace réservé de la date 2">
            <a:extLst>
              <a:ext uri="{FF2B5EF4-FFF2-40B4-BE49-F238E27FC236}">
                <a16:creationId xmlns:a16="http://schemas.microsoft.com/office/drawing/2014/main" id="{8911B0EE-9039-45A3-BBBF-37C2BD2472D5}"/>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9" name="Espace réservé du pied de page 3">
            <a:extLst>
              <a:ext uri="{FF2B5EF4-FFF2-40B4-BE49-F238E27FC236}">
                <a16:creationId xmlns:a16="http://schemas.microsoft.com/office/drawing/2014/main" id="{6EAE243F-E9BC-4223-A46B-ABF587A2650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1" name="Espace réservé du texte 6">
            <a:extLst>
              <a:ext uri="{FF2B5EF4-FFF2-40B4-BE49-F238E27FC236}">
                <a16:creationId xmlns:a16="http://schemas.microsoft.com/office/drawing/2014/main" id="{AC5F29C2-6528-41F3-8425-92F35574FAF4}"/>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Tree>
    <p:extLst>
      <p:ext uri="{BB962C8B-B14F-4D97-AF65-F5344CB8AC3E}">
        <p14:creationId xmlns:p14="http://schemas.microsoft.com/office/powerpoint/2010/main" val="248964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kit de dépistage du DO CCR</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45</a:t>
            </a:fld>
            <a:endParaRPr lang="fr-FR" dirty="0"/>
          </a:p>
        </p:txBody>
      </p:sp>
      <p:sp>
        <p:nvSpPr>
          <p:cNvPr id="9" name="Rectangle 8"/>
          <p:cNvSpPr/>
          <p:nvPr/>
        </p:nvSpPr>
        <p:spPr>
          <a:xfrm>
            <a:off x="6056508" y="4583445"/>
            <a:ext cx="4060108" cy="200055"/>
          </a:xfrm>
          <a:prstGeom prst="rect">
            <a:avLst/>
          </a:prstGeom>
        </p:spPr>
        <p:txBody>
          <a:bodyPr wrap="square">
            <a:spAutoFit/>
          </a:bodyPr>
          <a:lstStyle/>
          <a:p>
            <a:r>
              <a:rPr lang="fr-FR" sz="700" dirty="0"/>
              <a:t>Source : Groupement Cerba/</a:t>
            </a:r>
            <a:r>
              <a:rPr lang="fr-FR" sz="700" dirty="0" err="1"/>
              <a:t>DaklaPack</a:t>
            </a:r>
            <a:r>
              <a:rPr lang="fr-FR" sz="700" dirty="0"/>
              <a:t>® - Traitement </a:t>
            </a:r>
            <a:r>
              <a:rPr lang="fr-FR" sz="700" dirty="0" err="1"/>
              <a:t>INCa</a:t>
            </a:r>
            <a:r>
              <a:rPr lang="fr-FR" sz="700" dirty="0"/>
              <a:t>, 2021 </a:t>
            </a:r>
          </a:p>
        </p:txBody>
      </p:sp>
      <p:sp>
        <p:nvSpPr>
          <p:cNvPr id="15" name="Espace réservé du contenu 8">
            <a:extLst>
              <a:ext uri="{FF2B5EF4-FFF2-40B4-BE49-F238E27FC236}">
                <a16:creationId xmlns:a16="http://schemas.microsoft.com/office/drawing/2014/main" id="{7BF83AA5-3B16-49FF-9D37-A1495E8E4F2C}"/>
              </a:ext>
            </a:extLst>
          </p:cNvPr>
          <p:cNvSpPr txBox="1">
            <a:spLocks/>
          </p:cNvSpPr>
          <p:nvPr/>
        </p:nvSpPr>
        <p:spPr>
          <a:xfrm>
            <a:off x="359998" y="1460394"/>
            <a:ext cx="7384339" cy="310132"/>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000" lvl="3" indent="-72000">
              <a:spcBef>
                <a:spcPts val="600"/>
              </a:spcBef>
              <a:spcAft>
                <a:spcPts val="600"/>
              </a:spcAft>
              <a:buClrTx/>
            </a:pPr>
            <a:r>
              <a:rPr lang="fr-FR" sz="1050" dirty="0"/>
              <a:t>  Un kit de dépistage organisé en 3 volets </a:t>
            </a:r>
            <a:endParaRPr lang="fr-FR" sz="1050" dirty="0">
              <a:solidFill>
                <a:schemeClr val="tx1"/>
              </a:solidFill>
            </a:endParaRPr>
          </a:p>
        </p:txBody>
      </p:sp>
      <p:sp>
        <p:nvSpPr>
          <p:cNvPr id="16" name="Espace réservé du contenu 11"/>
          <p:cNvSpPr txBox="1">
            <a:spLocks/>
          </p:cNvSpPr>
          <p:nvPr/>
        </p:nvSpPr>
        <p:spPr>
          <a:xfrm>
            <a:off x="360954" y="1707654"/>
            <a:ext cx="3976895" cy="507886"/>
          </a:xfrm>
          <a:prstGeom prst="rect">
            <a:avLst/>
          </a:prstGeom>
        </p:spPr>
        <p:txBody>
          <a:bodyPr/>
          <a:lstStyle>
            <a:lvl1pPr marL="144000" indent="-144000" algn="l" defTabSz="914400" rtl="0" eaLnBrk="1" latinLnBrk="0" hangingPunct="1">
              <a:spcBef>
                <a:spcPts val="0"/>
              </a:spcBef>
              <a:buClr>
                <a:schemeClr val="bg1"/>
              </a:buClr>
              <a:buFont typeface="Arial" panose="020B0604020202020204" pitchFamily="34" charset="0"/>
              <a:buChar char="•"/>
              <a:defRPr sz="1800" b="1" kern="1200">
                <a:solidFill>
                  <a:schemeClr val="accent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spcBef>
                <a:spcPts val="400"/>
              </a:spcBef>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2pPr>
            <a:lvl3pPr marL="1008000" indent="-144000" algn="l" defTabSz="914400" rtl="0" eaLnBrk="1" latinLnBrk="0" hangingPunct="1">
              <a:spcBef>
                <a:spcPts val="300"/>
              </a:spcBef>
              <a:buFont typeface="Arial" panose="020B0604020202020204" pitchFamily="34" charset="0"/>
              <a:buChar char="•"/>
              <a:defRPr sz="1400" b="1" kern="1200">
                <a:solidFill>
                  <a:schemeClr val="accent1"/>
                </a:solidFill>
                <a:latin typeface="Arial" panose="020B0604020202020204" pitchFamily="34" charset="0"/>
                <a:ea typeface="+mn-ea"/>
                <a:cs typeface="Arial" panose="020B0604020202020204" pitchFamily="34" charset="0"/>
              </a:defRPr>
            </a:lvl3pPr>
            <a:lvl4pPr marL="136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4pPr>
            <a:lvl5pPr marL="172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buClr>
              <a:buNone/>
            </a:pPr>
            <a:r>
              <a:rPr lang="fr-FR" sz="1000" dirty="0">
                <a:solidFill>
                  <a:schemeClr val="tx1"/>
                </a:solidFill>
              </a:rPr>
              <a:t>Ensemble des composants du kit</a:t>
            </a:r>
          </a:p>
        </p:txBody>
      </p:sp>
      <p:sp>
        <p:nvSpPr>
          <p:cNvPr id="17" name="Espace réservé du contenu 11"/>
          <p:cNvSpPr txBox="1">
            <a:spLocks/>
          </p:cNvSpPr>
          <p:nvPr/>
        </p:nvSpPr>
        <p:spPr>
          <a:xfrm>
            <a:off x="4508329" y="1707654"/>
            <a:ext cx="4274717" cy="289342"/>
          </a:xfrm>
          <a:prstGeom prst="rect">
            <a:avLst/>
          </a:prstGeom>
        </p:spPr>
        <p:txBody>
          <a:bodyPr/>
          <a:lstStyle>
            <a:lvl1pPr marL="144000" indent="-144000" algn="l" defTabSz="914400" rtl="0" eaLnBrk="1" latinLnBrk="0" hangingPunct="1">
              <a:spcBef>
                <a:spcPts val="0"/>
              </a:spcBef>
              <a:buClr>
                <a:schemeClr val="bg1"/>
              </a:buClr>
              <a:buFont typeface="Arial" panose="020B0604020202020204" pitchFamily="34" charset="0"/>
              <a:buChar char="•"/>
              <a:defRPr sz="1800" b="1" kern="1200">
                <a:solidFill>
                  <a:schemeClr val="accent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spcBef>
                <a:spcPts val="400"/>
              </a:spcBef>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2pPr>
            <a:lvl3pPr marL="1008000" indent="-144000" algn="l" defTabSz="914400" rtl="0" eaLnBrk="1" latinLnBrk="0" hangingPunct="1">
              <a:spcBef>
                <a:spcPts val="300"/>
              </a:spcBef>
              <a:buFont typeface="Arial" panose="020B0604020202020204" pitchFamily="34" charset="0"/>
              <a:buChar char="•"/>
              <a:defRPr sz="1400" b="1" kern="1200">
                <a:solidFill>
                  <a:schemeClr val="accent1"/>
                </a:solidFill>
                <a:latin typeface="Arial" panose="020B0604020202020204" pitchFamily="34" charset="0"/>
                <a:ea typeface="+mn-ea"/>
                <a:cs typeface="Arial" panose="020B0604020202020204" pitchFamily="34" charset="0"/>
              </a:defRPr>
            </a:lvl3pPr>
            <a:lvl4pPr marL="136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4pPr>
            <a:lvl5pPr marL="172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buClr>
              <a:buNone/>
            </a:pPr>
            <a:r>
              <a:rPr lang="fr-FR" sz="1000" dirty="0">
                <a:solidFill>
                  <a:schemeClr val="tx1"/>
                </a:solidFill>
              </a:rPr>
              <a:t>3 volets du kit</a:t>
            </a:r>
          </a:p>
        </p:txBody>
      </p:sp>
      <p:sp>
        <p:nvSpPr>
          <p:cNvPr id="18" name="Espace réservé de la date 2">
            <a:extLst>
              <a:ext uri="{FF2B5EF4-FFF2-40B4-BE49-F238E27FC236}">
                <a16:creationId xmlns:a16="http://schemas.microsoft.com/office/drawing/2014/main" id="{850FE4AD-2D46-48F5-93DE-9706DF785426}"/>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9" name="Espace réservé du pied de page 3">
            <a:extLst>
              <a:ext uri="{FF2B5EF4-FFF2-40B4-BE49-F238E27FC236}">
                <a16:creationId xmlns:a16="http://schemas.microsoft.com/office/drawing/2014/main" id="{881E5772-4F15-4004-8D12-55E8B04F14F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92" t="19595" r="22195" b="21159"/>
          <a:stretch/>
        </p:blipFill>
        <p:spPr bwMode="auto">
          <a:xfrm>
            <a:off x="179512" y="1991242"/>
            <a:ext cx="4181994" cy="25380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348" t="17160" r="20239" b="20696"/>
          <a:stretch/>
        </p:blipFill>
        <p:spPr bwMode="auto">
          <a:xfrm>
            <a:off x="4625881" y="1996996"/>
            <a:ext cx="4338607" cy="25526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Espace réservé du texte 6">
            <a:extLst>
              <a:ext uri="{FF2B5EF4-FFF2-40B4-BE49-F238E27FC236}">
                <a16:creationId xmlns:a16="http://schemas.microsoft.com/office/drawing/2014/main" id="{1C4E3EDC-8391-4D96-84AF-C9AD92F23614}"/>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Tree>
    <p:extLst>
      <p:ext uri="{BB962C8B-B14F-4D97-AF65-F5344CB8AC3E}">
        <p14:creationId xmlns:p14="http://schemas.microsoft.com/office/powerpoint/2010/main" val="521431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91" t="19752" r="25000" b="24058"/>
          <a:stretch/>
        </p:blipFill>
        <p:spPr bwMode="auto">
          <a:xfrm>
            <a:off x="4705333" y="1820554"/>
            <a:ext cx="3971123" cy="21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283" t="19911" r="27793" b="26029"/>
          <a:stretch/>
        </p:blipFill>
        <p:spPr bwMode="auto">
          <a:xfrm>
            <a:off x="539552" y="1833399"/>
            <a:ext cx="3688295" cy="21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normAutofit/>
          </a:bodyPr>
          <a:lstStyle/>
          <a:p>
            <a:r>
              <a:rPr lang="fr-FR" dirty="0"/>
              <a:t>Le kit de dépistage : l’enveloppe extérieure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46</a:t>
            </a:fld>
            <a:endParaRPr lang="fr-FR" dirty="0"/>
          </a:p>
        </p:txBody>
      </p:sp>
      <p:cxnSp>
        <p:nvCxnSpPr>
          <p:cNvPr id="16" name="Connecteur droit avec flèche 15">
            <a:extLst>
              <a:ext uri="{FF2B5EF4-FFF2-40B4-BE49-F238E27FC236}">
                <a16:creationId xmlns:a16="http://schemas.microsoft.com/office/drawing/2014/main" id="{C254A04C-9D7C-449D-846D-282069CBACF9}"/>
              </a:ext>
            </a:extLst>
          </p:cNvPr>
          <p:cNvCxnSpPr>
            <a:cxnSpLocks/>
          </p:cNvCxnSpPr>
          <p:nvPr/>
        </p:nvCxnSpPr>
        <p:spPr>
          <a:xfrm flipV="1">
            <a:off x="4067944" y="3823804"/>
            <a:ext cx="0" cy="39600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D75F8669-E549-4617-A885-32ED9171ED65}"/>
              </a:ext>
            </a:extLst>
          </p:cNvPr>
          <p:cNvSpPr txBox="1"/>
          <p:nvPr/>
        </p:nvSpPr>
        <p:spPr>
          <a:xfrm>
            <a:off x="1396069" y="4194553"/>
            <a:ext cx="2995572" cy="246221"/>
          </a:xfrm>
          <a:prstGeom prst="rect">
            <a:avLst/>
          </a:prstGeom>
          <a:noFill/>
        </p:spPr>
        <p:txBody>
          <a:bodyPr wrap="square" rtlCol="0">
            <a:spAutoFit/>
          </a:bodyPr>
          <a:lstStyle/>
          <a:p>
            <a:r>
              <a:rPr lang="fr-FR" sz="1000" dirty="0"/>
              <a:t>Languette détachable pour ouverture facile du kit</a:t>
            </a:r>
          </a:p>
        </p:txBody>
      </p:sp>
      <p:cxnSp>
        <p:nvCxnSpPr>
          <p:cNvPr id="19" name="Connecteur droit avec flèche 18">
            <a:extLst>
              <a:ext uri="{FF2B5EF4-FFF2-40B4-BE49-F238E27FC236}">
                <a16:creationId xmlns:a16="http://schemas.microsoft.com/office/drawing/2014/main" id="{0C2867BF-163A-463C-9CCB-0ECFB2C65E74}"/>
              </a:ext>
            </a:extLst>
          </p:cNvPr>
          <p:cNvCxnSpPr>
            <a:cxnSpLocks/>
          </p:cNvCxnSpPr>
          <p:nvPr/>
        </p:nvCxnSpPr>
        <p:spPr>
          <a:xfrm flipV="1">
            <a:off x="5745721" y="3489104"/>
            <a:ext cx="0" cy="73070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13C2F342-4D32-4B47-B27B-92C36D7C0944}"/>
              </a:ext>
            </a:extLst>
          </p:cNvPr>
          <p:cNvSpPr txBox="1"/>
          <p:nvPr/>
        </p:nvSpPr>
        <p:spPr>
          <a:xfrm>
            <a:off x="4572000" y="4197737"/>
            <a:ext cx="3061896" cy="246221"/>
          </a:xfrm>
          <a:prstGeom prst="rect">
            <a:avLst/>
          </a:prstGeom>
          <a:noFill/>
        </p:spPr>
        <p:txBody>
          <a:bodyPr wrap="square" rtlCol="0">
            <a:spAutoFit/>
          </a:bodyPr>
          <a:lstStyle/>
          <a:p>
            <a:r>
              <a:rPr lang="fr-FR" sz="1000" dirty="0"/>
              <a:t>Date de péremption du test et numéro de lot du kit</a:t>
            </a:r>
          </a:p>
        </p:txBody>
      </p:sp>
      <p:cxnSp>
        <p:nvCxnSpPr>
          <p:cNvPr id="22" name="Connecteur droit avec flèche 21">
            <a:extLst>
              <a:ext uri="{FF2B5EF4-FFF2-40B4-BE49-F238E27FC236}">
                <a16:creationId xmlns:a16="http://schemas.microsoft.com/office/drawing/2014/main" id="{0FA20737-F199-4F5C-AAD3-DDBA973B8B9E}"/>
              </a:ext>
            </a:extLst>
          </p:cNvPr>
          <p:cNvCxnSpPr>
            <a:cxnSpLocks/>
          </p:cNvCxnSpPr>
          <p:nvPr/>
        </p:nvCxnSpPr>
        <p:spPr>
          <a:xfrm>
            <a:off x="8079994" y="1563638"/>
            <a:ext cx="0" cy="1113679"/>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772A54D-0F2D-46E2-B9EA-0B55D346133F}"/>
              </a:ext>
            </a:extLst>
          </p:cNvPr>
          <p:cNvSpPr/>
          <p:nvPr/>
        </p:nvSpPr>
        <p:spPr>
          <a:xfrm>
            <a:off x="7910255" y="2677317"/>
            <a:ext cx="368594" cy="455871"/>
          </a:xfrm>
          <a:prstGeom prst="rect">
            <a:avLst/>
          </a:prstGeom>
          <a:noFill/>
          <a:ln w="28575">
            <a:solidFill>
              <a:srgbClr val="F2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5EB06815-A1F6-4A3A-8A84-9B73EF673067}"/>
              </a:ext>
            </a:extLst>
          </p:cNvPr>
          <p:cNvSpPr/>
          <p:nvPr/>
        </p:nvSpPr>
        <p:spPr>
          <a:xfrm>
            <a:off x="7236296" y="1365534"/>
            <a:ext cx="1622560" cy="246221"/>
          </a:xfrm>
          <a:prstGeom prst="rect">
            <a:avLst/>
          </a:prstGeom>
        </p:spPr>
        <p:txBody>
          <a:bodyPr wrap="none">
            <a:spAutoFit/>
          </a:bodyPr>
          <a:lstStyle/>
          <a:p>
            <a:r>
              <a:rPr lang="fr-FR" sz="1000" dirty="0"/>
              <a:t>Code de traçabilité du kit </a:t>
            </a:r>
          </a:p>
        </p:txBody>
      </p:sp>
      <p:cxnSp>
        <p:nvCxnSpPr>
          <p:cNvPr id="29" name="Connecteur droit avec flèche 28">
            <a:extLst>
              <a:ext uri="{FF2B5EF4-FFF2-40B4-BE49-F238E27FC236}">
                <a16:creationId xmlns:a16="http://schemas.microsoft.com/office/drawing/2014/main" id="{71954961-E9F2-4F6F-B413-13DB731D2B69}"/>
              </a:ext>
            </a:extLst>
          </p:cNvPr>
          <p:cNvCxnSpPr>
            <a:cxnSpLocks/>
          </p:cNvCxnSpPr>
          <p:nvPr/>
        </p:nvCxnSpPr>
        <p:spPr>
          <a:xfrm>
            <a:off x="3781325" y="1576369"/>
            <a:ext cx="0" cy="347309"/>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C343196E-9D21-45B2-9F05-001BF54CBF67}"/>
              </a:ext>
            </a:extLst>
          </p:cNvPr>
          <p:cNvSpPr txBox="1"/>
          <p:nvPr/>
        </p:nvSpPr>
        <p:spPr>
          <a:xfrm>
            <a:off x="2893855" y="1354584"/>
            <a:ext cx="1750149" cy="246221"/>
          </a:xfrm>
          <a:prstGeom prst="rect">
            <a:avLst/>
          </a:prstGeom>
          <a:noFill/>
        </p:spPr>
        <p:txBody>
          <a:bodyPr wrap="square" rtlCol="0">
            <a:spAutoFit/>
          </a:bodyPr>
          <a:lstStyle/>
          <a:p>
            <a:r>
              <a:rPr lang="fr-FR" sz="1000" dirty="0"/>
              <a:t>Fermeture facile à glissière</a:t>
            </a:r>
          </a:p>
        </p:txBody>
      </p:sp>
      <p:sp>
        <p:nvSpPr>
          <p:cNvPr id="31" name="Rectangle 30">
            <a:extLst>
              <a:ext uri="{FF2B5EF4-FFF2-40B4-BE49-F238E27FC236}">
                <a16:creationId xmlns:a16="http://schemas.microsoft.com/office/drawing/2014/main" id="{01B190C3-9F7B-4446-BA0C-C41513350E33}"/>
              </a:ext>
            </a:extLst>
          </p:cNvPr>
          <p:cNvSpPr/>
          <p:nvPr/>
        </p:nvSpPr>
        <p:spPr>
          <a:xfrm>
            <a:off x="3709681" y="1923678"/>
            <a:ext cx="180000" cy="1980000"/>
          </a:xfrm>
          <a:prstGeom prst="rect">
            <a:avLst/>
          </a:prstGeom>
          <a:noFill/>
          <a:ln w="38100">
            <a:solidFill>
              <a:srgbClr val="F2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1A58CFF2-B050-4D2F-8673-EEAC5C870147}"/>
              </a:ext>
            </a:extLst>
          </p:cNvPr>
          <p:cNvSpPr/>
          <p:nvPr/>
        </p:nvSpPr>
        <p:spPr>
          <a:xfrm>
            <a:off x="3931400" y="1923894"/>
            <a:ext cx="180000" cy="1980000"/>
          </a:xfrm>
          <a:prstGeom prst="rect">
            <a:avLst/>
          </a:prstGeom>
          <a:noFill/>
          <a:ln w="38100">
            <a:solidFill>
              <a:srgbClr val="F2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315D3C4E-22DE-43FA-86A8-EB80582FDFE2}"/>
              </a:ext>
            </a:extLst>
          </p:cNvPr>
          <p:cNvSpPr/>
          <p:nvPr/>
        </p:nvSpPr>
        <p:spPr>
          <a:xfrm>
            <a:off x="5404207" y="2312005"/>
            <a:ext cx="612000" cy="1177099"/>
          </a:xfrm>
          <a:prstGeom prst="rect">
            <a:avLst/>
          </a:prstGeom>
          <a:noFill/>
          <a:ln w="38100">
            <a:solidFill>
              <a:srgbClr val="F2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space réservé de la date 2">
            <a:extLst>
              <a:ext uri="{FF2B5EF4-FFF2-40B4-BE49-F238E27FC236}">
                <a16:creationId xmlns:a16="http://schemas.microsoft.com/office/drawing/2014/main" id="{09DCA8B5-FEFF-4484-A10C-A4D561FDEAAA}"/>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8" name="Espace réservé du pied de page 3">
            <a:extLst>
              <a:ext uri="{FF2B5EF4-FFF2-40B4-BE49-F238E27FC236}">
                <a16:creationId xmlns:a16="http://schemas.microsoft.com/office/drawing/2014/main" id="{95437D13-36C1-4D15-95D3-64DD2EB303EB}"/>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9" name="Espace réservé du texte 6">
            <a:extLst>
              <a:ext uri="{FF2B5EF4-FFF2-40B4-BE49-F238E27FC236}">
                <a16:creationId xmlns:a16="http://schemas.microsoft.com/office/drawing/2014/main" id="{1E158C4E-95AD-422A-9A99-616714FD2C9B}"/>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25" name="ZoneTexte 24">
            <a:extLst>
              <a:ext uri="{FF2B5EF4-FFF2-40B4-BE49-F238E27FC236}">
                <a16:creationId xmlns:a16="http://schemas.microsoft.com/office/drawing/2014/main" id="{5CBE8F88-9B81-4569-800A-8C90462F99C3}"/>
              </a:ext>
            </a:extLst>
          </p:cNvPr>
          <p:cNvSpPr txBox="1"/>
          <p:nvPr/>
        </p:nvSpPr>
        <p:spPr>
          <a:xfrm rot="16200000">
            <a:off x="7577372" y="2518707"/>
            <a:ext cx="2452085" cy="253916"/>
          </a:xfrm>
          <a:prstGeom prst="rect">
            <a:avLst/>
          </a:prstGeom>
          <a:noFill/>
        </p:spPr>
        <p:txBody>
          <a:bodyPr wrap="square" lIns="0" rIns="0" rtlCol="0">
            <a:spAutoFit/>
          </a:bodyPr>
          <a:lstStyle/>
          <a:p>
            <a:r>
              <a:rPr lang="fr-FR" sz="1050" b="1" dirty="0"/>
              <a:t>Verso</a:t>
            </a:r>
          </a:p>
        </p:txBody>
      </p:sp>
      <p:sp>
        <p:nvSpPr>
          <p:cNvPr id="26" name="ZoneTexte 25">
            <a:extLst>
              <a:ext uri="{FF2B5EF4-FFF2-40B4-BE49-F238E27FC236}">
                <a16:creationId xmlns:a16="http://schemas.microsoft.com/office/drawing/2014/main" id="{F572DCA6-31AF-4978-BDB3-544F78B9729F}"/>
              </a:ext>
            </a:extLst>
          </p:cNvPr>
          <p:cNvSpPr txBox="1"/>
          <p:nvPr/>
        </p:nvSpPr>
        <p:spPr>
          <a:xfrm rot="16200000">
            <a:off x="-98885" y="3433417"/>
            <a:ext cx="681106" cy="253916"/>
          </a:xfrm>
          <a:prstGeom prst="rect">
            <a:avLst/>
          </a:prstGeom>
          <a:noFill/>
        </p:spPr>
        <p:txBody>
          <a:bodyPr wrap="square" lIns="0" rIns="0" rtlCol="0">
            <a:spAutoFit/>
          </a:bodyPr>
          <a:lstStyle/>
          <a:p>
            <a:r>
              <a:rPr lang="fr-FR" sz="1050" b="1" dirty="0"/>
              <a:t>Recto</a:t>
            </a:r>
          </a:p>
        </p:txBody>
      </p:sp>
      <p:sp>
        <p:nvSpPr>
          <p:cNvPr id="3" name="Rectangle 2">
            <a:extLst>
              <a:ext uri="{FF2B5EF4-FFF2-40B4-BE49-F238E27FC236}">
                <a16:creationId xmlns:a16="http://schemas.microsoft.com/office/drawing/2014/main" id="{8EC2F213-6CA9-4228-AC94-BAB5D232D532}"/>
              </a:ext>
            </a:extLst>
          </p:cNvPr>
          <p:cNvSpPr/>
          <p:nvPr/>
        </p:nvSpPr>
        <p:spPr>
          <a:xfrm>
            <a:off x="6056508" y="4583445"/>
            <a:ext cx="4060108" cy="200055"/>
          </a:xfrm>
          <a:prstGeom prst="rect">
            <a:avLst/>
          </a:prstGeom>
        </p:spPr>
        <p:txBody>
          <a:bodyPr wrap="square">
            <a:spAutoFit/>
          </a:bodyPr>
          <a:lstStyle/>
          <a:p>
            <a:r>
              <a:rPr lang="fr-FR" sz="700" dirty="0"/>
              <a:t>Source : Groupement Cerba/</a:t>
            </a:r>
            <a:r>
              <a:rPr lang="fr-FR" sz="700" dirty="0" err="1"/>
              <a:t>DaklaPack</a:t>
            </a:r>
            <a:r>
              <a:rPr lang="fr-FR" sz="700" dirty="0"/>
              <a:t>® - Traitement </a:t>
            </a:r>
            <a:r>
              <a:rPr lang="fr-FR" sz="700" dirty="0" err="1"/>
              <a:t>INCa</a:t>
            </a:r>
            <a:r>
              <a:rPr lang="fr-FR" sz="700" dirty="0"/>
              <a:t>, 2021 </a:t>
            </a:r>
          </a:p>
        </p:txBody>
      </p:sp>
    </p:spTree>
    <p:extLst>
      <p:ext uri="{BB962C8B-B14F-4D97-AF65-F5344CB8AC3E}">
        <p14:creationId xmlns:p14="http://schemas.microsoft.com/office/powerpoint/2010/main" val="106056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565" t="33601" r="55348" b="19208"/>
          <a:stretch/>
        </p:blipFill>
        <p:spPr bwMode="auto">
          <a:xfrm>
            <a:off x="7308304" y="2427734"/>
            <a:ext cx="407036" cy="212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82" t="35400" r="59240" b="24174"/>
          <a:stretch/>
        </p:blipFill>
        <p:spPr bwMode="auto">
          <a:xfrm rot="5400000">
            <a:off x="1190390" y="2214476"/>
            <a:ext cx="1306210" cy="22886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re 12">
            <a:extLst>
              <a:ext uri="{FF2B5EF4-FFF2-40B4-BE49-F238E27FC236}">
                <a16:creationId xmlns:a16="http://schemas.microsoft.com/office/drawing/2014/main" id="{8C552087-13A7-4E88-B865-B5A25609C36E}"/>
              </a:ext>
            </a:extLst>
          </p:cNvPr>
          <p:cNvSpPr>
            <a:spLocks noGrp="1"/>
          </p:cNvSpPr>
          <p:nvPr>
            <p:ph type="title"/>
          </p:nvPr>
        </p:nvSpPr>
        <p:spPr/>
        <p:txBody>
          <a:bodyPr/>
          <a:lstStyle/>
          <a:p>
            <a:r>
              <a:rPr lang="fr-FR" dirty="0"/>
              <a:t>Le kit de dépistage : l’enveloppe extérieure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47</a:t>
            </a:fld>
            <a:endParaRPr lang="fr-FR" dirty="0"/>
          </a:p>
        </p:txBody>
      </p:sp>
      <p:sp>
        <p:nvSpPr>
          <p:cNvPr id="15" name="Espace réservé du contenu 14">
            <a:extLst>
              <a:ext uri="{FF2B5EF4-FFF2-40B4-BE49-F238E27FC236}">
                <a16:creationId xmlns:a16="http://schemas.microsoft.com/office/drawing/2014/main" id="{38C47DD9-B8E6-41B1-B7B2-B23BBB3715C9}"/>
              </a:ext>
            </a:extLst>
          </p:cNvPr>
          <p:cNvSpPr>
            <a:spLocks noGrp="1"/>
          </p:cNvSpPr>
          <p:nvPr>
            <p:ph sz="quarter" idx="14"/>
          </p:nvPr>
        </p:nvSpPr>
        <p:spPr>
          <a:xfrm>
            <a:off x="359998" y="1651711"/>
            <a:ext cx="8424000" cy="2758289"/>
          </a:xfrm>
        </p:spPr>
        <p:txBody>
          <a:bodyPr/>
          <a:lstStyle/>
          <a:p>
            <a:pPr marL="72000" indent="-72000">
              <a:spcBef>
                <a:spcPts val="600"/>
              </a:spcBef>
              <a:spcAft>
                <a:spcPts val="300"/>
              </a:spcAft>
              <a:buFont typeface="Arial" panose="020B0604020202020204" pitchFamily="34" charset="0"/>
              <a:buChar char="•"/>
            </a:pPr>
            <a:r>
              <a:rPr lang="fr-FR" sz="1050" dirty="0"/>
              <a:t> Avant de remettre un kit de dépistage, vérifiez bien la date de péremption du test (fin du mois indiqué)</a:t>
            </a:r>
          </a:p>
          <a:p>
            <a:pPr marL="534988" indent="-88900">
              <a:spcBef>
                <a:spcPts val="300"/>
              </a:spcBef>
              <a:spcAft>
                <a:spcPts val="600"/>
              </a:spcAft>
              <a:buFont typeface="Arial" panose="020B0604020202020204" pitchFamily="34" charset="0"/>
              <a:buChar char="•"/>
            </a:pPr>
            <a:r>
              <a:rPr lang="fr-FR" sz="1050" dirty="0"/>
              <a:t> le second motif le plus important de non-analyse d’un test par les laboratoires est la réalisation d’un prélèvement avec un test périmé</a:t>
            </a:r>
          </a:p>
          <a:p>
            <a:pPr>
              <a:spcAft>
                <a:spcPts val="300"/>
              </a:spcAft>
            </a:pPr>
            <a:endParaRPr lang="fr-FR" dirty="0"/>
          </a:p>
        </p:txBody>
      </p:sp>
      <p:sp>
        <p:nvSpPr>
          <p:cNvPr id="17" name="ZoneTexte 16">
            <a:extLst>
              <a:ext uri="{FF2B5EF4-FFF2-40B4-BE49-F238E27FC236}">
                <a16:creationId xmlns:a16="http://schemas.microsoft.com/office/drawing/2014/main" id="{D75F8669-E549-4617-A885-32ED9171ED65}"/>
              </a:ext>
            </a:extLst>
          </p:cNvPr>
          <p:cNvSpPr txBox="1"/>
          <p:nvPr/>
        </p:nvSpPr>
        <p:spPr>
          <a:xfrm>
            <a:off x="4487410" y="3179752"/>
            <a:ext cx="1305617" cy="400110"/>
          </a:xfrm>
          <a:prstGeom prst="rect">
            <a:avLst/>
          </a:prstGeom>
          <a:noFill/>
        </p:spPr>
        <p:txBody>
          <a:bodyPr wrap="square" rtlCol="0">
            <a:spAutoFit/>
          </a:bodyPr>
          <a:lstStyle/>
          <a:p>
            <a:pPr algn="ctr"/>
            <a:r>
              <a:rPr lang="fr-FR" sz="1000" dirty="0"/>
              <a:t>Date de péremption</a:t>
            </a:r>
            <a:br>
              <a:rPr lang="fr-FR" sz="1000" dirty="0"/>
            </a:br>
            <a:r>
              <a:rPr lang="fr-FR" sz="1000" dirty="0"/>
              <a:t>du test (AA-MM)</a:t>
            </a:r>
          </a:p>
        </p:txBody>
      </p:sp>
      <p:sp>
        <p:nvSpPr>
          <p:cNvPr id="21" name="ZoneTexte 20">
            <a:extLst>
              <a:ext uri="{FF2B5EF4-FFF2-40B4-BE49-F238E27FC236}">
                <a16:creationId xmlns:a16="http://schemas.microsoft.com/office/drawing/2014/main" id="{13C2F342-4D32-4B47-B27B-92C36D7C0944}"/>
              </a:ext>
            </a:extLst>
          </p:cNvPr>
          <p:cNvSpPr txBox="1"/>
          <p:nvPr/>
        </p:nvSpPr>
        <p:spPr>
          <a:xfrm>
            <a:off x="1475656" y="4206419"/>
            <a:ext cx="2030819" cy="246221"/>
          </a:xfrm>
          <a:prstGeom prst="rect">
            <a:avLst/>
          </a:prstGeom>
          <a:noFill/>
        </p:spPr>
        <p:txBody>
          <a:bodyPr wrap="square" rtlCol="0">
            <a:spAutoFit/>
          </a:bodyPr>
          <a:lstStyle/>
          <a:p>
            <a:r>
              <a:rPr lang="fr-FR" sz="1000" dirty="0"/>
              <a:t>Numéro de lot du kit</a:t>
            </a:r>
          </a:p>
        </p:txBody>
      </p:sp>
      <p:cxnSp>
        <p:nvCxnSpPr>
          <p:cNvPr id="19" name="Connecteur droit avec flèche 18">
            <a:extLst>
              <a:ext uri="{FF2B5EF4-FFF2-40B4-BE49-F238E27FC236}">
                <a16:creationId xmlns:a16="http://schemas.microsoft.com/office/drawing/2014/main" id="{0C2867BF-163A-463C-9CCB-0ECFB2C65E74}"/>
              </a:ext>
            </a:extLst>
          </p:cNvPr>
          <p:cNvCxnSpPr>
            <a:cxnSpLocks/>
          </p:cNvCxnSpPr>
          <p:nvPr/>
        </p:nvCxnSpPr>
        <p:spPr>
          <a:xfrm flipV="1">
            <a:off x="2175920" y="3565424"/>
            <a:ext cx="0" cy="671192"/>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66248F00-BE4B-40FC-8786-CC88F42E9990}"/>
              </a:ext>
            </a:extLst>
          </p:cNvPr>
          <p:cNvCxnSpPr>
            <a:cxnSpLocks/>
          </p:cNvCxnSpPr>
          <p:nvPr/>
        </p:nvCxnSpPr>
        <p:spPr>
          <a:xfrm flipH="1" flipV="1">
            <a:off x="2771800" y="3379807"/>
            <a:ext cx="1715611" cy="1"/>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75C12DC3-2056-46EB-B692-C11EC2D72A37}"/>
              </a:ext>
            </a:extLst>
          </p:cNvPr>
          <p:cNvCxnSpPr>
            <a:cxnSpLocks/>
            <a:stCxn id="17" idx="3"/>
          </p:cNvCxnSpPr>
          <p:nvPr/>
        </p:nvCxnSpPr>
        <p:spPr>
          <a:xfrm>
            <a:off x="5793027" y="3379807"/>
            <a:ext cx="1659293"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30" name="Espace réservé de la date 2">
            <a:extLst>
              <a:ext uri="{FF2B5EF4-FFF2-40B4-BE49-F238E27FC236}">
                <a16:creationId xmlns:a16="http://schemas.microsoft.com/office/drawing/2014/main" id="{62F2C157-7200-4ECB-9789-05E488B468AF}"/>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1" name="Espace réservé du pied de page 3">
            <a:extLst>
              <a:ext uri="{FF2B5EF4-FFF2-40B4-BE49-F238E27FC236}">
                <a16:creationId xmlns:a16="http://schemas.microsoft.com/office/drawing/2014/main" id="{F46B1D6F-9940-4F56-A9DB-60F52D25F4E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5" name="Espace réservé du texte 6">
            <a:extLst>
              <a:ext uri="{FF2B5EF4-FFF2-40B4-BE49-F238E27FC236}">
                <a16:creationId xmlns:a16="http://schemas.microsoft.com/office/drawing/2014/main" id="{53F6D873-638C-4E17-BAF9-9B9FB41E2201}"/>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2" name="Rectangle 1">
            <a:extLst>
              <a:ext uri="{FF2B5EF4-FFF2-40B4-BE49-F238E27FC236}">
                <a16:creationId xmlns:a16="http://schemas.microsoft.com/office/drawing/2014/main" id="{787A36CC-2714-4D5F-9A44-5F5FD602C031}"/>
              </a:ext>
            </a:extLst>
          </p:cNvPr>
          <p:cNvSpPr/>
          <p:nvPr/>
        </p:nvSpPr>
        <p:spPr>
          <a:xfrm>
            <a:off x="6056508" y="4583445"/>
            <a:ext cx="4060108" cy="200055"/>
          </a:xfrm>
          <a:prstGeom prst="rect">
            <a:avLst/>
          </a:prstGeom>
        </p:spPr>
        <p:txBody>
          <a:bodyPr wrap="square">
            <a:spAutoFit/>
          </a:bodyPr>
          <a:lstStyle/>
          <a:p>
            <a:r>
              <a:rPr lang="fr-FR" sz="700" dirty="0"/>
              <a:t>Source : Groupement Cerba/</a:t>
            </a:r>
            <a:r>
              <a:rPr lang="fr-FR" sz="700" dirty="0" err="1"/>
              <a:t>DaklaPack</a:t>
            </a:r>
            <a:r>
              <a:rPr lang="fr-FR" sz="700" dirty="0"/>
              <a:t>® - Traitement </a:t>
            </a:r>
            <a:r>
              <a:rPr lang="fr-FR" sz="700" dirty="0" err="1"/>
              <a:t>INCa</a:t>
            </a:r>
            <a:r>
              <a:rPr lang="fr-FR" sz="700" dirty="0"/>
              <a:t>, 2021 </a:t>
            </a:r>
          </a:p>
        </p:txBody>
      </p:sp>
    </p:spTree>
    <p:extLst>
      <p:ext uri="{BB962C8B-B14F-4D97-AF65-F5344CB8AC3E}">
        <p14:creationId xmlns:p14="http://schemas.microsoft.com/office/powerpoint/2010/main" val="1371226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kit de dépistage : le test immunologique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48</a:t>
            </a:fld>
            <a:endParaRPr lang="fr-FR" dirty="0"/>
          </a:p>
        </p:txBody>
      </p:sp>
      <p:sp>
        <p:nvSpPr>
          <p:cNvPr id="17" name="ZoneTexte 16"/>
          <p:cNvSpPr txBox="1"/>
          <p:nvPr/>
        </p:nvSpPr>
        <p:spPr>
          <a:xfrm>
            <a:off x="683568" y="2273861"/>
            <a:ext cx="2369723" cy="523220"/>
          </a:xfrm>
          <a:prstGeom prst="rect">
            <a:avLst/>
          </a:prstGeom>
          <a:noFill/>
        </p:spPr>
        <p:txBody>
          <a:bodyPr wrap="square" lIns="0" tIns="0" rIns="0" bIns="0" anchor="t" anchorCtr="0">
            <a:spAutoFit/>
          </a:bodyPr>
          <a:lstStyle/>
          <a:p>
            <a:pPr indent="-72000" defTabSz="241300" eaLnBrk="0" fontAlgn="base" hangingPunct="0">
              <a:spcBef>
                <a:spcPct val="0"/>
              </a:spcBef>
              <a:spcAft>
                <a:spcPct val="0"/>
              </a:spcAft>
              <a:buClr>
                <a:srgbClr val="7EACDE"/>
              </a:buClr>
              <a:tabLst>
                <a:tab pos="4394200" algn="l"/>
                <a:tab pos="4749800" algn="l"/>
              </a:tabLst>
              <a:defRPr/>
            </a:pPr>
            <a:r>
              <a:rPr lang="fr-FR" sz="1000" b="1" kern="0" dirty="0">
                <a:cs typeface="Arial" panose="020B0604020202020204" pitchFamily="34" charset="0"/>
              </a:rPr>
              <a:t>Le septum</a:t>
            </a:r>
          </a:p>
          <a:p>
            <a:pPr marL="72000" indent="-72000" defTabSz="241300" eaLnBrk="0" fontAlgn="base" hangingPunct="0">
              <a:spcBef>
                <a:spcPts val="600"/>
              </a:spcBef>
              <a:spcAft>
                <a:spcPts val="600"/>
              </a:spcAft>
              <a:buClr>
                <a:schemeClr val="tx1"/>
              </a:buClr>
              <a:buFont typeface="Arial" panose="020B0604020202020204" pitchFamily="34" charset="0"/>
              <a:buChar char="•"/>
              <a:tabLst>
                <a:tab pos="4394200" algn="l"/>
                <a:tab pos="4749800" algn="l"/>
              </a:tabLst>
              <a:defRPr/>
            </a:pPr>
            <a:r>
              <a:rPr lang="fr-FR" sz="950" dirty="0">
                <a:cs typeface="Tahoma" pitchFamily="34" charset="0"/>
              </a:rPr>
              <a:t>Permet de contrôler et calibrer la quantité </a:t>
            </a:r>
            <a:br>
              <a:rPr lang="fr-FR" sz="950" dirty="0">
                <a:cs typeface="Tahoma" pitchFamily="34" charset="0"/>
              </a:rPr>
            </a:br>
            <a:r>
              <a:rPr lang="fr-FR" sz="950" dirty="0">
                <a:cs typeface="Tahoma" pitchFamily="34" charset="0"/>
              </a:rPr>
              <a:t>de selles introduite</a:t>
            </a:r>
          </a:p>
        </p:txBody>
      </p:sp>
      <p:sp>
        <p:nvSpPr>
          <p:cNvPr id="28" name="Rectangle 27"/>
          <p:cNvSpPr/>
          <p:nvPr/>
        </p:nvSpPr>
        <p:spPr bwMode="auto">
          <a:xfrm>
            <a:off x="6208269" y="3066432"/>
            <a:ext cx="2397339" cy="1144391"/>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just" fontAlgn="base">
              <a:spcBef>
                <a:spcPct val="0"/>
              </a:spcBef>
              <a:spcAft>
                <a:spcPct val="0"/>
              </a:spcAft>
            </a:pPr>
            <a:r>
              <a:rPr lang="fr-FR" sz="1000" b="1" kern="0" dirty="0">
                <a:cs typeface="Arial" panose="020B0604020202020204" pitchFamily="34" charset="0"/>
              </a:rPr>
              <a:t>La tige de prélèvement</a:t>
            </a:r>
          </a:p>
          <a:p>
            <a:pPr marL="72000" indent="-72000" fontAlgn="base">
              <a:spcBef>
                <a:spcPts val="600"/>
              </a:spcBef>
              <a:spcAft>
                <a:spcPct val="0"/>
              </a:spcAft>
              <a:buFont typeface="Arial" panose="020B0604020202020204" pitchFamily="34" charset="0"/>
              <a:buChar char="•"/>
            </a:pPr>
            <a:r>
              <a:rPr lang="fr-FR" sz="950" dirty="0">
                <a:cs typeface="Tahoma" pitchFamily="34" charset="0"/>
              </a:rPr>
              <a:t>Son extrémité est striée et permet</a:t>
            </a:r>
            <a:br>
              <a:rPr lang="fr-FR" sz="950" dirty="0">
                <a:cs typeface="Tahoma" pitchFamily="34" charset="0"/>
              </a:rPr>
            </a:br>
            <a:r>
              <a:rPr lang="fr-FR" sz="950" dirty="0">
                <a:cs typeface="Tahoma" pitchFamily="34" charset="0"/>
              </a:rPr>
              <a:t>la collecte de l’échantillon de selles</a:t>
            </a:r>
          </a:p>
        </p:txBody>
      </p:sp>
      <p:sp>
        <p:nvSpPr>
          <p:cNvPr id="29" name="Rectangle 28"/>
          <p:cNvSpPr/>
          <p:nvPr/>
        </p:nvSpPr>
        <p:spPr bwMode="auto">
          <a:xfrm>
            <a:off x="683568" y="3739405"/>
            <a:ext cx="4320480" cy="933092"/>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241300" eaLnBrk="0" fontAlgn="base" hangingPunct="0">
              <a:spcBef>
                <a:spcPct val="0"/>
              </a:spcBef>
              <a:spcAft>
                <a:spcPct val="0"/>
              </a:spcAft>
              <a:buClr>
                <a:srgbClr val="7EACDE"/>
              </a:buClr>
              <a:tabLst>
                <a:tab pos="4394200" algn="l"/>
                <a:tab pos="4749800" algn="l"/>
              </a:tabLst>
              <a:defRPr/>
            </a:pPr>
            <a:r>
              <a:rPr lang="fr-FR" sz="1000" b="1" kern="0" dirty="0">
                <a:cs typeface="Arial" panose="020B0604020202020204" pitchFamily="34" charset="0"/>
              </a:rPr>
              <a:t>Le tampon </a:t>
            </a:r>
          </a:p>
          <a:p>
            <a:pPr marL="72000" indent="-72000" defTabSz="241300" eaLnBrk="0" fontAlgn="base" hangingPunct="0">
              <a:spcBef>
                <a:spcPts val="600"/>
              </a:spcBef>
              <a:spcAft>
                <a:spcPct val="0"/>
              </a:spcAft>
              <a:buFont typeface="Arial" panose="020B0604020202020204" pitchFamily="34" charset="0"/>
              <a:buChar char="•"/>
              <a:tabLst>
                <a:tab pos="4394200" algn="l"/>
                <a:tab pos="4749800" algn="l"/>
              </a:tabLst>
              <a:defRPr/>
            </a:pPr>
            <a:r>
              <a:rPr lang="fr-FR" sz="950" dirty="0">
                <a:cs typeface="Tahoma" pitchFamily="34" charset="0"/>
              </a:rPr>
              <a:t>Conserve l’échantillon jusqu’à l’analyse.</a:t>
            </a:r>
            <a:br>
              <a:rPr lang="fr-FR" sz="950" dirty="0">
                <a:cs typeface="Tahoma" pitchFamily="34" charset="0"/>
              </a:rPr>
            </a:br>
            <a:r>
              <a:rPr lang="fr-FR" sz="950" dirty="0">
                <a:cs typeface="Tahoma" pitchFamily="34" charset="0"/>
              </a:rPr>
              <a:t>Des agents stabilisants limitent la protéolyse</a:t>
            </a:r>
            <a:br>
              <a:rPr lang="fr-FR" sz="950" dirty="0">
                <a:cs typeface="Tahoma" pitchFamily="34" charset="0"/>
              </a:rPr>
            </a:br>
            <a:r>
              <a:rPr lang="fr-FR" sz="950" dirty="0">
                <a:cs typeface="Tahoma" pitchFamily="34" charset="0"/>
              </a:rPr>
              <a:t>de la globine</a:t>
            </a:r>
          </a:p>
        </p:txBody>
      </p:sp>
      <p:pic>
        <p:nvPicPr>
          <p:cNvPr id="31" name="Image 30" descr="Tache_0058.jpg"/>
          <p:cNvPicPr>
            <a:picLocks noChangeAspect="1"/>
          </p:cNvPicPr>
          <p:nvPr/>
        </p:nvPicPr>
        <p:blipFill rotWithShape="1">
          <a:blip r:embed="rId3" cstate="print">
            <a:extLst>
              <a:ext uri="{28A0092B-C50C-407E-A947-70E740481C1C}">
                <a14:useLocalDpi xmlns:a14="http://schemas.microsoft.com/office/drawing/2010/main" val="0"/>
              </a:ext>
            </a:extLst>
          </a:blip>
          <a:srcRect l="15486" t="18781" r="7241" b="7401"/>
          <a:stretch/>
        </p:blipFill>
        <p:spPr>
          <a:xfrm>
            <a:off x="3783587" y="2255283"/>
            <a:ext cx="1323304" cy="2312076"/>
          </a:xfrm>
          <a:prstGeom prst="rect">
            <a:avLst/>
          </a:prstGeom>
        </p:spPr>
      </p:pic>
      <p:cxnSp>
        <p:nvCxnSpPr>
          <p:cNvPr id="34" name="Connecteur droit avec flèche 33"/>
          <p:cNvCxnSpPr>
            <a:cxnSpLocks/>
          </p:cNvCxnSpPr>
          <p:nvPr/>
        </p:nvCxnSpPr>
        <p:spPr>
          <a:xfrm flipH="1">
            <a:off x="3162300" y="4146935"/>
            <a:ext cx="904680"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4884965" y="3168259"/>
            <a:ext cx="1244895"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899F1091-CBEC-4F83-B78D-7437536D07BE}"/>
              </a:ext>
            </a:extLst>
          </p:cNvPr>
          <p:cNvSpPr txBox="1"/>
          <p:nvPr/>
        </p:nvSpPr>
        <p:spPr>
          <a:xfrm>
            <a:off x="359999" y="1633756"/>
            <a:ext cx="8388980" cy="369332"/>
          </a:xfrm>
          <a:prstGeom prst="rect">
            <a:avLst/>
          </a:prstGeom>
          <a:noFill/>
        </p:spPr>
        <p:txBody>
          <a:bodyPr wrap="square" lIns="0" tIns="0" rIns="0" rtlCol="0">
            <a:spAutoFit/>
          </a:bodyPr>
          <a:lstStyle/>
          <a:p>
            <a:pPr>
              <a:spcAft>
                <a:spcPts val="300"/>
              </a:spcAft>
              <a:buClr>
                <a:schemeClr val="tx2"/>
              </a:buClr>
            </a:pPr>
            <a:r>
              <a:rPr lang="fr-FR" sz="1050" dirty="0"/>
              <a:t>Le test immunologique de recherche de sang occulte dans les selles retenu a fait l’objet d’études en population dans la situation </a:t>
            </a:r>
            <a:br>
              <a:rPr lang="fr-FR" sz="1050" dirty="0"/>
            </a:br>
            <a:r>
              <a:rPr lang="fr-FR" sz="1050" dirty="0"/>
              <a:t>du programme de dépistage pour la démonstration de son efficacité</a:t>
            </a:r>
            <a:endParaRPr lang="fr-FR" sz="1300" dirty="0"/>
          </a:p>
        </p:txBody>
      </p:sp>
      <p:cxnSp>
        <p:nvCxnSpPr>
          <p:cNvPr id="22" name="Connecteur droit avec flèche 21">
            <a:extLst>
              <a:ext uri="{FF2B5EF4-FFF2-40B4-BE49-F238E27FC236}">
                <a16:creationId xmlns:a16="http://schemas.microsoft.com/office/drawing/2014/main" id="{8804BDA9-0182-4281-AF04-5949497B4204}"/>
              </a:ext>
            </a:extLst>
          </p:cNvPr>
          <p:cNvCxnSpPr>
            <a:cxnSpLocks/>
          </p:cNvCxnSpPr>
          <p:nvPr/>
        </p:nvCxnSpPr>
        <p:spPr>
          <a:xfrm flipH="1">
            <a:off x="3053291" y="2540303"/>
            <a:ext cx="1013689"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681B5DB-602A-433B-92F2-299C5A0E199D}"/>
              </a:ext>
            </a:extLst>
          </p:cNvPr>
          <p:cNvSpPr/>
          <p:nvPr/>
        </p:nvSpPr>
        <p:spPr>
          <a:xfrm>
            <a:off x="8144740" y="4583445"/>
            <a:ext cx="4060108" cy="200055"/>
          </a:xfrm>
          <a:prstGeom prst="rect">
            <a:avLst/>
          </a:prstGeom>
        </p:spPr>
        <p:txBody>
          <a:bodyPr wrap="square" lIns="0">
            <a:spAutoFit/>
          </a:bodyPr>
          <a:lstStyle/>
          <a:p>
            <a:r>
              <a:rPr lang="fr-FR" sz="700" dirty="0"/>
              <a:t>Source : EIKEN</a:t>
            </a:r>
          </a:p>
        </p:txBody>
      </p:sp>
      <p:sp>
        <p:nvSpPr>
          <p:cNvPr id="23" name="Espace réservé de la date 2">
            <a:extLst>
              <a:ext uri="{FF2B5EF4-FFF2-40B4-BE49-F238E27FC236}">
                <a16:creationId xmlns:a16="http://schemas.microsoft.com/office/drawing/2014/main" id="{482FB141-99A8-410E-9AA8-17703A670C74}"/>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4" name="Espace réservé du pied de page 3">
            <a:extLst>
              <a:ext uri="{FF2B5EF4-FFF2-40B4-BE49-F238E27FC236}">
                <a16:creationId xmlns:a16="http://schemas.microsoft.com/office/drawing/2014/main" id="{43F74E40-5C19-4110-9A1F-516AE5E109CD}"/>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7" name="Espace réservé du texte 6">
            <a:extLst>
              <a:ext uri="{FF2B5EF4-FFF2-40B4-BE49-F238E27FC236}">
                <a16:creationId xmlns:a16="http://schemas.microsoft.com/office/drawing/2014/main" id="{7FE7A9CE-8D25-4710-993B-53467B7A27A1}"/>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Tree>
    <p:extLst>
      <p:ext uri="{BB962C8B-B14F-4D97-AF65-F5344CB8AC3E}">
        <p14:creationId xmlns:p14="http://schemas.microsoft.com/office/powerpoint/2010/main" val="12355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3131840" y="2067694"/>
            <a:ext cx="2042659" cy="1008111"/>
            <a:chOff x="736342" y="3417884"/>
            <a:chExt cx="2508703" cy="1330114"/>
          </a:xfrm>
        </p:grpSpPr>
        <p:pic>
          <p:nvPicPr>
            <p:cNvPr id="23" name="Image 22" descr="IN1177 Lettre DOCCR 210x297 questionnaire_DESK2_BAT[1][1][1].pdf - HP Sure Click Secure View"/>
            <p:cNvPicPr>
              <a:picLocks noChangeAspect="1"/>
            </p:cNvPicPr>
            <p:nvPr/>
          </p:nvPicPr>
          <p:blipFill rotWithShape="1">
            <a:blip r:embed="rId3">
              <a:extLst>
                <a:ext uri="{28A0092B-C50C-407E-A947-70E740481C1C}">
                  <a14:useLocalDpi xmlns:a14="http://schemas.microsoft.com/office/drawing/2010/main" val="0"/>
                </a:ext>
              </a:extLst>
            </a:blip>
            <a:srcRect l="32273" t="69546" r="36907"/>
            <a:stretch/>
          </p:blipFill>
          <p:spPr>
            <a:xfrm>
              <a:off x="736342" y="3417884"/>
              <a:ext cx="2508703" cy="1330114"/>
            </a:xfrm>
            <a:prstGeom prst="rect">
              <a:avLst/>
            </a:prstGeom>
            <a:ln w="3175">
              <a:solidFill>
                <a:schemeClr val="tx1"/>
              </a:solidFill>
            </a:ln>
          </p:spPr>
        </p:pic>
        <p:pic>
          <p:nvPicPr>
            <p:cNvPr id="27" name="Image 26">
              <a:extLst>
                <a:ext uri="{FF2B5EF4-FFF2-40B4-BE49-F238E27FC236}">
                  <a16:creationId xmlns:a16="http://schemas.microsoft.com/office/drawing/2014/main" id="{C089F4FB-CC0F-4B39-8050-BCB7AA59900B}"/>
                </a:ext>
              </a:extLst>
            </p:cNvPr>
            <p:cNvPicPr/>
            <p:nvPr/>
          </p:nvPicPr>
          <p:blipFill rotWithShape="1">
            <a:blip r:embed="rId4" cstate="print"/>
            <a:srcRect l="-1" t="10288" r="15695"/>
            <a:stretch/>
          </p:blipFill>
          <p:spPr bwMode="auto">
            <a:xfrm>
              <a:off x="1986577" y="3778264"/>
              <a:ext cx="900000" cy="580370"/>
            </a:xfrm>
            <a:prstGeom prst="rect">
              <a:avLst/>
            </a:prstGeom>
            <a:noFill/>
            <a:ln w="6350">
              <a:solidFill>
                <a:schemeClr val="tx1"/>
              </a:solidFill>
              <a:miter lim="800000"/>
              <a:headEnd/>
              <a:tailEnd/>
            </a:ln>
          </p:spPr>
        </p:pic>
        <p:pic>
          <p:nvPicPr>
            <p:cNvPr id="28" name="Image 27">
              <a:extLst>
                <a:ext uri="{FF2B5EF4-FFF2-40B4-BE49-F238E27FC236}">
                  <a16:creationId xmlns:a16="http://schemas.microsoft.com/office/drawing/2014/main" id="{8BEC1C8F-E229-4C64-9898-CAE7B4B8DC34}"/>
                </a:ext>
              </a:extLst>
            </p:cNvPr>
            <p:cNvPicPr/>
            <p:nvPr/>
          </p:nvPicPr>
          <p:blipFill rotWithShape="1">
            <a:blip r:embed="rId5" cstate="print"/>
            <a:srcRect l="24182" t="21272"/>
            <a:stretch/>
          </p:blipFill>
          <p:spPr bwMode="auto">
            <a:xfrm>
              <a:off x="1042358" y="3782992"/>
              <a:ext cx="788384" cy="156909"/>
            </a:xfrm>
            <a:prstGeom prst="rect">
              <a:avLst/>
            </a:prstGeom>
            <a:noFill/>
            <a:ln w="6350">
              <a:solidFill>
                <a:schemeClr val="tx1"/>
              </a:solidFill>
              <a:miter lim="800000"/>
              <a:headEnd/>
              <a:tailEnd/>
            </a:ln>
          </p:spPr>
        </p:pic>
      </p:grpSp>
      <p:sp>
        <p:nvSpPr>
          <p:cNvPr id="2" name="Titre 1"/>
          <p:cNvSpPr>
            <a:spLocks noGrp="1"/>
          </p:cNvSpPr>
          <p:nvPr>
            <p:ph type="title"/>
          </p:nvPr>
        </p:nvSpPr>
        <p:spPr/>
        <p:txBody>
          <a:bodyPr>
            <a:normAutofit/>
          </a:bodyPr>
          <a:lstStyle/>
          <a:p>
            <a:r>
              <a:rPr lang="fr-FR" dirty="0"/>
              <a:t>Le kit de dépistage : le test immunologique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49</a:t>
            </a:fld>
            <a:endParaRPr lang="fr-FR" dirty="0"/>
          </a:p>
        </p:txBody>
      </p:sp>
      <p:pic>
        <p:nvPicPr>
          <p:cNvPr id="8" name="Image 7">
            <a:extLst>
              <a:ext uri="{FF2B5EF4-FFF2-40B4-BE49-F238E27FC236}">
                <a16:creationId xmlns:a16="http://schemas.microsoft.com/office/drawing/2014/main" id="{797DBEB6-97B4-4FEF-AE4D-28621AD63984}"/>
              </a:ext>
            </a:extLst>
          </p:cNvPr>
          <p:cNvPicPr>
            <a:picLocks noChangeAspect="1"/>
          </p:cNvPicPr>
          <p:nvPr/>
        </p:nvPicPr>
        <p:blipFill rotWithShape="1">
          <a:blip r:embed="rId6"/>
          <a:srcRect l="1049" t="5518" r="1874" b="3050"/>
          <a:stretch/>
        </p:blipFill>
        <p:spPr>
          <a:xfrm rot="5400000">
            <a:off x="-370647" y="2134935"/>
            <a:ext cx="3096919" cy="1603797"/>
          </a:xfrm>
          <a:prstGeom prst="rect">
            <a:avLst/>
          </a:prstGeom>
          <a:ln>
            <a:solidFill>
              <a:schemeClr val="tx1"/>
            </a:solidFill>
          </a:ln>
        </p:spPr>
      </p:pic>
      <p:sp>
        <p:nvSpPr>
          <p:cNvPr id="24" name="Rectangle 23">
            <a:extLst>
              <a:ext uri="{FF2B5EF4-FFF2-40B4-BE49-F238E27FC236}">
                <a16:creationId xmlns:a16="http://schemas.microsoft.com/office/drawing/2014/main" id="{1D7C9AF0-BF62-4E08-8601-CCB97DEDE8A3}"/>
              </a:ext>
            </a:extLst>
          </p:cNvPr>
          <p:cNvSpPr/>
          <p:nvPr/>
        </p:nvSpPr>
        <p:spPr>
          <a:xfrm>
            <a:off x="6305911" y="3573357"/>
            <a:ext cx="814800" cy="167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ZoneTexte 35">
            <a:extLst>
              <a:ext uri="{FF2B5EF4-FFF2-40B4-BE49-F238E27FC236}">
                <a16:creationId xmlns:a16="http://schemas.microsoft.com/office/drawing/2014/main" id="{EA7D1A71-91CB-4AD2-BCF0-9859D2650E5D}"/>
              </a:ext>
            </a:extLst>
          </p:cNvPr>
          <p:cNvSpPr txBox="1"/>
          <p:nvPr/>
        </p:nvSpPr>
        <p:spPr>
          <a:xfrm>
            <a:off x="2051720" y="1590253"/>
            <a:ext cx="6043038" cy="487313"/>
          </a:xfrm>
          <a:prstGeom prst="rect">
            <a:avLst/>
          </a:prstGeom>
          <a:noFill/>
        </p:spPr>
        <p:txBody>
          <a:bodyPr wrap="square" lIns="0" tIns="0" rIns="0" bIns="0" rtlCol="0">
            <a:spAutoFit/>
          </a:bodyPr>
          <a:lstStyle/>
          <a:p>
            <a:pPr marL="144000" indent="-144000">
              <a:spcBef>
                <a:spcPts val="100"/>
              </a:spcBef>
              <a:spcAft>
                <a:spcPts val="100"/>
              </a:spcAft>
              <a:buAutoNum type="arabicParenR"/>
            </a:pPr>
            <a:r>
              <a:rPr lang="fr-FR" sz="1000" dirty="0"/>
              <a:t>Inscrire la date du prélèvement sur la petite étiquette présente sur la lettre d’invitation </a:t>
            </a:r>
            <a:r>
              <a:rPr lang="fr-FR" sz="1000" b="1" dirty="0"/>
              <a:t>avant de la décoller </a:t>
            </a:r>
          </a:p>
          <a:p>
            <a:pPr marL="144000" indent="-144000">
              <a:spcBef>
                <a:spcPts val="100"/>
              </a:spcBef>
              <a:spcAft>
                <a:spcPts val="100"/>
              </a:spcAft>
              <a:buAutoNum type="arabicParenR"/>
            </a:pPr>
            <a:r>
              <a:rPr lang="fr-FR" sz="1000" dirty="0"/>
              <a:t>Coller l’étiquette par-dessus les mentions « Nom » et « Date » présentes sur le tube</a:t>
            </a:r>
          </a:p>
        </p:txBody>
      </p:sp>
      <p:cxnSp>
        <p:nvCxnSpPr>
          <p:cNvPr id="46" name="Connecteur droit avec flèche 45">
            <a:extLst>
              <a:ext uri="{FF2B5EF4-FFF2-40B4-BE49-F238E27FC236}">
                <a16:creationId xmlns:a16="http://schemas.microsoft.com/office/drawing/2014/main" id="{8A089A54-366F-414D-AF3A-371F999F221C}"/>
              </a:ext>
            </a:extLst>
          </p:cNvPr>
          <p:cNvCxnSpPr>
            <a:cxnSpLocks/>
          </p:cNvCxnSpPr>
          <p:nvPr/>
        </p:nvCxnSpPr>
        <p:spPr>
          <a:xfrm flipV="1">
            <a:off x="1049242" y="1604494"/>
            <a:ext cx="202019" cy="402873"/>
          </a:xfrm>
          <a:prstGeom prst="straightConnector1">
            <a:avLst/>
          </a:prstGeom>
          <a:ln w="12700">
            <a:solidFill>
              <a:srgbClr val="FFFF00"/>
            </a:solidFill>
            <a:tailEnd type="stealth"/>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45BE7096-4859-4329-A179-A8B7E8FCEAFE}"/>
              </a:ext>
            </a:extLst>
          </p:cNvPr>
          <p:cNvSpPr txBox="1"/>
          <p:nvPr/>
        </p:nvSpPr>
        <p:spPr>
          <a:xfrm>
            <a:off x="332533" y="1482145"/>
            <a:ext cx="892226" cy="400110"/>
          </a:xfrm>
          <a:prstGeom prst="rect">
            <a:avLst/>
          </a:prstGeom>
          <a:noFill/>
        </p:spPr>
        <p:txBody>
          <a:bodyPr wrap="square" rtlCol="0">
            <a:spAutoFit/>
          </a:bodyPr>
          <a:lstStyle/>
          <a:p>
            <a:pPr algn="ctr"/>
            <a:r>
              <a:rPr lang="fr-FR" sz="1000" b="1" dirty="0">
                <a:solidFill>
                  <a:srgbClr val="FFFF00"/>
                </a:solidFill>
              </a:rPr>
              <a:t>Tirer</a:t>
            </a:r>
            <a:br>
              <a:rPr lang="fr-FR" sz="1000" b="1" dirty="0">
                <a:solidFill>
                  <a:srgbClr val="FFFF00"/>
                </a:solidFill>
              </a:rPr>
            </a:br>
            <a:r>
              <a:rPr lang="fr-FR" sz="1000" b="1" dirty="0">
                <a:solidFill>
                  <a:srgbClr val="FFFF00"/>
                </a:solidFill>
              </a:rPr>
              <a:t>pour ouvrir</a:t>
            </a:r>
          </a:p>
        </p:txBody>
      </p:sp>
      <p:sp>
        <p:nvSpPr>
          <p:cNvPr id="26" name="ZoneTexte 25">
            <a:extLst>
              <a:ext uri="{FF2B5EF4-FFF2-40B4-BE49-F238E27FC236}">
                <a16:creationId xmlns:a16="http://schemas.microsoft.com/office/drawing/2014/main" id="{149AAF5C-78BB-4B9A-AE31-07D1AEB95E29}"/>
              </a:ext>
            </a:extLst>
          </p:cNvPr>
          <p:cNvSpPr txBox="1"/>
          <p:nvPr/>
        </p:nvSpPr>
        <p:spPr>
          <a:xfrm>
            <a:off x="2051720" y="4156767"/>
            <a:ext cx="5819335" cy="333425"/>
          </a:xfrm>
          <a:prstGeom prst="rect">
            <a:avLst/>
          </a:prstGeom>
          <a:noFill/>
        </p:spPr>
        <p:txBody>
          <a:bodyPr wrap="square" lIns="0" tIns="0" rIns="0" bIns="0" rtlCol="0">
            <a:spAutoFit/>
          </a:bodyPr>
          <a:lstStyle/>
          <a:p>
            <a:pPr marL="144000" indent="-144000">
              <a:spcBef>
                <a:spcPts val="100"/>
              </a:spcBef>
              <a:spcAft>
                <a:spcPts val="100"/>
              </a:spcAft>
              <a:buAutoNum type="arabicParenR"/>
            </a:pPr>
            <a:r>
              <a:rPr lang="fr-FR" sz="1000" dirty="0"/>
              <a:t>Remplir la petite étiquette présente sur la fiche d’identification </a:t>
            </a:r>
            <a:r>
              <a:rPr lang="fr-FR" sz="1000" b="1" dirty="0"/>
              <a:t>avant de la décoller</a:t>
            </a:r>
          </a:p>
          <a:p>
            <a:pPr marL="144000" indent="-144000">
              <a:spcBef>
                <a:spcPts val="100"/>
              </a:spcBef>
              <a:spcAft>
                <a:spcPts val="100"/>
              </a:spcAft>
              <a:buAutoNum type="arabicParenR"/>
            </a:pPr>
            <a:r>
              <a:rPr lang="fr-FR" sz="1000" dirty="0"/>
              <a:t>Coller l’étiquette par-dessus les mentions « Nom » et « Date » présentes sur le tube</a:t>
            </a:r>
          </a:p>
        </p:txBody>
      </p:sp>
      <p:sp>
        <p:nvSpPr>
          <p:cNvPr id="32" name="Espace réservé de la date 2">
            <a:extLst>
              <a:ext uri="{FF2B5EF4-FFF2-40B4-BE49-F238E27FC236}">
                <a16:creationId xmlns:a16="http://schemas.microsoft.com/office/drawing/2014/main" id="{D6FB6304-7A07-412C-9439-69E98E979092}"/>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4" name="Espace réservé du pied de page 3">
            <a:extLst>
              <a:ext uri="{FF2B5EF4-FFF2-40B4-BE49-F238E27FC236}">
                <a16:creationId xmlns:a16="http://schemas.microsoft.com/office/drawing/2014/main" id="{7CA3B2E7-84B5-45D4-BB4C-E48096AEF587}"/>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7" name="Espace réservé du texte 6">
            <a:extLst>
              <a:ext uri="{FF2B5EF4-FFF2-40B4-BE49-F238E27FC236}">
                <a16:creationId xmlns:a16="http://schemas.microsoft.com/office/drawing/2014/main" id="{AD4E35E6-AE5F-4FA6-B3F2-48822DEBC196}"/>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cxnSp>
        <p:nvCxnSpPr>
          <p:cNvPr id="40" name="Connecteur droit avec flèche 39">
            <a:extLst>
              <a:ext uri="{FF2B5EF4-FFF2-40B4-BE49-F238E27FC236}">
                <a16:creationId xmlns:a16="http://schemas.microsoft.com/office/drawing/2014/main" id="{64E15115-E0B5-4A08-8BB3-C09C5FD4ACD6}"/>
              </a:ext>
            </a:extLst>
          </p:cNvPr>
          <p:cNvCxnSpPr>
            <a:cxnSpLocks/>
          </p:cNvCxnSpPr>
          <p:nvPr/>
        </p:nvCxnSpPr>
        <p:spPr>
          <a:xfrm flipH="1">
            <a:off x="1331640" y="2429270"/>
            <a:ext cx="2016224"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EA7D1A71-91CB-4AD2-BCF0-9859D2650E5D}"/>
              </a:ext>
            </a:extLst>
          </p:cNvPr>
          <p:cNvSpPr txBox="1"/>
          <p:nvPr/>
        </p:nvSpPr>
        <p:spPr>
          <a:xfrm>
            <a:off x="2051720" y="1398142"/>
            <a:ext cx="5391607" cy="153888"/>
          </a:xfrm>
          <a:prstGeom prst="rect">
            <a:avLst/>
          </a:prstGeom>
          <a:noFill/>
        </p:spPr>
        <p:txBody>
          <a:bodyPr wrap="square" lIns="0" tIns="0" rIns="0" bIns="0" rtlCol="0">
            <a:spAutoFit/>
          </a:bodyPr>
          <a:lstStyle/>
          <a:p>
            <a:pPr>
              <a:spcBef>
                <a:spcPts val="100"/>
              </a:spcBef>
              <a:spcAft>
                <a:spcPts val="100"/>
              </a:spcAft>
            </a:pPr>
            <a:r>
              <a:rPr lang="fr-FR" sz="1000" b="1" dirty="0"/>
              <a:t>Avec étiquettes pré-remplies sur la lettre d’invitation</a:t>
            </a:r>
          </a:p>
        </p:txBody>
      </p:sp>
      <p:sp>
        <p:nvSpPr>
          <p:cNvPr id="35" name="ZoneTexte 34">
            <a:extLst>
              <a:ext uri="{FF2B5EF4-FFF2-40B4-BE49-F238E27FC236}">
                <a16:creationId xmlns:a16="http://schemas.microsoft.com/office/drawing/2014/main" id="{EA7D1A71-91CB-4AD2-BCF0-9859D2650E5D}"/>
              </a:ext>
            </a:extLst>
          </p:cNvPr>
          <p:cNvSpPr txBox="1"/>
          <p:nvPr/>
        </p:nvSpPr>
        <p:spPr>
          <a:xfrm>
            <a:off x="2049992" y="3939902"/>
            <a:ext cx="5391607" cy="153888"/>
          </a:xfrm>
          <a:prstGeom prst="rect">
            <a:avLst/>
          </a:prstGeom>
          <a:noFill/>
        </p:spPr>
        <p:txBody>
          <a:bodyPr wrap="square" lIns="0" tIns="0" rIns="0" bIns="0" rtlCol="0">
            <a:spAutoFit/>
          </a:bodyPr>
          <a:lstStyle/>
          <a:p>
            <a:pPr>
              <a:spcBef>
                <a:spcPts val="100"/>
              </a:spcBef>
              <a:spcAft>
                <a:spcPts val="100"/>
              </a:spcAft>
            </a:pPr>
            <a:r>
              <a:rPr lang="fr-FR" sz="1000" b="1" dirty="0"/>
              <a:t>Sans lettre d’invitation</a:t>
            </a:r>
          </a:p>
        </p:txBody>
      </p:sp>
      <p:pic>
        <p:nvPicPr>
          <p:cNvPr id="39" name="Image 38" descr="Fiche identification DOCCR 2020 charte Etat (2).pdf - Adobe Acrobat Reader DC (32-bit)"/>
          <p:cNvPicPr>
            <a:picLocks noChangeAspect="1"/>
          </p:cNvPicPr>
          <p:nvPr/>
        </p:nvPicPr>
        <p:blipFill rotWithShape="1">
          <a:blip r:embed="rId7">
            <a:extLst>
              <a:ext uri="{28A0092B-C50C-407E-A947-70E740481C1C}">
                <a14:useLocalDpi xmlns:a14="http://schemas.microsoft.com/office/drawing/2010/main" val="0"/>
              </a:ext>
            </a:extLst>
          </a:blip>
          <a:srcRect l="29999" t="81085" r="35616" b="10863"/>
          <a:stretch/>
        </p:blipFill>
        <p:spPr>
          <a:xfrm>
            <a:off x="3103509" y="3404200"/>
            <a:ext cx="2796233" cy="351323"/>
          </a:xfrm>
          <a:prstGeom prst="rect">
            <a:avLst/>
          </a:prstGeom>
          <a:ln>
            <a:solidFill>
              <a:schemeClr val="tx1"/>
            </a:solidFill>
          </a:ln>
        </p:spPr>
      </p:pic>
      <p:cxnSp>
        <p:nvCxnSpPr>
          <p:cNvPr id="41" name="Connecteur droit avec flèche 40">
            <a:extLst>
              <a:ext uri="{FF2B5EF4-FFF2-40B4-BE49-F238E27FC236}">
                <a16:creationId xmlns:a16="http://schemas.microsoft.com/office/drawing/2014/main" id="{0F58852C-605D-4B71-82AA-4482B3529B0E}"/>
              </a:ext>
            </a:extLst>
          </p:cNvPr>
          <p:cNvCxnSpPr>
            <a:cxnSpLocks/>
            <a:stCxn id="39" idx="1"/>
          </p:cNvCxnSpPr>
          <p:nvPr/>
        </p:nvCxnSpPr>
        <p:spPr>
          <a:xfrm flipH="1">
            <a:off x="1115616" y="3579862"/>
            <a:ext cx="1987893"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C2F213-6CA9-4228-AC94-BAB5D232D532}"/>
              </a:ext>
            </a:extLst>
          </p:cNvPr>
          <p:cNvSpPr/>
          <p:nvPr/>
        </p:nvSpPr>
        <p:spPr>
          <a:xfrm>
            <a:off x="6056508" y="4583445"/>
            <a:ext cx="4060108" cy="200055"/>
          </a:xfrm>
          <a:prstGeom prst="rect">
            <a:avLst/>
          </a:prstGeom>
        </p:spPr>
        <p:txBody>
          <a:bodyPr wrap="square">
            <a:spAutoFit/>
          </a:bodyPr>
          <a:lstStyle/>
          <a:p>
            <a:r>
              <a:rPr lang="fr-FR" sz="700" dirty="0"/>
              <a:t>Source : Groupement Cerba/</a:t>
            </a:r>
            <a:r>
              <a:rPr lang="fr-FR" sz="700" dirty="0" err="1"/>
              <a:t>DaklaPack</a:t>
            </a:r>
            <a:r>
              <a:rPr lang="fr-FR" sz="700" dirty="0"/>
              <a:t>® - Traitement </a:t>
            </a:r>
            <a:r>
              <a:rPr lang="fr-FR" sz="700" dirty="0" err="1"/>
              <a:t>INCa</a:t>
            </a:r>
            <a:r>
              <a:rPr lang="fr-FR" sz="700" dirty="0"/>
              <a:t>, 2021 </a:t>
            </a:r>
          </a:p>
        </p:txBody>
      </p:sp>
    </p:spTree>
    <p:extLst>
      <p:ext uri="{BB962C8B-B14F-4D97-AF65-F5344CB8AC3E}">
        <p14:creationId xmlns:p14="http://schemas.microsoft.com/office/powerpoint/2010/main" val="78594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Autofit/>
          </a:bodyPr>
          <a:lstStyle/>
          <a:p>
            <a:pPr>
              <a:spcBef>
                <a:spcPts val="1800"/>
              </a:spcBef>
              <a:spcAft>
                <a:spcPts val="3000"/>
              </a:spcAft>
            </a:pPr>
            <a:r>
              <a:rPr lang="fr-FR" dirty="0"/>
              <a:t>Le cancer colorectal dans le monde</a:t>
            </a:r>
          </a:p>
        </p:txBody>
      </p:sp>
      <p:sp>
        <p:nvSpPr>
          <p:cNvPr id="62" name="Espace réservé de la date 2">
            <a:extLst>
              <a:ext uri="{FF2B5EF4-FFF2-40B4-BE49-F238E27FC236}">
                <a16:creationId xmlns:a16="http://schemas.microsoft.com/office/drawing/2014/main" id="{48058542-171A-4262-9E87-4224357FACA9}"/>
              </a:ext>
            </a:extLst>
          </p:cNvPr>
          <p:cNvSpPr>
            <a:spLocks noGrp="1"/>
          </p:cNvSpPr>
          <p:nvPr>
            <p:ph type="dt" sz="half" idx="10"/>
          </p:nvPr>
        </p:nvSpPr>
        <p:spPr/>
        <p:txBody>
          <a:bodyPr/>
          <a:lstStyle/>
          <a:p>
            <a:pPr algn="r"/>
            <a:r>
              <a:rPr lang="fr-FR" cap="all" dirty="0"/>
              <a:t>01/06/2022</a:t>
            </a:r>
          </a:p>
        </p:txBody>
      </p:sp>
      <p:sp>
        <p:nvSpPr>
          <p:cNvPr id="63" name="Espace réservé du pied de page 3">
            <a:extLst>
              <a:ext uri="{FF2B5EF4-FFF2-40B4-BE49-F238E27FC236}">
                <a16:creationId xmlns:a16="http://schemas.microsoft.com/office/drawing/2014/main" id="{5DC934C3-6EFD-4352-B04F-37210F76048D}"/>
              </a:ext>
            </a:extLst>
          </p:cNvPr>
          <p:cNvSpPr>
            <a:spLocks noGrp="1"/>
          </p:cNvSpPr>
          <p:nvPr>
            <p:ph type="ftr" sz="quarter" idx="11"/>
          </p:nvPr>
        </p:nvSpPr>
        <p:spPr/>
        <p:txBody>
          <a:bodyPr/>
          <a:lstStyle/>
          <a:p>
            <a:r>
              <a:rPr lang="fr-FR" dirty="0"/>
              <a:t>Dépistage du cancer colorectal</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5</a:t>
            </a:fld>
            <a:endParaRPr lang="fr-FR" dirty="0"/>
          </a:p>
        </p:txBody>
      </p:sp>
      <p:sp>
        <p:nvSpPr>
          <p:cNvPr id="25" name="Espace réservé du contenu 24">
            <a:extLst>
              <a:ext uri="{FF2B5EF4-FFF2-40B4-BE49-F238E27FC236}">
                <a16:creationId xmlns:a16="http://schemas.microsoft.com/office/drawing/2014/main" id="{5A5C1594-4589-482E-B2F5-009272B7C860}"/>
              </a:ext>
            </a:extLst>
          </p:cNvPr>
          <p:cNvSpPr>
            <a:spLocks noGrp="1"/>
          </p:cNvSpPr>
          <p:nvPr>
            <p:ph sz="quarter" idx="14"/>
          </p:nvPr>
        </p:nvSpPr>
        <p:spPr>
          <a:xfrm>
            <a:off x="359998" y="1368000"/>
            <a:ext cx="8424000" cy="2574000"/>
          </a:xfrm>
        </p:spPr>
        <p:txBody>
          <a:bodyPr/>
          <a:lstStyle/>
          <a:p>
            <a:r>
              <a:rPr lang="fr-FR" sz="1050" b="1" dirty="0"/>
              <a:t>Variation du taux d’incidence au niveau mondial*</a:t>
            </a:r>
            <a:endParaRPr lang="fr-FR" b="1" dirty="0"/>
          </a:p>
        </p:txBody>
      </p:sp>
      <p:sp>
        <p:nvSpPr>
          <p:cNvPr id="8" name="Espace réservé du texte 7"/>
          <p:cNvSpPr>
            <a:spLocks noGrp="1"/>
          </p:cNvSpPr>
          <p:nvPr>
            <p:ph type="body" sz="quarter" idx="13"/>
          </p:nvPr>
        </p:nvSpPr>
        <p:spPr/>
        <p:txBody>
          <a:bodyPr/>
          <a:lstStyle/>
          <a:p>
            <a:r>
              <a:rPr lang="fr-FR" dirty="0"/>
              <a:t>Le cancer colorectal : un enjeu de santé publique</a:t>
            </a:r>
          </a:p>
        </p:txBody>
      </p:sp>
      <p:sp>
        <p:nvSpPr>
          <p:cNvPr id="29" name="Espace réservé du texte 4">
            <a:extLst>
              <a:ext uri="{FF2B5EF4-FFF2-40B4-BE49-F238E27FC236}">
                <a16:creationId xmlns:a16="http://schemas.microsoft.com/office/drawing/2014/main" id="{109AB704-C447-410C-8547-D9F8D0DA99AC}"/>
              </a:ext>
            </a:extLst>
          </p:cNvPr>
          <p:cNvSpPr txBox="1">
            <a:spLocks/>
          </p:cNvSpPr>
          <p:nvPr/>
        </p:nvSpPr>
        <p:spPr>
          <a:xfrm>
            <a:off x="359998" y="4602232"/>
            <a:ext cx="3126114" cy="14401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pPr>
            <a:r>
              <a:rPr lang="fr-FR" sz="700" cap="none" dirty="0"/>
              <a:t>*Standardisé sur l’âge ** Age-Standardised Rate </a:t>
            </a:r>
          </a:p>
        </p:txBody>
      </p:sp>
      <p:sp>
        <p:nvSpPr>
          <p:cNvPr id="45" name="Espace réservé du texte 4">
            <a:extLst>
              <a:ext uri="{FF2B5EF4-FFF2-40B4-BE49-F238E27FC236}">
                <a16:creationId xmlns:a16="http://schemas.microsoft.com/office/drawing/2014/main" id="{131BA5EB-C476-41D5-9DB5-5BCB40DDCBEE}"/>
              </a:ext>
            </a:extLst>
          </p:cNvPr>
          <p:cNvSpPr txBox="1">
            <a:spLocks/>
          </p:cNvSpPr>
          <p:nvPr/>
        </p:nvSpPr>
        <p:spPr>
          <a:xfrm>
            <a:off x="7552749" y="4599765"/>
            <a:ext cx="1213731" cy="142165"/>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fr-FR" sz="700" cap="none" dirty="0"/>
              <a:t>Source : GLOBOCAN 2020 </a:t>
            </a:r>
          </a:p>
        </p:txBody>
      </p:sp>
      <p:grpSp>
        <p:nvGrpSpPr>
          <p:cNvPr id="46" name="Groupe 45">
            <a:extLst>
              <a:ext uri="{FF2B5EF4-FFF2-40B4-BE49-F238E27FC236}">
                <a16:creationId xmlns:a16="http://schemas.microsoft.com/office/drawing/2014/main" id="{B9E435B4-53C1-476E-BB55-ADE0B39FD725}"/>
              </a:ext>
            </a:extLst>
          </p:cNvPr>
          <p:cNvGrpSpPr/>
          <p:nvPr/>
        </p:nvGrpSpPr>
        <p:grpSpPr>
          <a:xfrm>
            <a:off x="6755789" y="1355698"/>
            <a:ext cx="2063745" cy="2840629"/>
            <a:chOff x="6661421" y="1355698"/>
            <a:chExt cx="2063745" cy="2840629"/>
          </a:xfrm>
        </p:grpSpPr>
        <p:grpSp>
          <p:nvGrpSpPr>
            <p:cNvPr id="47" name="Groupe 46">
              <a:extLst>
                <a:ext uri="{FF2B5EF4-FFF2-40B4-BE49-F238E27FC236}">
                  <a16:creationId xmlns:a16="http://schemas.microsoft.com/office/drawing/2014/main" id="{5760E9BF-B716-4949-9D65-B72D774EBB22}"/>
                </a:ext>
              </a:extLst>
            </p:cNvPr>
            <p:cNvGrpSpPr/>
            <p:nvPr/>
          </p:nvGrpSpPr>
          <p:grpSpPr>
            <a:xfrm>
              <a:off x="6661421" y="1395744"/>
              <a:ext cx="2063745" cy="2800583"/>
              <a:chOff x="6661421" y="1395744"/>
              <a:chExt cx="2063745" cy="2800583"/>
            </a:xfrm>
          </p:grpSpPr>
          <p:grpSp>
            <p:nvGrpSpPr>
              <p:cNvPr id="49" name="Groupe 48">
                <a:extLst>
                  <a:ext uri="{FF2B5EF4-FFF2-40B4-BE49-F238E27FC236}">
                    <a16:creationId xmlns:a16="http://schemas.microsoft.com/office/drawing/2014/main" id="{CE7C4419-65EB-45B5-9924-37913C760B3E}"/>
                  </a:ext>
                </a:extLst>
              </p:cNvPr>
              <p:cNvGrpSpPr/>
              <p:nvPr/>
            </p:nvGrpSpPr>
            <p:grpSpPr>
              <a:xfrm>
                <a:off x="7041821" y="1395744"/>
                <a:ext cx="1674196" cy="2800583"/>
                <a:chOff x="7041821" y="1303383"/>
                <a:chExt cx="1674196" cy="2800583"/>
              </a:xfrm>
            </p:grpSpPr>
            <p:sp>
              <p:nvSpPr>
                <p:cNvPr id="57" name="Rectangle 56">
                  <a:extLst>
                    <a:ext uri="{FF2B5EF4-FFF2-40B4-BE49-F238E27FC236}">
                      <a16:creationId xmlns:a16="http://schemas.microsoft.com/office/drawing/2014/main" id="{3AA55FCD-B639-4AF0-82DA-7B67578F82EA}"/>
                    </a:ext>
                  </a:extLst>
                </p:cNvPr>
                <p:cNvSpPr/>
                <p:nvPr/>
              </p:nvSpPr>
              <p:spPr>
                <a:xfrm flipV="1">
                  <a:off x="7098387" y="1303383"/>
                  <a:ext cx="1598785" cy="2800583"/>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8" name="Groupe 57">
                  <a:extLst>
                    <a:ext uri="{FF2B5EF4-FFF2-40B4-BE49-F238E27FC236}">
                      <a16:creationId xmlns:a16="http://schemas.microsoft.com/office/drawing/2014/main" id="{C87E72C6-26A0-4CDC-9B61-895A449D22EA}"/>
                    </a:ext>
                  </a:extLst>
                </p:cNvPr>
                <p:cNvGrpSpPr/>
                <p:nvPr/>
              </p:nvGrpSpPr>
              <p:grpSpPr>
                <a:xfrm>
                  <a:off x="7041821" y="1793313"/>
                  <a:ext cx="1674196" cy="2154445"/>
                  <a:chOff x="7135050" y="1170874"/>
                  <a:chExt cx="1280446" cy="2154445"/>
                </a:xfrm>
              </p:grpSpPr>
              <p:cxnSp>
                <p:nvCxnSpPr>
                  <p:cNvPr id="60" name="Connecteur droit 59">
                    <a:extLst>
                      <a:ext uri="{FF2B5EF4-FFF2-40B4-BE49-F238E27FC236}">
                        <a16:creationId xmlns:a16="http://schemas.microsoft.com/office/drawing/2014/main" id="{9C677AE3-472E-4B2C-A091-5144C3F7208B}"/>
                      </a:ext>
                    </a:extLst>
                  </p:cNvPr>
                  <p:cNvCxnSpPr>
                    <a:cxnSpLocks/>
                  </p:cNvCxnSpPr>
                  <p:nvPr/>
                </p:nvCxnSpPr>
                <p:spPr>
                  <a:xfrm>
                    <a:off x="7135050" y="3325319"/>
                    <a:ext cx="12804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8E57193-8A6B-4C90-80B7-02904A7E5965}"/>
                      </a:ext>
                    </a:extLst>
                  </p:cNvPr>
                  <p:cNvCxnSpPr>
                    <a:cxnSpLocks/>
                  </p:cNvCxnSpPr>
                  <p:nvPr/>
                </p:nvCxnSpPr>
                <p:spPr>
                  <a:xfrm>
                    <a:off x="7135051" y="1170874"/>
                    <a:ext cx="128044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9" name="Connecteur droit 58">
                  <a:extLst>
                    <a:ext uri="{FF2B5EF4-FFF2-40B4-BE49-F238E27FC236}">
                      <a16:creationId xmlns:a16="http://schemas.microsoft.com/office/drawing/2014/main" id="{C1E47921-476F-4CAD-9617-2BC09609F5DE}"/>
                    </a:ext>
                  </a:extLst>
                </p:cNvPr>
                <p:cNvCxnSpPr>
                  <a:cxnSpLocks/>
                </p:cNvCxnSpPr>
                <p:nvPr/>
              </p:nvCxnSpPr>
              <p:spPr>
                <a:xfrm>
                  <a:off x="7806881" y="4010392"/>
                  <a:ext cx="198255" cy="0"/>
                </a:xfrm>
                <a:prstGeom prst="line">
                  <a:avLst/>
                </a:prstGeom>
                <a:ln w="44450" cap="rnd">
                  <a:solidFill>
                    <a:srgbClr val="F28E40"/>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e 49">
                <a:extLst>
                  <a:ext uri="{FF2B5EF4-FFF2-40B4-BE49-F238E27FC236}">
                    <a16:creationId xmlns:a16="http://schemas.microsoft.com/office/drawing/2014/main" id="{CC81277C-A7D3-48B7-9FFB-993BAE146AB4}"/>
                  </a:ext>
                </a:extLst>
              </p:cNvPr>
              <p:cNvGrpSpPr/>
              <p:nvPr/>
            </p:nvGrpSpPr>
            <p:grpSpPr>
              <a:xfrm>
                <a:off x="6661421" y="2014962"/>
                <a:ext cx="2007758" cy="1937038"/>
                <a:chOff x="429623" y="2186431"/>
                <a:chExt cx="2007758" cy="1937038"/>
              </a:xfrm>
            </p:grpSpPr>
            <p:sp>
              <p:nvSpPr>
                <p:cNvPr id="53" name="Espace réservé du texte 4">
                  <a:extLst>
                    <a:ext uri="{FF2B5EF4-FFF2-40B4-BE49-F238E27FC236}">
                      <a16:creationId xmlns:a16="http://schemas.microsoft.com/office/drawing/2014/main" id="{49EE9925-DB4E-4C75-9B98-6E4B0E3D4372}"/>
                    </a:ext>
                  </a:extLst>
                </p:cNvPr>
                <p:cNvSpPr txBox="1">
                  <a:spLocks/>
                </p:cNvSpPr>
                <p:nvPr/>
              </p:nvSpPr>
              <p:spPr>
                <a:xfrm>
                  <a:off x="896659" y="2186431"/>
                  <a:ext cx="1540722" cy="49431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spcBef>
                      <a:spcPts val="500"/>
                    </a:spcBef>
                  </a:pPr>
                  <a:r>
                    <a:rPr lang="fr-FR" sz="2400" dirty="0">
                      <a:solidFill>
                        <a:schemeClr val="bg1"/>
                      </a:solidFill>
                    </a:rPr>
                    <a:t>1 931 590</a:t>
                  </a:r>
                </a:p>
              </p:txBody>
            </p:sp>
            <p:sp>
              <p:nvSpPr>
                <p:cNvPr id="54" name="Espace réservé du texte 4">
                  <a:extLst>
                    <a:ext uri="{FF2B5EF4-FFF2-40B4-BE49-F238E27FC236}">
                      <a16:creationId xmlns:a16="http://schemas.microsoft.com/office/drawing/2014/main" id="{144FD27F-AF81-4F29-BAF6-1D92F49254E7}"/>
                    </a:ext>
                  </a:extLst>
                </p:cNvPr>
                <p:cNvSpPr txBox="1">
                  <a:spLocks/>
                </p:cNvSpPr>
                <p:nvPr/>
              </p:nvSpPr>
              <p:spPr>
                <a:xfrm>
                  <a:off x="1370036" y="3817508"/>
                  <a:ext cx="1064709" cy="30596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r>
                    <a:rPr lang="fr-FR" sz="1000" b="0" dirty="0">
                      <a:solidFill>
                        <a:schemeClr val="bg1"/>
                      </a:solidFill>
                    </a:rPr>
                    <a:t>cause de mortalité par cancer</a:t>
                  </a:r>
                </a:p>
              </p:txBody>
            </p:sp>
            <p:sp>
              <p:nvSpPr>
                <p:cNvPr id="55" name="Espace réservé du texte 4">
                  <a:extLst>
                    <a:ext uri="{FF2B5EF4-FFF2-40B4-BE49-F238E27FC236}">
                      <a16:creationId xmlns:a16="http://schemas.microsoft.com/office/drawing/2014/main" id="{9A0A2BD0-4215-47F7-90B2-6639BF37ADBA}"/>
                    </a:ext>
                  </a:extLst>
                </p:cNvPr>
                <p:cNvSpPr txBox="1">
                  <a:spLocks/>
                </p:cNvSpPr>
                <p:nvPr/>
              </p:nvSpPr>
              <p:spPr>
                <a:xfrm>
                  <a:off x="1055267" y="2629941"/>
                  <a:ext cx="1202787" cy="156563"/>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spcBef>
                      <a:spcPts val="500"/>
                    </a:spcBef>
                  </a:pPr>
                  <a:r>
                    <a:rPr lang="fr-FR" sz="1000" b="0" dirty="0">
                      <a:solidFill>
                        <a:schemeClr val="bg1"/>
                      </a:solidFill>
                    </a:rPr>
                    <a:t>nouveaux cas / an </a:t>
                  </a:r>
                </a:p>
              </p:txBody>
            </p:sp>
            <p:sp>
              <p:nvSpPr>
                <p:cNvPr id="56" name="Espace réservé du texte 4">
                  <a:extLst>
                    <a:ext uri="{FF2B5EF4-FFF2-40B4-BE49-F238E27FC236}">
                      <a16:creationId xmlns:a16="http://schemas.microsoft.com/office/drawing/2014/main" id="{3E77156D-5FE8-40A6-B08A-E1582B797891}"/>
                    </a:ext>
                  </a:extLst>
                </p:cNvPr>
                <p:cNvSpPr txBox="1">
                  <a:spLocks/>
                </p:cNvSpPr>
                <p:nvPr/>
              </p:nvSpPr>
              <p:spPr>
                <a:xfrm>
                  <a:off x="429623" y="3568580"/>
                  <a:ext cx="1490219" cy="483352"/>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r>
                    <a:rPr lang="fr-FR" sz="2800" dirty="0">
                      <a:solidFill>
                        <a:schemeClr val="bg1"/>
                      </a:solidFill>
                    </a:rPr>
                    <a:t>2</a:t>
                  </a:r>
                  <a:r>
                    <a:rPr lang="fr-FR" sz="2800" spc="-150" baseline="30000" dirty="0">
                      <a:solidFill>
                        <a:schemeClr val="bg1"/>
                      </a:solidFill>
                    </a:rPr>
                    <a:t>e</a:t>
                  </a:r>
                  <a:endParaRPr lang="fr-FR" sz="2800" dirty="0">
                    <a:solidFill>
                      <a:schemeClr val="bg1"/>
                    </a:solidFill>
                  </a:endParaRPr>
                </a:p>
              </p:txBody>
            </p:sp>
          </p:grpSp>
          <p:sp>
            <p:nvSpPr>
              <p:cNvPr id="51" name="ZoneTexte 50">
                <a:extLst>
                  <a:ext uri="{FF2B5EF4-FFF2-40B4-BE49-F238E27FC236}">
                    <a16:creationId xmlns:a16="http://schemas.microsoft.com/office/drawing/2014/main" id="{C6B96042-8797-4BF6-B690-D65BCD718051}"/>
                  </a:ext>
                </a:extLst>
              </p:cNvPr>
              <p:cNvSpPr txBox="1"/>
              <p:nvPr/>
            </p:nvSpPr>
            <p:spPr>
              <a:xfrm>
                <a:off x="7126380" y="2725316"/>
                <a:ext cx="1598786" cy="461665"/>
              </a:xfrm>
              <a:prstGeom prst="rect">
                <a:avLst/>
              </a:prstGeom>
              <a:noFill/>
            </p:spPr>
            <p:txBody>
              <a:bodyPr wrap="square" rtlCol="0">
                <a:spAutoFit/>
              </a:bodyPr>
              <a:lstStyle/>
              <a:p>
                <a:pPr algn="ctr"/>
                <a:r>
                  <a:rPr lang="fr-FR" sz="2400" b="1" dirty="0">
                    <a:solidFill>
                      <a:schemeClr val="bg1"/>
                    </a:solidFill>
                  </a:rPr>
                  <a:t>935 173</a:t>
                </a:r>
              </a:p>
            </p:txBody>
          </p:sp>
          <p:sp>
            <p:nvSpPr>
              <p:cNvPr id="52" name="Espace réservé du texte 4">
                <a:extLst>
                  <a:ext uri="{FF2B5EF4-FFF2-40B4-BE49-F238E27FC236}">
                    <a16:creationId xmlns:a16="http://schemas.microsoft.com/office/drawing/2014/main" id="{5863E6AD-7FEF-454E-BDF6-4CCFDC13A1DA}"/>
                  </a:ext>
                </a:extLst>
              </p:cNvPr>
              <p:cNvSpPr txBox="1">
                <a:spLocks/>
              </p:cNvSpPr>
              <p:nvPr/>
            </p:nvSpPr>
            <p:spPr>
              <a:xfrm>
                <a:off x="7123822" y="3177522"/>
                <a:ext cx="1528756" cy="156563"/>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spcBef>
                    <a:spcPts val="500"/>
                  </a:spcBef>
                </a:pPr>
                <a:r>
                  <a:rPr lang="fr-FR" sz="1000" b="0" dirty="0">
                    <a:solidFill>
                      <a:schemeClr val="bg1"/>
                    </a:solidFill>
                  </a:rPr>
                  <a:t>décès / an</a:t>
                </a:r>
              </a:p>
            </p:txBody>
          </p:sp>
        </p:grpSp>
        <p:pic>
          <p:nvPicPr>
            <p:cNvPr id="48" name="Image 47">
              <a:extLst>
                <a:ext uri="{FF2B5EF4-FFF2-40B4-BE49-F238E27FC236}">
                  <a16:creationId xmlns:a16="http://schemas.microsoft.com/office/drawing/2014/main" id="{7CDB7432-4806-4D02-B40F-8F1979B0A744}"/>
                </a:ext>
              </a:extLst>
            </p:cNvPr>
            <p:cNvPicPr>
              <a:picLocks noChangeAspect="1"/>
            </p:cNvPicPr>
            <p:nvPr/>
          </p:nvPicPr>
          <p:blipFill rotWithShape="1">
            <a:blip r:embed="rId3"/>
            <a:srcRect l="16144" t="7286" r="73529" b="68532"/>
            <a:stretch/>
          </p:blipFill>
          <p:spPr>
            <a:xfrm>
              <a:off x="7502834" y="1355698"/>
              <a:ext cx="656781" cy="670323"/>
            </a:xfrm>
            <a:prstGeom prst="rect">
              <a:avLst/>
            </a:prstGeom>
          </p:spPr>
        </p:pic>
      </p:gr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6514" r="3540" b="13327"/>
          <a:stretch/>
        </p:blipFill>
        <p:spPr>
          <a:xfrm>
            <a:off x="251520" y="1617392"/>
            <a:ext cx="6119540" cy="2754558"/>
          </a:xfrm>
          <a:prstGeom prst="rect">
            <a:avLst/>
          </a:prstGeom>
        </p:spPr>
      </p:pic>
      <p:sp>
        <p:nvSpPr>
          <p:cNvPr id="3" name="ZoneTexte 2">
            <a:extLst>
              <a:ext uri="{FF2B5EF4-FFF2-40B4-BE49-F238E27FC236}">
                <a16:creationId xmlns:a16="http://schemas.microsoft.com/office/drawing/2014/main" id="{302F4710-3EE7-4C33-9934-8CDCE6AFDC68}"/>
              </a:ext>
            </a:extLst>
          </p:cNvPr>
          <p:cNvSpPr txBox="1"/>
          <p:nvPr/>
        </p:nvSpPr>
        <p:spPr>
          <a:xfrm>
            <a:off x="1043608" y="3611220"/>
            <a:ext cx="352474" cy="184666"/>
          </a:xfrm>
          <a:prstGeom prst="rect">
            <a:avLst/>
          </a:prstGeom>
          <a:noFill/>
        </p:spPr>
        <p:txBody>
          <a:bodyPr wrap="square" rtlCol="0">
            <a:spAutoFit/>
          </a:bodyPr>
          <a:lstStyle/>
          <a:p>
            <a:r>
              <a:rPr lang="fr-FR" sz="600" dirty="0">
                <a:solidFill>
                  <a:schemeClr val="tx1">
                    <a:lumMod val="50000"/>
                    <a:lumOff val="50000"/>
                  </a:schemeClr>
                </a:solidFill>
              </a:rPr>
              <a:t>**</a:t>
            </a:r>
            <a:endParaRPr lang="fr-FR" sz="800" dirty="0">
              <a:solidFill>
                <a:schemeClr val="tx1">
                  <a:lumMod val="50000"/>
                  <a:lumOff val="50000"/>
                </a:schemeClr>
              </a:solidFill>
            </a:endParaRPr>
          </a:p>
        </p:txBody>
      </p:sp>
    </p:spTree>
    <p:extLst>
      <p:ext uri="{BB962C8B-B14F-4D97-AF65-F5344CB8AC3E}">
        <p14:creationId xmlns:p14="http://schemas.microsoft.com/office/powerpoint/2010/main" val="308264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kit de dépistage : le mode d’emploi (volet 1)</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50</a:t>
            </a:fld>
            <a:endParaRPr lang="fr-FR" dirty="0"/>
          </a:p>
        </p:txBody>
      </p:sp>
      <p:sp>
        <p:nvSpPr>
          <p:cNvPr id="15" name="Espace réservé de la date 2">
            <a:extLst>
              <a:ext uri="{FF2B5EF4-FFF2-40B4-BE49-F238E27FC236}">
                <a16:creationId xmlns:a16="http://schemas.microsoft.com/office/drawing/2014/main" id="{C5EE222D-4D22-49C5-8A68-64BD0B64DA9A}"/>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6" name="Espace réservé du pied de page 3">
            <a:extLst>
              <a:ext uri="{FF2B5EF4-FFF2-40B4-BE49-F238E27FC236}">
                <a16:creationId xmlns:a16="http://schemas.microsoft.com/office/drawing/2014/main" id="{CFF065B6-A36D-42CD-8B75-EDFE50765194}"/>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8" name="Espace réservé du texte 6">
            <a:extLst>
              <a:ext uri="{FF2B5EF4-FFF2-40B4-BE49-F238E27FC236}">
                <a16:creationId xmlns:a16="http://schemas.microsoft.com/office/drawing/2014/main" id="{6C634FE2-FB72-478F-92A2-AA729749B7AD}"/>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3" name="Rectangle 2">
            <a:extLst>
              <a:ext uri="{FF2B5EF4-FFF2-40B4-BE49-F238E27FC236}">
                <a16:creationId xmlns:a16="http://schemas.microsoft.com/office/drawing/2014/main" id="{421B1A75-3536-444A-AFD3-07FA40AED19B}"/>
              </a:ext>
            </a:extLst>
          </p:cNvPr>
          <p:cNvSpPr/>
          <p:nvPr/>
        </p:nvSpPr>
        <p:spPr>
          <a:xfrm>
            <a:off x="6056508" y="4587974"/>
            <a:ext cx="4060108" cy="200055"/>
          </a:xfrm>
          <a:prstGeom prst="rect">
            <a:avLst/>
          </a:prstGeom>
        </p:spPr>
        <p:txBody>
          <a:bodyPr wrap="square">
            <a:spAutoFit/>
          </a:bodyPr>
          <a:lstStyle/>
          <a:p>
            <a:r>
              <a:rPr lang="fr-FR" sz="700" dirty="0"/>
              <a:t>Source : Groupement Cerba/</a:t>
            </a:r>
            <a:r>
              <a:rPr lang="fr-FR" sz="700" dirty="0" err="1"/>
              <a:t>DaklaPack</a:t>
            </a:r>
            <a:r>
              <a:rPr lang="fr-FR" sz="700" dirty="0"/>
              <a:t>® - Traitement </a:t>
            </a:r>
            <a:r>
              <a:rPr lang="fr-FR" sz="700" dirty="0" err="1"/>
              <a:t>INCa</a:t>
            </a:r>
            <a:r>
              <a:rPr lang="fr-FR" sz="700" dirty="0"/>
              <a:t>, 2021 </a:t>
            </a:r>
          </a:p>
        </p:txBody>
      </p:sp>
      <p:pic>
        <p:nvPicPr>
          <p:cNvPr id="4" name="Image 3" descr="Mode emploi TestCancerColon_3volets 369x210 F1 M1 V3.pdf - Adobe Acrobat Reader DC (32-bit)"/>
          <p:cNvPicPr>
            <a:picLocks noChangeAspect="1"/>
          </p:cNvPicPr>
          <p:nvPr/>
        </p:nvPicPr>
        <p:blipFill rotWithShape="1">
          <a:blip r:embed="rId3">
            <a:extLst>
              <a:ext uri="{28A0092B-C50C-407E-A947-70E740481C1C}">
                <a14:useLocalDpi xmlns:a14="http://schemas.microsoft.com/office/drawing/2010/main" val="0"/>
              </a:ext>
            </a:extLst>
          </a:blip>
          <a:srcRect l="1948" t="21124" r="26684" b="3541"/>
          <a:stretch/>
        </p:blipFill>
        <p:spPr>
          <a:xfrm>
            <a:off x="539552" y="1275606"/>
            <a:ext cx="5832648" cy="3303446"/>
          </a:xfrm>
          <a:prstGeom prst="rect">
            <a:avLst/>
          </a:prstGeom>
          <a:ln>
            <a:solidFill>
              <a:schemeClr val="tx1"/>
            </a:solidFill>
          </a:ln>
        </p:spPr>
      </p:pic>
      <p:sp>
        <p:nvSpPr>
          <p:cNvPr id="17" name="ZoneTexte 16">
            <a:extLst>
              <a:ext uri="{FF2B5EF4-FFF2-40B4-BE49-F238E27FC236}">
                <a16:creationId xmlns:a16="http://schemas.microsoft.com/office/drawing/2014/main" id="{F572DCA6-31AF-4978-BDB3-544F78B9729F}"/>
              </a:ext>
            </a:extLst>
          </p:cNvPr>
          <p:cNvSpPr txBox="1"/>
          <p:nvPr/>
        </p:nvSpPr>
        <p:spPr>
          <a:xfrm rot="16200000">
            <a:off x="-220760" y="3861776"/>
            <a:ext cx="1342495" cy="253916"/>
          </a:xfrm>
          <a:prstGeom prst="rect">
            <a:avLst/>
          </a:prstGeom>
          <a:noFill/>
        </p:spPr>
        <p:txBody>
          <a:bodyPr wrap="square" lIns="0" rIns="0" rtlCol="0">
            <a:spAutoFit/>
          </a:bodyPr>
          <a:lstStyle/>
          <a:p>
            <a:r>
              <a:rPr lang="fr-FR" sz="1050" b="1" dirty="0"/>
              <a:t>Recto</a:t>
            </a:r>
          </a:p>
        </p:txBody>
      </p:sp>
    </p:spTree>
    <p:extLst>
      <p:ext uri="{BB962C8B-B14F-4D97-AF65-F5344CB8AC3E}">
        <p14:creationId xmlns:p14="http://schemas.microsoft.com/office/powerpoint/2010/main" val="145478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kit de dépistage : le mode d’emploi (volet 1)</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51</a:t>
            </a:fld>
            <a:endParaRPr lang="fr-FR" dirty="0"/>
          </a:p>
        </p:txBody>
      </p:sp>
      <p:sp>
        <p:nvSpPr>
          <p:cNvPr id="9" name="Espace réservé du texte 8">
            <a:extLst>
              <a:ext uri="{FF2B5EF4-FFF2-40B4-BE49-F238E27FC236}">
                <a16:creationId xmlns:a16="http://schemas.microsoft.com/office/drawing/2014/main" id="{C605606E-6069-4122-9959-9C6BAB58C457}"/>
              </a:ext>
            </a:extLst>
          </p:cNvPr>
          <p:cNvSpPr>
            <a:spLocks noGrp="1"/>
          </p:cNvSpPr>
          <p:nvPr>
            <p:ph type="body" sz="quarter" idx="15"/>
          </p:nvPr>
        </p:nvSpPr>
        <p:spPr/>
        <p:txBody>
          <a:bodyPr/>
          <a:lstStyle/>
          <a:p>
            <a:endParaRPr lang="fr-FR" dirty="0"/>
          </a:p>
        </p:txBody>
      </p:sp>
      <p:sp>
        <p:nvSpPr>
          <p:cNvPr id="15" name="Espace réservé de la date 2">
            <a:extLst>
              <a:ext uri="{FF2B5EF4-FFF2-40B4-BE49-F238E27FC236}">
                <a16:creationId xmlns:a16="http://schemas.microsoft.com/office/drawing/2014/main" id="{C5EE222D-4D22-49C5-8A68-64BD0B64DA9A}"/>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6" name="Espace réservé du pied de page 3">
            <a:extLst>
              <a:ext uri="{FF2B5EF4-FFF2-40B4-BE49-F238E27FC236}">
                <a16:creationId xmlns:a16="http://schemas.microsoft.com/office/drawing/2014/main" id="{CFF065B6-A36D-42CD-8B75-EDFE50765194}"/>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8" name="Espace réservé du texte 6">
            <a:extLst>
              <a:ext uri="{FF2B5EF4-FFF2-40B4-BE49-F238E27FC236}">
                <a16:creationId xmlns:a16="http://schemas.microsoft.com/office/drawing/2014/main" id="{6C634FE2-FB72-478F-92A2-AA729749B7AD}"/>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3" name="Rectangle 2">
            <a:extLst>
              <a:ext uri="{FF2B5EF4-FFF2-40B4-BE49-F238E27FC236}">
                <a16:creationId xmlns:a16="http://schemas.microsoft.com/office/drawing/2014/main" id="{421B1A75-3536-444A-AFD3-07FA40AED19B}"/>
              </a:ext>
            </a:extLst>
          </p:cNvPr>
          <p:cNvSpPr/>
          <p:nvPr/>
        </p:nvSpPr>
        <p:spPr>
          <a:xfrm>
            <a:off x="6056508" y="4603943"/>
            <a:ext cx="4060108" cy="200055"/>
          </a:xfrm>
          <a:prstGeom prst="rect">
            <a:avLst/>
          </a:prstGeom>
        </p:spPr>
        <p:txBody>
          <a:bodyPr wrap="square">
            <a:spAutoFit/>
          </a:bodyPr>
          <a:lstStyle/>
          <a:p>
            <a:r>
              <a:rPr lang="fr-FR" sz="700" dirty="0"/>
              <a:t>Source : Groupement Cerba/</a:t>
            </a:r>
            <a:r>
              <a:rPr lang="fr-FR" sz="700" dirty="0" err="1"/>
              <a:t>DaklaPack</a:t>
            </a:r>
            <a:r>
              <a:rPr lang="fr-FR" sz="700" dirty="0"/>
              <a:t>® - Traitement </a:t>
            </a:r>
            <a:r>
              <a:rPr lang="fr-FR" sz="700" dirty="0" err="1"/>
              <a:t>INCa</a:t>
            </a:r>
            <a:r>
              <a:rPr lang="fr-FR" sz="700" dirty="0"/>
              <a:t>, 2021</a:t>
            </a:r>
          </a:p>
        </p:txBody>
      </p:sp>
      <p:pic>
        <p:nvPicPr>
          <p:cNvPr id="4" name="Image 3" descr="Mode emploi TestCancerColon_3volets 369x210 F1 M1 V3.pdf - Adobe Acrobat Reader DC (32-bit)"/>
          <p:cNvPicPr>
            <a:picLocks noChangeAspect="1"/>
          </p:cNvPicPr>
          <p:nvPr/>
        </p:nvPicPr>
        <p:blipFill rotWithShape="1">
          <a:blip r:embed="rId3">
            <a:extLst>
              <a:ext uri="{28A0092B-C50C-407E-A947-70E740481C1C}">
                <a14:useLocalDpi xmlns:a14="http://schemas.microsoft.com/office/drawing/2010/main" val="0"/>
              </a:ext>
            </a:extLst>
          </a:blip>
          <a:srcRect l="1842" t="21665" r="26421" b="3051"/>
          <a:stretch/>
        </p:blipFill>
        <p:spPr>
          <a:xfrm>
            <a:off x="611560" y="1419622"/>
            <a:ext cx="5612443" cy="3160289"/>
          </a:xfrm>
          <a:prstGeom prst="rect">
            <a:avLst/>
          </a:prstGeom>
          <a:ln>
            <a:solidFill>
              <a:schemeClr val="tx1"/>
            </a:solidFill>
          </a:ln>
        </p:spPr>
      </p:pic>
      <p:sp>
        <p:nvSpPr>
          <p:cNvPr id="13" name="ZoneTexte 12">
            <a:extLst>
              <a:ext uri="{FF2B5EF4-FFF2-40B4-BE49-F238E27FC236}">
                <a16:creationId xmlns:a16="http://schemas.microsoft.com/office/drawing/2014/main" id="{5CBE8F88-9B81-4569-800A-8C90462F99C3}"/>
              </a:ext>
            </a:extLst>
          </p:cNvPr>
          <p:cNvSpPr txBox="1"/>
          <p:nvPr/>
        </p:nvSpPr>
        <p:spPr>
          <a:xfrm rot="16200000">
            <a:off x="-751785" y="3321191"/>
            <a:ext cx="2452085" cy="253916"/>
          </a:xfrm>
          <a:prstGeom prst="rect">
            <a:avLst/>
          </a:prstGeom>
          <a:noFill/>
        </p:spPr>
        <p:txBody>
          <a:bodyPr wrap="square" lIns="0" rIns="0" rtlCol="0">
            <a:spAutoFit/>
          </a:bodyPr>
          <a:lstStyle/>
          <a:p>
            <a:r>
              <a:rPr lang="fr-FR" sz="1050" b="1" dirty="0"/>
              <a:t>Verso</a:t>
            </a:r>
          </a:p>
        </p:txBody>
      </p:sp>
    </p:spTree>
    <p:extLst>
      <p:ext uri="{BB962C8B-B14F-4D97-AF65-F5344CB8AC3E}">
        <p14:creationId xmlns:p14="http://schemas.microsoft.com/office/powerpoint/2010/main" val="213182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Le kit de dépistage :</a:t>
            </a:r>
            <a:br>
              <a:rPr lang="fr-FR" dirty="0"/>
            </a:br>
            <a:r>
              <a:rPr lang="fr-FR" dirty="0"/>
              <a:t>la fiche d’identification (volet 2)</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52</a:t>
            </a:fld>
            <a:endParaRPr lang="fr-FR" dirty="0"/>
          </a:p>
        </p:txBody>
      </p:sp>
      <p:sp>
        <p:nvSpPr>
          <p:cNvPr id="3" name="Espace réservé du texte 2">
            <a:extLst>
              <a:ext uri="{FF2B5EF4-FFF2-40B4-BE49-F238E27FC236}">
                <a16:creationId xmlns:a16="http://schemas.microsoft.com/office/drawing/2014/main" id="{9350654B-F117-4E01-A56A-2A4EE64DBE60}"/>
              </a:ext>
            </a:extLst>
          </p:cNvPr>
          <p:cNvSpPr>
            <a:spLocks noGrp="1"/>
          </p:cNvSpPr>
          <p:nvPr>
            <p:ph type="body" sz="quarter" idx="14"/>
          </p:nvPr>
        </p:nvSpPr>
        <p:spPr/>
        <p:txBody>
          <a:bodyPr/>
          <a:lstStyle/>
          <a:p>
            <a:r>
              <a:rPr lang="fr-FR" sz="1050" dirty="0"/>
              <a:t>La fiche d’identification est à envoyer avec le prélèvement dans l’enveloppe de retour aux laboratoires</a:t>
            </a:r>
            <a:r>
              <a:rPr lang="fr-FR" sz="1050" dirty="0">
                <a:solidFill>
                  <a:srgbClr val="FF0000"/>
                </a:solidFill>
              </a:rPr>
              <a:t> </a:t>
            </a:r>
            <a:r>
              <a:rPr lang="fr-FR" sz="1050" dirty="0"/>
              <a:t> </a:t>
            </a:r>
          </a:p>
          <a:p>
            <a:endParaRPr lang="fr-FR" dirty="0"/>
          </a:p>
        </p:txBody>
      </p:sp>
      <p:sp>
        <p:nvSpPr>
          <p:cNvPr id="8" name="Rectangle 7">
            <a:extLst>
              <a:ext uri="{FF2B5EF4-FFF2-40B4-BE49-F238E27FC236}">
                <a16:creationId xmlns:a16="http://schemas.microsoft.com/office/drawing/2014/main" id="{A63DB5BB-B850-40A9-96D7-0BB2365DC475}"/>
              </a:ext>
            </a:extLst>
          </p:cNvPr>
          <p:cNvSpPr/>
          <p:nvPr/>
        </p:nvSpPr>
        <p:spPr>
          <a:xfrm>
            <a:off x="6237357" y="987574"/>
            <a:ext cx="2079057" cy="1944216"/>
          </a:xfrm>
          <a:prstGeom prst="rect">
            <a:avLst/>
          </a:prstGeom>
          <a:noFill/>
          <a:ln w="381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avec flèche 12">
            <a:extLst>
              <a:ext uri="{FF2B5EF4-FFF2-40B4-BE49-F238E27FC236}">
                <a16:creationId xmlns:a16="http://schemas.microsoft.com/office/drawing/2014/main" id="{1C3C8E83-809C-4D61-8515-21A9ABEADCC2}"/>
              </a:ext>
            </a:extLst>
          </p:cNvPr>
          <p:cNvCxnSpPr>
            <a:cxnSpLocks/>
          </p:cNvCxnSpPr>
          <p:nvPr/>
        </p:nvCxnSpPr>
        <p:spPr>
          <a:xfrm flipH="1">
            <a:off x="5103120" y="2450801"/>
            <a:ext cx="937260" cy="0"/>
          </a:xfrm>
          <a:prstGeom prst="straightConnector1">
            <a:avLst/>
          </a:prstGeom>
          <a:ln>
            <a:solidFill>
              <a:srgbClr val="3E5FA9"/>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6A70F4D0-52BD-4767-ACA8-2B49E0607DD6}"/>
              </a:ext>
            </a:extLst>
          </p:cNvPr>
          <p:cNvSpPr txBox="1"/>
          <p:nvPr/>
        </p:nvSpPr>
        <p:spPr>
          <a:xfrm>
            <a:off x="3263065" y="2250746"/>
            <a:ext cx="1841455" cy="400110"/>
          </a:xfrm>
          <a:prstGeom prst="rect">
            <a:avLst/>
          </a:prstGeom>
          <a:noFill/>
        </p:spPr>
        <p:txBody>
          <a:bodyPr wrap="square" rtlCol="0">
            <a:spAutoFit/>
          </a:bodyPr>
          <a:lstStyle/>
          <a:p>
            <a:pPr algn="r"/>
            <a:r>
              <a:rPr lang="fr-FR" sz="1000" b="1" dirty="0">
                <a:solidFill>
                  <a:srgbClr val="3E5FA9"/>
                </a:solidFill>
              </a:rPr>
              <a:t>Identification</a:t>
            </a:r>
            <a:br>
              <a:rPr lang="fr-FR" sz="1000" b="1" dirty="0">
                <a:solidFill>
                  <a:srgbClr val="3E5FA9"/>
                </a:solidFill>
              </a:rPr>
            </a:br>
            <a:r>
              <a:rPr lang="fr-FR" sz="1000" b="1" dirty="0">
                <a:solidFill>
                  <a:srgbClr val="3E5FA9"/>
                </a:solidFill>
              </a:rPr>
              <a:t>de la personne participante</a:t>
            </a:r>
          </a:p>
        </p:txBody>
      </p:sp>
      <p:sp>
        <p:nvSpPr>
          <p:cNvPr id="16" name="Rectangle 15">
            <a:extLst>
              <a:ext uri="{FF2B5EF4-FFF2-40B4-BE49-F238E27FC236}">
                <a16:creationId xmlns:a16="http://schemas.microsoft.com/office/drawing/2014/main" id="{4D7A9255-1E72-4B65-A0E2-3C5396AB1B3C}"/>
              </a:ext>
            </a:extLst>
          </p:cNvPr>
          <p:cNvSpPr/>
          <p:nvPr/>
        </p:nvSpPr>
        <p:spPr>
          <a:xfrm>
            <a:off x="6237357" y="2959353"/>
            <a:ext cx="2079058" cy="1628621"/>
          </a:xfrm>
          <a:prstGeom prst="rect">
            <a:avLst/>
          </a:prstGeom>
          <a:noFill/>
          <a:ln w="38100">
            <a:solidFill>
              <a:srgbClr val="F2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 name="Connecteur droit avec flèche 17">
            <a:extLst>
              <a:ext uri="{FF2B5EF4-FFF2-40B4-BE49-F238E27FC236}">
                <a16:creationId xmlns:a16="http://schemas.microsoft.com/office/drawing/2014/main" id="{579B83DE-5FAA-4659-8CB1-517789DA4980}"/>
              </a:ext>
            </a:extLst>
          </p:cNvPr>
          <p:cNvCxnSpPr>
            <a:cxnSpLocks/>
          </p:cNvCxnSpPr>
          <p:nvPr/>
        </p:nvCxnSpPr>
        <p:spPr>
          <a:xfrm flipH="1">
            <a:off x="5118360" y="3947160"/>
            <a:ext cx="937260" cy="0"/>
          </a:xfrm>
          <a:prstGeom prst="straightConnector1">
            <a:avLst/>
          </a:prstGeom>
          <a:ln>
            <a:solidFill>
              <a:srgbClr val="F28E4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FBC8EB43-FA6A-4AA3-9CEE-A854553FC9CE}"/>
              </a:ext>
            </a:extLst>
          </p:cNvPr>
          <p:cNvSpPr txBox="1"/>
          <p:nvPr/>
        </p:nvSpPr>
        <p:spPr>
          <a:xfrm>
            <a:off x="1788396" y="3824049"/>
            <a:ext cx="3330211" cy="246221"/>
          </a:xfrm>
          <a:prstGeom prst="rect">
            <a:avLst/>
          </a:prstGeom>
          <a:noFill/>
        </p:spPr>
        <p:txBody>
          <a:bodyPr wrap="square" rtlCol="0">
            <a:spAutoFit/>
          </a:bodyPr>
          <a:lstStyle/>
          <a:p>
            <a:pPr algn="r"/>
            <a:r>
              <a:rPr lang="fr-FR" sz="1000" b="1" dirty="0">
                <a:solidFill>
                  <a:srgbClr val="F28E40"/>
                </a:solidFill>
              </a:rPr>
              <a:t>Identification du ou des médecins</a:t>
            </a:r>
          </a:p>
        </p:txBody>
      </p:sp>
      <p:cxnSp>
        <p:nvCxnSpPr>
          <p:cNvPr id="21" name="Connecteur droit avec flèche 20">
            <a:extLst>
              <a:ext uri="{FF2B5EF4-FFF2-40B4-BE49-F238E27FC236}">
                <a16:creationId xmlns:a16="http://schemas.microsoft.com/office/drawing/2014/main" id="{18FC0ECF-37E2-4F93-AE72-138E8D5143F9}"/>
              </a:ext>
            </a:extLst>
          </p:cNvPr>
          <p:cNvCxnSpPr>
            <a:cxnSpLocks/>
          </p:cNvCxnSpPr>
          <p:nvPr/>
        </p:nvCxnSpPr>
        <p:spPr>
          <a:xfrm flipH="1">
            <a:off x="5103120" y="2166333"/>
            <a:ext cx="2989652" cy="0"/>
          </a:xfrm>
          <a:prstGeom prst="straightConnector1">
            <a:avLst/>
          </a:prstGeom>
          <a:ln>
            <a:solidFill>
              <a:srgbClr val="FA5752"/>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4635C1E-A7CC-4300-A2FF-480AB304C304}"/>
              </a:ext>
            </a:extLst>
          </p:cNvPr>
          <p:cNvSpPr/>
          <p:nvPr/>
        </p:nvSpPr>
        <p:spPr>
          <a:xfrm>
            <a:off x="8110980" y="2081896"/>
            <a:ext cx="214215" cy="417846"/>
          </a:xfrm>
          <a:prstGeom prst="rect">
            <a:avLst/>
          </a:prstGeom>
          <a:noFill/>
          <a:ln w="28575">
            <a:solidFill>
              <a:srgbClr val="FA57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64FFDD0B-71A4-453C-9E7A-24DC04A9ABC5}"/>
              </a:ext>
            </a:extLst>
          </p:cNvPr>
          <p:cNvSpPr/>
          <p:nvPr/>
        </p:nvSpPr>
        <p:spPr>
          <a:xfrm>
            <a:off x="3531066" y="2037497"/>
            <a:ext cx="1587294" cy="246221"/>
          </a:xfrm>
          <a:prstGeom prst="rect">
            <a:avLst/>
          </a:prstGeom>
        </p:spPr>
        <p:txBody>
          <a:bodyPr wrap="none">
            <a:spAutoFit/>
          </a:bodyPr>
          <a:lstStyle/>
          <a:p>
            <a:r>
              <a:rPr lang="fr-FR" sz="1000" dirty="0">
                <a:solidFill>
                  <a:srgbClr val="FA5752"/>
                </a:solidFill>
              </a:rPr>
              <a:t>Code de traçabilité du kit</a:t>
            </a:r>
            <a:endParaRPr lang="fr-FR" sz="1000" dirty="0">
              <a:solidFill>
                <a:srgbClr val="FF9933"/>
              </a:solidFill>
            </a:endParaRPr>
          </a:p>
        </p:txBody>
      </p:sp>
      <p:sp>
        <p:nvSpPr>
          <p:cNvPr id="28" name="Rectangle 27">
            <a:extLst>
              <a:ext uri="{FF2B5EF4-FFF2-40B4-BE49-F238E27FC236}">
                <a16:creationId xmlns:a16="http://schemas.microsoft.com/office/drawing/2014/main" id="{81342C75-113A-4BE5-BEE4-19CD3130C951}"/>
              </a:ext>
            </a:extLst>
          </p:cNvPr>
          <p:cNvSpPr/>
          <p:nvPr/>
        </p:nvSpPr>
        <p:spPr>
          <a:xfrm>
            <a:off x="6156176" y="4630821"/>
            <a:ext cx="4060108" cy="107722"/>
          </a:xfrm>
          <a:prstGeom prst="rect">
            <a:avLst/>
          </a:prstGeom>
        </p:spPr>
        <p:txBody>
          <a:bodyPr wrap="square" lIns="0" tIns="0" rIns="0" bIns="0">
            <a:spAutoFit/>
          </a:bodyPr>
          <a:lstStyle/>
          <a:p>
            <a:r>
              <a:rPr lang="fr-FR" sz="700" dirty="0"/>
              <a:t>Source : Groupement </a:t>
            </a:r>
            <a:r>
              <a:rPr lang="fr-FR" sz="700" dirty="0" err="1"/>
              <a:t>Cerba</a:t>
            </a:r>
            <a:r>
              <a:rPr lang="fr-FR" sz="700" dirty="0"/>
              <a:t>/</a:t>
            </a:r>
            <a:r>
              <a:rPr lang="fr-FR" sz="700" dirty="0" err="1"/>
              <a:t>DaklaPack</a:t>
            </a:r>
            <a:r>
              <a:rPr lang="fr-FR" sz="700" dirty="0"/>
              <a:t>® - Traitement </a:t>
            </a:r>
            <a:r>
              <a:rPr lang="fr-FR" sz="700" dirty="0" err="1"/>
              <a:t>INCa</a:t>
            </a:r>
            <a:r>
              <a:rPr lang="fr-FR" sz="700" dirty="0"/>
              <a:t>, 2021</a:t>
            </a:r>
          </a:p>
        </p:txBody>
      </p:sp>
      <p:sp>
        <p:nvSpPr>
          <p:cNvPr id="26" name="Espace réservé de la date 2">
            <a:extLst>
              <a:ext uri="{FF2B5EF4-FFF2-40B4-BE49-F238E27FC236}">
                <a16:creationId xmlns:a16="http://schemas.microsoft.com/office/drawing/2014/main" id="{B268C2E3-AA4C-44A5-AD0A-C1D9AB6D6FA1}"/>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9" name="Espace réservé du pied de page 3">
            <a:extLst>
              <a:ext uri="{FF2B5EF4-FFF2-40B4-BE49-F238E27FC236}">
                <a16:creationId xmlns:a16="http://schemas.microsoft.com/office/drawing/2014/main" id="{642A343C-EF94-4BA9-A416-70A77DAEC3F3}"/>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0" name="Espace réservé du texte 6">
            <a:extLst>
              <a:ext uri="{FF2B5EF4-FFF2-40B4-BE49-F238E27FC236}">
                <a16:creationId xmlns:a16="http://schemas.microsoft.com/office/drawing/2014/main" id="{5DFD8130-ECA5-4D4C-BA94-A1CF9796BB4A}"/>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grpSp>
        <p:nvGrpSpPr>
          <p:cNvPr id="9" name="Groupe 8">
            <a:extLst>
              <a:ext uri="{FF2B5EF4-FFF2-40B4-BE49-F238E27FC236}">
                <a16:creationId xmlns:a16="http://schemas.microsoft.com/office/drawing/2014/main" id="{3C9E4B24-BF0F-4B54-96D5-AE072AB6A448}"/>
              </a:ext>
            </a:extLst>
          </p:cNvPr>
          <p:cNvGrpSpPr/>
          <p:nvPr/>
        </p:nvGrpSpPr>
        <p:grpSpPr>
          <a:xfrm>
            <a:off x="6237358" y="602599"/>
            <a:ext cx="2079057" cy="3985375"/>
            <a:chOff x="6237358" y="602599"/>
            <a:chExt cx="2079057" cy="3985375"/>
          </a:xfrm>
        </p:grpSpPr>
        <p:pic>
          <p:nvPicPr>
            <p:cNvPr id="4" name="Image 3" descr="Fiche identification DOCCR 2020 charte Etat (2).pdf - Adobe Acrobat Reader DC (32-bit)"/>
            <p:cNvPicPr>
              <a:picLocks noChangeAspect="1"/>
            </p:cNvPicPr>
            <p:nvPr/>
          </p:nvPicPr>
          <p:blipFill rotWithShape="1">
            <a:blip r:embed="rId3">
              <a:extLst>
                <a:ext uri="{28A0092B-C50C-407E-A947-70E740481C1C}">
                  <a14:useLocalDpi xmlns:a14="http://schemas.microsoft.com/office/drawing/2010/main" val="0"/>
                </a:ext>
              </a:extLst>
            </a:blip>
            <a:srcRect l="26316" t="18771" r="50947"/>
            <a:stretch/>
          </p:blipFill>
          <p:spPr>
            <a:xfrm>
              <a:off x="6237358" y="602599"/>
              <a:ext cx="2079057" cy="3985375"/>
            </a:xfrm>
            <a:prstGeom prst="rect">
              <a:avLst/>
            </a:prstGeom>
            <a:ln>
              <a:solidFill>
                <a:schemeClr val="tx1"/>
              </a:solidFill>
            </a:ln>
          </p:spPr>
        </p:pic>
        <p:pic>
          <p:nvPicPr>
            <p:cNvPr id="7" name="Image 6">
              <a:extLst>
                <a:ext uri="{FF2B5EF4-FFF2-40B4-BE49-F238E27FC236}">
                  <a16:creationId xmlns:a16="http://schemas.microsoft.com/office/drawing/2014/main" id="{5C6983D6-0599-48E3-A8BE-D8398C5CF005}"/>
                </a:ext>
              </a:extLst>
            </p:cNvPr>
            <p:cNvPicPr>
              <a:picLocks noChangeAspect="1"/>
            </p:cNvPicPr>
            <p:nvPr/>
          </p:nvPicPr>
          <p:blipFill>
            <a:blip r:embed="rId4"/>
            <a:stretch>
              <a:fillRect/>
            </a:stretch>
          </p:blipFill>
          <p:spPr>
            <a:xfrm>
              <a:off x="6300192" y="3074913"/>
              <a:ext cx="540000" cy="720973"/>
            </a:xfrm>
            <a:prstGeom prst="rect">
              <a:avLst/>
            </a:prstGeom>
          </p:spPr>
        </p:pic>
      </p:grpSp>
    </p:spTree>
    <p:extLst>
      <p:ext uri="{BB962C8B-B14F-4D97-AF65-F5344CB8AC3E}">
        <p14:creationId xmlns:p14="http://schemas.microsoft.com/office/powerpoint/2010/main" val="21435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 identification DOCCR 2020 charte Etat (2).pdf - Adobe Acrobat Reader DC (32-bit)"/>
          <p:cNvPicPr>
            <a:picLocks noChangeAspect="1"/>
          </p:cNvPicPr>
          <p:nvPr/>
        </p:nvPicPr>
        <p:blipFill rotWithShape="1">
          <a:blip r:embed="rId3">
            <a:extLst>
              <a:ext uri="{28A0092B-C50C-407E-A947-70E740481C1C}">
                <a14:useLocalDpi xmlns:a14="http://schemas.microsoft.com/office/drawing/2010/main" val="0"/>
              </a:ext>
            </a:extLst>
          </a:blip>
          <a:srcRect l="30000" t="19198" r="34846" b="9903"/>
          <a:stretch/>
        </p:blipFill>
        <p:spPr>
          <a:xfrm>
            <a:off x="2699792" y="1568489"/>
            <a:ext cx="2858790" cy="3093530"/>
          </a:xfrm>
          <a:prstGeom prst="rect">
            <a:avLst/>
          </a:prstGeom>
          <a:ln>
            <a:solidFill>
              <a:schemeClr val="tx1"/>
            </a:solidFill>
          </a:ln>
        </p:spPr>
      </p:pic>
      <p:sp>
        <p:nvSpPr>
          <p:cNvPr id="2" name="Titre 1"/>
          <p:cNvSpPr>
            <a:spLocks noGrp="1"/>
          </p:cNvSpPr>
          <p:nvPr>
            <p:ph type="title"/>
          </p:nvPr>
        </p:nvSpPr>
        <p:spPr/>
        <p:txBody>
          <a:bodyPr>
            <a:noAutofit/>
          </a:bodyPr>
          <a:lstStyle/>
          <a:p>
            <a:r>
              <a:rPr lang="fr-FR" dirty="0"/>
              <a:t>Le kit de dépistage : la fiche d’identification (volet 2)</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53</a:t>
            </a:fld>
            <a:endParaRPr lang="fr-FR" dirty="0"/>
          </a:p>
        </p:txBody>
      </p:sp>
      <p:sp>
        <p:nvSpPr>
          <p:cNvPr id="10" name="Espace réservé du contenu 11">
            <a:extLst>
              <a:ext uri="{FF2B5EF4-FFF2-40B4-BE49-F238E27FC236}">
                <a16:creationId xmlns:a16="http://schemas.microsoft.com/office/drawing/2014/main" id="{B30638E8-2B6A-4D22-93F3-7AF1C4F69C32}"/>
              </a:ext>
            </a:extLst>
          </p:cNvPr>
          <p:cNvSpPr txBox="1">
            <a:spLocks/>
          </p:cNvSpPr>
          <p:nvPr/>
        </p:nvSpPr>
        <p:spPr>
          <a:xfrm>
            <a:off x="368950" y="1314722"/>
            <a:ext cx="5261640" cy="289482"/>
          </a:xfrm>
          <a:prstGeom prst="rect">
            <a:avLst/>
          </a:prstGeom>
        </p:spPr>
        <p:txBody>
          <a:bodyPr lIns="0" tIns="0" rIns="0" bIns="0"/>
          <a:lstStyle>
            <a:lvl1pPr marL="144000" indent="-144000" algn="l" defTabSz="914400" rtl="0" eaLnBrk="1" latinLnBrk="0" hangingPunct="1">
              <a:spcBef>
                <a:spcPts val="0"/>
              </a:spcBef>
              <a:buClr>
                <a:schemeClr val="bg1"/>
              </a:buClr>
              <a:buFont typeface="Arial" panose="020B0604020202020204" pitchFamily="34" charset="0"/>
              <a:buChar char="•"/>
              <a:defRPr sz="1800" b="1" kern="1200">
                <a:solidFill>
                  <a:schemeClr val="accent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spcBef>
                <a:spcPts val="400"/>
              </a:spcBef>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2pPr>
            <a:lvl3pPr marL="1008000" indent="-144000" algn="l" defTabSz="914400" rtl="0" eaLnBrk="1" latinLnBrk="0" hangingPunct="1">
              <a:spcBef>
                <a:spcPts val="300"/>
              </a:spcBef>
              <a:buFont typeface="Arial" panose="020B0604020202020204" pitchFamily="34" charset="0"/>
              <a:buChar char="•"/>
              <a:defRPr sz="1400" b="1" kern="1200">
                <a:solidFill>
                  <a:schemeClr val="accent1"/>
                </a:solidFill>
                <a:latin typeface="Arial" panose="020B0604020202020204" pitchFamily="34" charset="0"/>
                <a:ea typeface="+mn-ea"/>
                <a:cs typeface="Arial" panose="020B0604020202020204" pitchFamily="34" charset="0"/>
              </a:defRPr>
            </a:lvl3pPr>
            <a:lvl4pPr marL="136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4pPr>
            <a:lvl5pPr marL="172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3"/>
              </a:buClr>
              <a:buNone/>
            </a:pPr>
            <a:r>
              <a:rPr lang="fr-FR" sz="1000" dirty="0">
                <a:solidFill>
                  <a:schemeClr val="tx1"/>
                </a:solidFill>
              </a:rPr>
              <a:t>L’identification de la personne participante</a:t>
            </a:r>
            <a:br>
              <a:rPr lang="fr-FR" sz="1000" dirty="0">
                <a:solidFill>
                  <a:schemeClr val="tx1"/>
                </a:solidFill>
              </a:rPr>
            </a:br>
            <a:endParaRPr lang="fr-FR" sz="1000" dirty="0">
              <a:solidFill>
                <a:schemeClr val="tx1"/>
              </a:solidFill>
            </a:endParaRPr>
          </a:p>
        </p:txBody>
      </p:sp>
      <p:sp>
        <p:nvSpPr>
          <p:cNvPr id="16" name="ZoneTexte 15">
            <a:extLst>
              <a:ext uri="{FF2B5EF4-FFF2-40B4-BE49-F238E27FC236}">
                <a16:creationId xmlns:a16="http://schemas.microsoft.com/office/drawing/2014/main" id="{6379F558-4EC7-44B9-B08F-70CE3DEE2978}"/>
              </a:ext>
            </a:extLst>
          </p:cNvPr>
          <p:cNvSpPr txBox="1"/>
          <p:nvPr/>
        </p:nvSpPr>
        <p:spPr>
          <a:xfrm>
            <a:off x="462130" y="2603324"/>
            <a:ext cx="1939257" cy="438582"/>
          </a:xfrm>
          <a:prstGeom prst="rect">
            <a:avLst/>
          </a:prstGeom>
          <a:solidFill>
            <a:srgbClr val="9BB2D7"/>
          </a:solidFill>
        </p:spPr>
        <p:txBody>
          <a:bodyPr wrap="square" lIns="0" tIns="0" rIns="0" bIns="0" rtlCol="0">
            <a:spAutoFit/>
          </a:bodyPr>
          <a:lstStyle/>
          <a:p>
            <a:r>
              <a:rPr lang="fr-FR" sz="950" dirty="0"/>
              <a:t>Coller la grande étiquette</a:t>
            </a:r>
            <a:br>
              <a:rPr lang="fr-FR" sz="950" dirty="0"/>
            </a:br>
            <a:r>
              <a:rPr lang="fr-FR" sz="950" b="1" dirty="0"/>
              <a:t>présente sur la lettre</a:t>
            </a:r>
            <a:br>
              <a:rPr lang="fr-FR" sz="950" b="1" dirty="0"/>
            </a:br>
            <a:r>
              <a:rPr lang="fr-FR" sz="950" b="1" dirty="0"/>
              <a:t>d’invitation </a:t>
            </a:r>
          </a:p>
        </p:txBody>
      </p:sp>
      <p:cxnSp>
        <p:nvCxnSpPr>
          <p:cNvPr id="17" name="Connecteur droit avec flèche 16">
            <a:extLst>
              <a:ext uri="{FF2B5EF4-FFF2-40B4-BE49-F238E27FC236}">
                <a16:creationId xmlns:a16="http://schemas.microsoft.com/office/drawing/2014/main" id="{32D6ADA5-235C-43C9-A0A4-55AEABF95F10}"/>
              </a:ext>
            </a:extLst>
          </p:cNvPr>
          <p:cNvCxnSpPr>
            <a:cxnSpLocks/>
          </p:cNvCxnSpPr>
          <p:nvPr/>
        </p:nvCxnSpPr>
        <p:spPr>
          <a:xfrm flipH="1">
            <a:off x="5436096" y="2211710"/>
            <a:ext cx="736233"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3EF53879-289C-448F-8482-DB95DCABDBAB}"/>
              </a:ext>
            </a:extLst>
          </p:cNvPr>
          <p:cNvCxnSpPr>
            <a:cxnSpLocks/>
          </p:cNvCxnSpPr>
          <p:nvPr/>
        </p:nvCxnSpPr>
        <p:spPr>
          <a:xfrm>
            <a:off x="1728126" y="2787774"/>
            <a:ext cx="1115682"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CAE01C8-7B92-406E-918A-5CA331110750}"/>
              </a:ext>
            </a:extLst>
          </p:cNvPr>
          <p:cNvSpPr txBox="1"/>
          <p:nvPr/>
        </p:nvSpPr>
        <p:spPr>
          <a:xfrm>
            <a:off x="6228184" y="2023519"/>
            <a:ext cx="2565514" cy="292388"/>
          </a:xfrm>
          <a:prstGeom prst="rect">
            <a:avLst/>
          </a:prstGeom>
          <a:solidFill>
            <a:srgbClr val="9BB2D7"/>
          </a:solidFill>
        </p:spPr>
        <p:txBody>
          <a:bodyPr wrap="square" lIns="0" tIns="0" rIns="0" bIns="0" rtlCol="0">
            <a:spAutoFit/>
          </a:bodyPr>
          <a:lstStyle/>
          <a:p>
            <a:r>
              <a:rPr lang="fr-FR" sz="950" b="1" dirty="0"/>
              <a:t>Inscription de la date de réalisation du test</a:t>
            </a:r>
            <a:br>
              <a:rPr lang="fr-FR" sz="950" b="1" dirty="0"/>
            </a:br>
            <a:r>
              <a:rPr lang="fr-FR" sz="950" b="1" dirty="0"/>
              <a:t>par le participant et de son n° de téléphone</a:t>
            </a:r>
          </a:p>
        </p:txBody>
      </p:sp>
      <p:cxnSp>
        <p:nvCxnSpPr>
          <p:cNvPr id="19" name="Connecteur droit avec flèche 18">
            <a:extLst>
              <a:ext uri="{FF2B5EF4-FFF2-40B4-BE49-F238E27FC236}">
                <a16:creationId xmlns:a16="http://schemas.microsoft.com/office/drawing/2014/main" id="{7D1DD088-2AFA-4CAE-BEA5-85AD7EFE16FE}"/>
              </a:ext>
            </a:extLst>
          </p:cNvPr>
          <p:cNvCxnSpPr>
            <a:cxnSpLocks/>
          </p:cNvCxnSpPr>
          <p:nvPr/>
        </p:nvCxnSpPr>
        <p:spPr>
          <a:xfrm flipH="1" flipV="1">
            <a:off x="5148064" y="2787774"/>
            <a:ext cx="1077140" cy="507497"/>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FF31012-3C5E-49CE-A4F8-7B9935032E0E}"/>
              </a:ext>
            </a:extLst>
          </p:cNvPr>
          <p:cNvSpPr txBox="1"/>
          <p:nvPr/>
        </p:nvSpPr>
        <p:spPr>
          <a:xfrm>
            <a:off x="6348806" y="2920804"/>
            <a:ext cx="2444892" cy="807913"/>
          </a:xfrm>
          <a:prstGeom prst="rect">
            <a:avLst/>
          </a:prstGeom>
          <a:solidFill>
            <a:srgbClr val="9BB2D7"/>
          </a:solidFill>
        </p:spPr>
        <p:txBody>
          <a:bodyPr wrap="square" lIns="0" tIns="0" rIns="0" bIns="0" rtlCol="0">
            <a:spAutoFit/>
          </a:bodyPr>
          <a:lstStyle/>
          <a:p>
            <a:pPr marL="144000" indent="-144000">
              <a:spcBef>
                <a:spcPts val="300"/>
              </a:spcBef>
              <a:spcAft>
                <a:spcPts val="300"/>
              </a:spcAft>
              <a:buAutoNum type="arabicParenR"/>
            </a:pPr>
            <a:r>
              <a:rPr lang="fr-FR" sz="950" dirty="0"/>
              <a:t>Parties à compléter manuellement</a:t>
            </a:r>
            <a:br>
              <a:rPr lang="fr-FR" sz="950" dirty="0"/>
            </a:br>
            <a:r>
              <a:rPr lang="fr-FR" sz="950" b="1" dirty="0"/>
              <a:t>en cas d’erreur sur la grande étiquette</a:t>
            </a:r>
          </a:p>
          <a:p>
            <a:pPr marL="144000" indent="-144000">
              <a:spcBef>
                <a:spcPts val="300"/>
              </a:spcBef>
              <a:spcAft>
                <a:spcPts val="300"/>
              </a:spcAft>
              <a:buAutoNum type="arabicParenR"/>
            </a:pPr>
            <a:r>
              <a:rPr lang="fr-FR" sz="950" dirty="0"/>
              <a:t>Parties à compléter manuellement</a:t>
            </a:r>
            <a:br>
              <a:rPr lang="fr-FR" sz="950" dirty="0"/>
            </a:br>
            <a:r>
              <a:rPr lang="fr-FR" sz="950" b="1" dirty="0"/>
              <a:t>si la personne n’a pas reçu</a:t>
            </a:r>
            <a:br>
              <a:rPr lang="fr-FR" sz="950" b="1" dirty="0"/>
            </a:br>
            <a:r>
              <a:rPr lang="fr-FR" sz="950" b="1" dirty="0"/>
              <a:t>de lettre d’invitation</a:t>
            </a:r>
          </a:p>
        </p:txBody>
      </p:sp>
      <p:cxnSp>
        <p:nvCxnSpPr>
          <p:cNvPr id="23" name="Connecteur droit avec flèche 22">
            <a:extLst>
              <a:ext uri="{FF2B5EF4-FFF2-40B4-BE49-F238E27FC236}">
                <a16:creationId xmlns:a16="http://schemas.microsoft.com/office/drawing/2014/main" id="{DFFD1D07-4260-4713-8BA8-7D68A193FE9F}"/>
              </a:ext>
            </a:extLst>
          </p:cNvPr>
          <p:cNvCxnSpPr>
            <a:cxnSpLocks/>
          </p:cNvCxnSpPr>
          <p:nvPr/>
        </p:nvCxnSpPr>
        <p:spPr>
          <a:xfrm flipH="1">
            <a:off x="5076056" y="3314801"/>
            <a:ext cx="1149149" cy="625101"/>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E7309035-9C92-4127-B505-0B134518D61E}"/>
              </a:ext>
            </a:extLst>
          </p:cNvPr>
          <p:cNvCxnSpPr>
            <a:cxnSpLocks/>
          </p:cNvCxnSpPr>
          <p:nvPr/>
        </p:nvCxnSpPr>
        <p:spPr>
          <a:xfrm>
            <a:off x="1996815" y="4411834"/>
            <a:ext cx="846993"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C3A0BDB9-92ED-41D9-AB7A-8F560B495A3E}"/>
              </a:ext>
            </a:extLst>
          </p:cNvPr>
          <p:cNvSpPr txBox="1"/>
          <p:nvPr/>
        </p:nvSpPr>
        <p:spPr>
          <a:xfrm>
            <a:off x="312483" y="4011910"/>
            <a:ext cx="2099277" cy="438582"/>
          </a:xfrm>
          <a:prstGeom prst="rect">
            <a:avLst/>
          </a:prstGeom>
          <a:solidFill>
            <a:srgbClr val="9BB2D7"/>
          </a:solidFill>
        </p:spPr>
        <p:txBody>
          <a:bodyPr wrap="square" lIns="0" tIns="0" rIns="0" bIns="0" rtlCol="0">
            <a:spAutoFit/>
          </a:bodyPr>
          <a:lstStyle/>
          <a:p>
            <a:r>
              <a:rPr lang="fr-FR" sz="950" dirty="0"/>
              <a:t>Étiquette à remplir manuellement </a:t>
            </a:r>
            <a:br>
              <a:rPr lang="fr-FR" sz="950" dirty="0"/>
            </a:br>
            <a:r>
              <a:rPr lang="fr-FR" sz="950" dirty="0"/>
              <a:t>et à coller sur le tube </a:t>
            </a:r>
            <a:r>
              <a:rPr lang="fr-FR" sz="950" b="1" dirty="0"/>
              <a:t>si la personne</a:t>
            </a:r>
            <a:br>
              <a:rPr lang="fr-FR" sz="950" b="1" dirty="0"/>
            </a:br>
            <a:r>
              <a:rPr lang="fr-FR" sz="950" b="1" dirty="0"/>
              <a:t>n’a pas de lettre d’invitation</a:t>
            </a:r>
          </a:p>
        </p:txBody>
      </p:sp>
      <p:sp>
        <p:nvSpPr>
          <p:cNvPr id="34" name="Rectangle 33">
            <a:extLst>
              <a:ext uri="{FF2B5EF4-FFF2-40B4-BE49-F238E27FC236}">
                <a16:creationId xmlns:a16="http://schemas.microsoft.com/office/drawing/2014/main" id="{1F8FD5C9-A1B5-4933-BB8F-B68C26182115}"/>
              </a:ext>
            </a:extLst>
          </p:cNvPr>
          <p:cNvSpPr/>
          <p:nvPr/>
        </p:nvSpPr>
        <p:spPr>
          <a:xfrm>
            <a:off x="2699792" y="4327225"/>
            <a:ext cx="1086014" cy="328189"/>
          </a:xfrm>
          <a:prstGeom prst="rect">
            <a:avLst/>
          </a:prstGeom>
          <a:noFill/>
          <a:ln w="12700">
            <a:solidFill>
              <a:srgbClr val="3E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4D6DB42C-4E37-42FA-ABB3-F35B078BE2DF}"/>
              </a:ext>
            </a:extLst>
          </p:cNvPr>
          <p:cNvSpPr/>
          <p:nvPr/>
        </p:nvSpPr>
        <p:spPr>
          <a:xfrm>
            <a:off x="6084168" y="4587974"/>
            <a:ext cx="2703739" cy="200055"/>
          </a:xfrm>
          <a:prstGeom prst="rect">
            <a:avLst/>
          </a:prstGeom>
        </p:spPr>
        <p:txBody>
          <a:bodyPr wrap="square" lIns="0" rIns="0">
            <a:spAutoFit/>
          </a:bodyPr>
          <a:lstStyle/>
          <a:p>
            <a:r>
              <a:rPr lang="fr-FR" sz="700" dirty="0"/>
              <a:t>Source : Groupement </a:t>
            </a:r>
            <a:r>
              <a:rPr lang="fr-FR" sz="700" dirty="0" err="1"/>
              <a:t>Cerba</a:t>
            </a:r>
            <a:r>
              <a:rPr lang="fr-FR" sz="700" dirty="0"/>
              <a:t>/</a:t>
            </a:r>
            <a:r>
              <a:rPr lang="fr-FR" sz="700" dirty="0" err="1"/>
              <a:t>DaklaPack</a:t>
            </a:r>
            <a:r>
              <a:rPr lang="fr-FR" sz="700" dirty="0"/>
              <a:t>® - Traitement </a:t>
            </a:r>
            <a:r>
              <a:rPr lang="fr-FR" sz="700" dirty="0" err="1"/>
              <a:t>INCa</a:t>
            </a:r>
            <a:r>
              <a:rPr lang="fr-FR" sz="700" dirty="0"/>
              <a:t>, 2021</a:t>
            </a:r>
          </a:p>
        </p:txBody>
      </p:sp>
      <p:sp>
        <p:nvSpPr>
          <p:cNvPr id="32" name="Espace réservé de la date 2">
            <a:extLst>
              <a:ext uri="{FF2B5EF4-FFF2-40B4-BE49-F238E27FC236}">
                <a16:creationId xmlns:a16="http://schemas.microsoft.com/office/drawing/2014/main" id="{810B44F2-2293-4807-9A92-BF867DF180BF}"/>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7" name="Espace réservé du pied de page 3">
            <a:extLst>
              <a:ext uri="{FF2B5EF4-FFF2-40B4-BE49-F238E27FC236}">
                <a16:creationId xmlns:a16="http://schemas.microsoft.com/office/drawing/2014/main" id="{37038BE1-BC5B-4070-BF5A-CF1339DF488F}"/>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8" name="Espace réservé du texte 6">
            <a:extLst>
              <a:ext uri="{FF2B5EF4-FFF2-40B4-BE49-F238E27FC236}">
                <a16:creationId xmlns:a16="http://schemas.microsoft.com/office/drawing/2014/main" id="{880DEDCD-032E-4D59-85E3-A7BB0B1C4EBC}"/>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grpSp>
        <p:nvGrpSpPr>
          <p:cNvPr id="26" name="Groupe 25"/>
          <p:cNvGrpSpPr/>
          <p:nvPr/>
        </p:nvGrpSpPr>
        <p:grpSpPr>
          <a:xfrm>
            <a:off x="462130" y="1765974"/>
            <a:ext cx="1625503" cy="772303"/>
            <a:chOff x="736342" y="3417884"/>
            <a:chExt cx="2508703" cy="1330114"/>
          </a:xfrm>
        </p:grpSpPr>
        <p:pic>
          <p:nvPicPr>
            <p:cNvPr id="29" name="Image 28" descr="IN1177 Lettre DOCCR 210x297 questionnaire_DESK2_BAT[1][1][1].pdf - HP Sure Click Secure View"/>
            <p:cNvPicPr>
              <a:picLocks noChangeAspect="1"/>
            </p:cNvPicPr>
            <p:nvPr/>
          </p:nvPicPr>
          <p:blipFill rotWithShape="1">
            <a:blip r:embed="rId4">
              <a:extLst>
                <a:ext uri="{28A0092B-C50C-407E-A947-70E740481C1C}">
                  <a14:useLocalDpi xmlns:a14="http://schemas.microsoft.com/office/drawing/2010/main" val="0"/>
                </a:ext>
              </a:extLst>
            </a:blip>
            <a:srcRect l="32273" t="69546" r="36907"/>
            <a:stretch/>
          </p:blipFill>
          <p:spPr>
            <a:xfrm>
              <a:off x="736342" y="3417884"/>
              <a:ext cx="2508703" cy="1330114"/>
            </a:xfrm>
            <a:prstGeom prst="rect">
              <a:avLst/>
            </a:prstGeom>
            <a:ln w="3175">
              <a:solidFill>
                <a:schemeClr val="tx1"/>
              </a:solidFill>
            </a:ln>
          </p:spPr>
        </p:pic>
        <p:pic>
          <p:nvPicPr>
            <p:cNvPr id="30" name="Image 29">
              <a:extLst>
                <a:ext uri="{FF2B5EF4-FFF2-40B4-BE49-F238E27FC236}">
                  <a16:creationId xmlns:a16="http://schemas.microsoft.com/office/drawing/2014/main" id="{C089F4FB-CC0F-4B39-8050-BCB7AA59900B}"/>
                </a:ext>
              </a:extLst>
            </p:cNvPr>
            <p:cNvPicPr/>
            <p:nvPr/>
          </p:nvPicPr>
          <p:blipFill rotWithShape="1">
            <a:blip r:embed="rId5" cstate="print"/>
            <a:srcRect l="-1" t="10288" r="15695"/>
            <a:stretch/>
          </p:blipFill>
          <p:spPr bwMode="auto">
            <a:xfrm>
              <a:off x="1986577" y="3778264"/>
              <a:ext cx="900000" cy="580370"/>
            </a:xfrm>
            <a:prstGeom prst="rect">
              <a:avLst/>
            </a:prstGeom>
            <a:noFill/>
            <a:ln w="6350">
              <a:solidFill>
                <a:schemeClr val="tx1"/>
              </a:solidFill>
              <a:miter lim="800000"/>
              <a:headEnd/>
              <a:tailEnd/>
            </a:ln>
          </p:spPr>
        </p:pic>
        <p:pic>
          <p:nvPicPr>
            <p:cNvPr id="39" name="Image 38">
              <a:extLst>
                <a:ext uri="{FF2B5EF4-FFF2-40B4-BE49-F238E27FC236}">
                  <a16:creationId xmlns:a16="http://schemas.microsoft.com/office/drawing/2014/main" id="{8BEC1C8F-E229-4C64-9898-CAE7B4B8DC34}"/>
                </a:ext>
              </a:extLst>
            </p:cNvPr>
            <p:cNvPicPr/>
            <p:nvPr/>
          </p:nvPicPr>
          <p:blipFill rotWithShape="1">
            <a:blip r:embed="rId6" cstate="print"/>
            <a:srcRect l="24182" t="21272"/>
            <a:stretch/>
          </p:blipFill>
          <p:spPr bwMode="auto">
            <a:xfrm>
              <a:off x="1042358" y="3782992"/>
              <a:ext cx="788384" cy="156909"/>
            </a:xfrm>
            <a:prstGeom prst="rect">
              <a:avLst/>
            </a:prstGeom>
            <a:noFill/>
            <a:ln w="6350">
              <a:solidFill>
                <a:schemeClr val="tx1"/>
              </a:solidFill>
              <a:miter lim="800000"/>
              <a:headEnd/>
              <a:tailEnd/>
            </a:ln>
          </p:spPr>
        </p:pic>
      </p:grpSp>
    </p:spTree>
    <p:extLst>
      <p:ext uri="{BB962C8B-B14F-4D97-AF65-F5344CB8AC3E}">
        <p14:creationId xmlns:p14="http://schemas.microsoft.com/office/powerpoint/2010/main" val="193620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Le kit de dépistage : la fiche d’identification (volet 2)</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54</a:t>
            </a:fld>
            <a:endParaRPr lang="fr-FR" dirty="0"/>
          </a:p>
        </p:txBody>
      </p:sp>
      <p:sp>
        <p:nvSpPr>
          <p:cNvPr id="25" name="Rectangle 24">
            <a:extLst>
              <a:ext uri="{FF2B5EF4-FFF2-40B4-BE49-F238E27FC236}">
                <a16:creationId xmlns:a16="http://schemas.microsoft.com/office/drawing/2014/main" id="{CE7DB468-3270-4A1D-A55C-7F6A94749C6B}"/>
              </a:ext>
            </a:extLst>
          </p:cNvPr>
          <p:cNvSpPr/>
          <p:nvPr/>
        </p:nvSpPr>
        <p:spPr>
          <a:xfrm>
            <a:off x="209850" y="3538198"/>
            <a:ext cx="1637401" cy="438582"/>
          </a:xfrm>
          <a:prstGeom prst="rect">
            <a:avLst/>
          </a:prstGeom>
        </p:spPr>
        <p:txBody>
          <a:bodyPr wrap="square" lIns="0" tIns="0" rIns="0" bIns="0">
            <a:spAutoFit/>
          </a:bodyPr>
          <a:lstStyle/>
          <a:p>
            <a:r>
              <a:rPr lang="fr-FR" sz="950" dirty="0"/>
              <a:t>Partie à compléter</a:t>
            </a:r>
            <a:br>
              <a:rPr lang="fr-FR" sz="950" dirty="0"/>
            </a:br>
            <a:r>
              <a:rPr lang="fr-FR" sz="950" dirty="0"/>
              <a:t>pour l’envoi des résultats</a:t>
            </a:r>
            <a:br>
              <a:rPr lang="fr-FR" sz="950" dirty="0"/>
            </a:br>
            <a:r>
              <a:rPr lang="fr-FR" sz="950" dirty="0"/>
              <a:t>à un second médecin</a:t>
            </a:r>
          </a:p>
        </p:txBody>
      </p:sp>
      <p:sp>
        <p:nvSpPr>
          <p:cNvPr id="27" name="Rectangle 26">
            <a:extLst>
              <a:ext uri="{FF2B5EF4-FFF2-40B4-BE49-F238E27FC236}">
                <a16:creationId xmlns:a16="http://schemas.microsoft.com/office/drawing/2014/main" id="{6C404F65-58EE-4062-B181-88B9ED53CFC7}"/>
              </a:ext>
            </a:extLst>
          </p:cNvPr>
          <p:cNvSpPr/>
          <p:nvPr/>
        </p:nvSpPr>
        <p:spPr>
          <a:xfrm>
            <a:off x="6701562" y="2286005"/>
            <a:ext cx="1497438" cy="438582"/>
          </a:xfrm>
          <a:prstGeom prst="rect">
            <a:avLst/>
          </a:prstGeom>
          <a:solidFill>
            <a:srgbClr val="9BB2D7"/>
          </a:solidFill>
        </p:spPr>
        <p:txBody>
          <a:bodyPr wrap="square" lIns="0" tIns="0" rIns="0" bIns="0">
            <a:spAutoFit/>
          </a:bodyPr>
          <a:lstStyle/>
          <a:p>
            <a:r>
              <a:rPr lang="fr-FR" sz="950" dirty="0"/>
              <a:t>Partie à compléter manuellement </a:t>
            </a:r>
            <a:r>
              <a:rPr lang="fr-FR" sz="950" b="1" dirty="0"/>
              <a:t>pour l’envoi des résultats au médecin</a:t>
            </a:r>
          </a:p>
        </p:txBody>
      </p:sp>
      <p:cxnSp>
        <p:nvCxnSpPr>
          <p:cNvPr id="28" name="Connecteur droit avec flèche 27">
            <a:extLst>
              <a:ext uri="{FF2B5EF4-FFF2-40B4-BE49-F238E27FC236}">
                <a16:creationId xmlns:a16="http://schemas.microsoft.com/office/drawing/2014/main" id="{02B7E3A5-036C-4515-B84B-BFA12AA864B6}"/>
              </a:ext>
            </a:extLst>
          </p:cNvPr>
          <p:cNvCxnSpPr>
            <a:cxnSpLocks/>
          </p:cNvCxnSpPr>
          <p:nvPr/>
        </p:nvCxnSpPr>
        <p:spPr>
          <a:xfrm flipH="1" flipV="1">
            <a:off x="4270971" y="2564021"/>
            <a:ext cx="1" cy="1575748"/>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31" name="Espace réservé de la date 2">
            <a:extLst>
              <a:ext uri="{FF2B5EF4-FFF2-40B4-BE49-F238E27FC236}">
                <a16:creationId xmlns:a16="http://schemas.microsoft.com/office/drawing/2014/main" id="{98CD16AE-5735-43B8-9734-57FF28D18440}"/>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3" name="Espace réservé du pied de page 3">
            <a:extLst>
              <a:ext uri="{FF2B5EF4-FFF2-40B4-BE49-F238E27FC236}">
                <a16:creationId xmlns:a16="http://schemas.microsoft.com/office/drawing/2014/main" id="{E691BF80-B22F-4CBA-96B2-B54F279E883A}"/>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4" name="Espace réservé du texte 6">
            <a:extLst>
              <a:ext uri="{FF2B5EF4-FFF2-40B4-BE49-F238E27FC236}">
                <a16:creationId xmlns:a16="http://schemas.microsoft.com/office/drawing/2014/main" id="{CC47B07E-4F7C-4100-8350-553F15C52B1B}"/>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5" name="Rectangle 4">
            <a:extLst>
              <a:ext uri="{FF2B5EF4-FFF2-40B4-BE49-F238E27FC236}">
                <a16:creationId xmlns:a16="http://schemas.microsoft.com/office/drawing/2014/main" id="{83D82C01-25E7-45C6-8354-4DABE1DF1C09}"/>
              </a:ext>
            </a:extLst>
          </p:cNvPr>
          <p:cNvSpPr/>
          <p:nvPr/>
        </p:nvSpPr>
        <p:spPr>
          <a:xfrm>
            <a:off x="6372196" y="4586915"/>
            <a:ext cx="2752353" cy="200055"/>
          </a:xfrm>
          <a:prstGeom prst="rect">
            <a:avLst/>
          </a:prstGeom>
        </p:spPr>
        <p:txBody>
          <a:bodyPr wrap="square" lIns="0" rIns="0">
            <a:spAutoFit/>
          </a:bodyPr>
          <a:lstStyle/>
          <a:p>
            <a:r>
              <a:rPr lang="fr-FR" sz="700" dirty="0"/>
              <a:t>Source : Groupement </a:t>
            </a:r>
            <a:r>
              <a:rPr lang="fr-FR" sz="700" dirty="0" err="1"/>
              <a:t>Cerba</a:t>
            </a:r>
            <a:r>
              <a:rPr lang="fr-FR" sz="700" dirty="0"/>
              <a:t>/</a:t>
            </a:r>
            <a:r>
              <a:rPr lang="fr-FR" sz="700" dirty="0" err="1"/>
              <a:t>DaklaPack</a:t>
            </a:r>
            <a:r>
              <a:rPr lang="fr-FR" sz="700" dirty="0"/>
              <a:t>® - Traitement </a:t>
            </a:r>
            <a:r>
              <a:rPr lang="fr-FR" sz="700" dirty="0" err="1"/>
              <a:t>INCa</a:t>
            </a:r>
            <a:r>
              <a:rPr lang="fr-FR" sz="700" dirty="0"/>
              <a:t>, 2021</a:t>
            </a:r>
          </a:p>
        </p:txBody>
      </p:sp>
      <p:grpSp>
        <p:nvGrpSpPr>
          <p:cNvPr id="12" name="Groupe 11">
            <a:extLst>
              <a:ext uri="{FF2B5EF4-FFF2-40B4-BE49-F238E27FC236}">
                <a16:creationId xmlns:a16="http://schemas.microsoft.com/office/drawing/2014/main" id="{E2811CA8-CC6E-4E83-8EAE-8C6B946FB177}"/>
              </a:ext>
            </a:extLst>
          </p:cNvPr>
          <p:cNvGrpSpPr/>
          <p:nvPr/>
        </p:nvGrpSpPr>
        <p:grpSpPr>
          <a:xfrm>
            <a:off x="2267744" y="1581074"/>
            <a:ext cx="3600400" cy="2776989"/>
            <a:chOff x="2267744" y="1581074"/>
            <a:chExt cx="3600400" cy="2776989"/>
          </a:xfrm>
        </p:grpSpPr>
        <p:pic>
          <p:nvPicPr>
            <p:cNvPr id="32" name="Image 31" descr="Fiche identification DOCCR 2020 charte Etat (2).pdf - Adobe Acrobat Reader DC (32-bit)"/>
            <p:cNvPicPr>
              <a:picLocks noChangeAspect="1"/>
            </p:cNvPicPr>
            <p:nvPr/>
          </p:nvPicPr>
          <p:blipFill rotWithShape="1">
            <a:blip r:embed="rId3">
              <a:extLst>
                <a:ext uri="{28A0092B-C50C-407E-A947-70E740481C1C}">
                  <a14:useLocalDpi xmlns:a14="http://schemas.microsoft.com/office/drawing/2010/main" val="0"/>
                </a:ext>
              </a:extLst>
            </a:blip>
            <a:srcRect l="30258" t="47442" r="35258" b="2986"/>
            <a:stretch/>
          </p:blipFill>
          <p:spPr>
            <a:xfrm>
              <a:off x="2267744" y="1581074"/>
              <a:ext cx="3600400" cy="2776989"/>
            </a:xfrm>
            <a:prstGeom prst="rect">
              <a:avLst/>
            </a:prstGeom>
            <a:ln>
              <a:solidFill>
                <a:schemeClr val="tx1"/>
              </a:solidFill>
            </a:ln>
          </p:spPr>
        </p:pic>
        <p:pic>
          <p:nvPicPr>
            <p:cNvPr id="11" name="Image 10">
              <a:extLst>
                <a:ext uri="{FF2B5EF4-FFF2-40B4-BE49-F238E27FC236}">
                  <a16:creationId xmlns:a16="http://schemas.microsoft.com/office/drawing/2014/main" id="{CC0AC27C-EA15-4FB3-A7FF-B46E4C4EA5E9}"/>
                </a:ext>
              </a:extLst>
            </p:cNvPr>
            <p:cNvPicPr>
              <a:picLocks noChangeAspect="1"/>
            </p:cNvPicPr>
            <p:nvPr/>
          </p:nvPicPr>
          <p:blipFill>
            <a:blip r:embed="rId4"/>
            <a:stretch>
              <a:fillRect/>
            </a:stretch>
          </p:blipFill>
          <p:spPr>
            <a:xfrm>
              <a:off x="2339752" y="1904485"/>
              <a:ext cx="900000" cy="1201622"/>
            </a:xfrm>
            <a:prstGeom prst="rect">
              <a:avLst/>
            </a:prstGeom>
          </p:spPr>
        </p:pic>
      </p:grpSp>
      <p:cxnSp>
        <p:nvCxnSpPr>
          <p:cNvPr id="26" name="Connecteur droit avec flèche 25">
            <a:extLst>
              <a:ext uri="{FF2B5EF4-FFF2-40B4-BE49-F238E27FC236}">
                <a16:creationId xmlns:a16="http://schemas.microsoft.com/office/drawing/2014/main" id="{9874B8AA-5252-4F38-A933-182D71AADFB8}"/>
              </a:ext>
            </a:extLst>
          </p:cNvPr>
          <p:cNvCxnSpPr>
            <a:cxnSpLocks/>
          </p:cNvCxnSpPr>
          <p:nvPr/>
        </p:nvCxnSpPr>
        <p:spPr>
          <a:xfrm>
            <a:off x="1619672" y="3757489"/>
            <a:ext cx="936104"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C703A24D-9E4E-423B-8E32-27DDA8DFF4E4}"/>
              </a:ext>
            </a:extLst>
          </p:cNvPr>
          <p:cNvCxnSpPr>
            <a:cxnSpLocks/>
          </p:cNvCxnSpPr>
          <p:nvPr/>
        </p:nvCxnSpPr>
        <p:spPr>
          <a:xfrm flipH="1">
            <a:off x="5580112" y="2505296"/>
            <a:ext cx="1008112" cy="0"/>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36" name="Espace réservé du contenu 11">
            <a:extLst>
              <a:ext uri="{FF2B5EF4-FFF2-40B4-BE49-F238E27FC236}">
                <a16:creationId xmlns:a16="http://schemas.microsoft.com/office/drawing/2014/main" id="{708AF000-ED41-44A8-A561-E314BDFFE9B2}"/>
              </a:ext>
            </a:extLst>
          </p:cNvPr>
          <p:cNvSpPr txBox="1">
            <a:spLocks/>
          </p:cNvSpPr>
          <p:nvPr/>
        </p:nvSpPr>
        <p:spPr>
          <a:xfrm>
            <a:off x="368950" y="1314722"/>
            <a:ext cx="5261640" cy="289482"/>
          </a:xfrm>
          <a:prstGeom prst="rect">
            <a:avLst/>
          </a:prstGeom>
        </p:spPr>
        <p:txBody>
          <a:bodyPr lIns="0" tIns="0" rIns="0" bIns="0"/>
          <a:lstStyle>
            <a:lvl1pPr marL="144000" indent="-144000" algn="l" defTabSz="914400" rtl="0" eaLnBrk="1" latinLnBrk="0" hangingPunct="1">
              <a:spcBef>
                <a:spcPts val="0"/>
              </a:spcBef>
              <a:buClr>
                <a:schemeClr val="bg1"/>
              </a:buClr>
              <a:buFont typeface="Arial" panose="020B0604020202020204" pitchFamily="34" charset="0"/>
              <a:buChar char="•"/>
              <a:defRPr sz="1800" b="1" kern="1200">
                <a:solidFill>
                  <a:schemeClr val="accent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spcBef>
                <a:spcPts val="400"/>
              </a:spcBef>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2pPr>
            <a:lvl3pPr marL="1008000" indent="-144000" algn="l" defTabSz="914400" rtl="0" eaLnBrk="1" latinLnBrk="0" hangingPunct="1">
              <a:spcBef>
                <a:spcPts val="300"/>
              </a:spcBef>
              <a:buFont typeface="Arial" panose="020B0604020202020204" pitchFamily="34" charset="0"/>
              <a:buChar char="•"/>
              <a:defRPr sz="1400" b="1" kern="1200">
                <a:solidFill>
                  <a:schemeClr val="accent1"/>
                </a:solidFill>
                <a:latin typeface="Arial" panose="020B0604020202020204" pitchFamily="34" charset="0"/>
                <a:ea typeface="+mn-ea"/>
                <a:cs typeface="Arial" panose="020B0604020202020204" pitchFamily="34" charset="0"/>
              </a:defRPr>
            </a:lvl3pPr>
            <a:lvl4pPr marL="136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4pPr>
            <a:lvl5pPr marL="1728000" indent="-144000" algn="l" defTabSz="914400" rtl="0" eaLnBrk="1" latinLnBrk="0" hangingPunct="1">
              <a:spcBef>
                <a:spcPts val="300"/>
              </a:spcBef>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3"/>
              </a:buClr>
              <a:buNone/>
            </a:pPr>
            <a:r>
              <a:rPr lang="fr-FR" sz="1000" dirty="0">
                <a:solidFill>
                  <a:schemeClr val="tx1"/>
                </a:solidFill>
              </a:rPr>
              <a:t>L’identification du ou des médecins recevant le résultat du test de dépistage </a:t>
            </a:r>
            <a:br>
              <a:rPr lang="fr-FR" sz="1000" dirty="0">
                <a:solidFill>
                  <a:schemeClr val="tx1"/>
                </a:solidFill>
              </a:rPr>
            </a:br>
            <a:endParaRPr lang="fr-FR" sz="1000" dirty="0">
              <a:solidFill>
                <a:schemeClr val="tx1"/>
              </a:solidFill>
            </a:endParaRPr>
          </a:p>
        </p:txBody>
      </p:sp>
    </p:spTree>
    <p:extLst>
      <p:ext uri="{BB962C8B-B14F-4D97-AF65-F5344CB8AC3E}">
        <p14:creationId xmlns:p14="http://schemas.microsoft.com/office/powerpoint/2010/main" val="41146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Le kit de dépistage : </a:t>
            </a:r>
            <a:br>
              <a:rPr lang="fr-FR" dirty="0"/>
            </a:br>
            <a:r>
              <a:rPr lang="fr-FR" dirty="0"/>
              <a:t>le dispositif de recueil de selles (volet 2)</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55</a:t>
            </a:fld>
            <a:endParaRPr lang="fr-FR" dirty="0"/>
          </a:p>
        </p:txBody>
      </p:sp>
      <p:sp>
        <p:nvSpPr>
          <p:cNvPr id="3" name="Espace réservé du texte 2">
            <a:extLst>
              <a:ext uri="{FF2B5EF4-FFF2-40B4-BE49-F238E27FC236}">
                <a16:creationId xmlns:a16="http://schemas.microsoft.com/office/drawing/2014/main" id="{CF8E1A3E-8419-4F38-874F-1CE10202DFF2}"/>
              </a:ext>
            </a:extLst>
          </p:cNvPr>
          <p:cNvSpPr>
            <a:spLocks noGrp="1"/>
          </p:cNvSpPr>
          <p:nvPr>
            <p:ph type="body" sz="quarter" idx="14"/>
          </p:nvPr>
        </p:nvSpPr>
        <p:spPr>
          <a:xfrm>
            <a:off x="359999" y="1921950"/>
            <a:ext cx="2520000" cy="2574000"/>
          </a:xfrm>
        </p:spPr>
        <p:txBody>
          <a:bodyPr/>
          <a:lstStyle/>
          <a:p>
            <a:pPr marL="72000" indent="-72000">
              <a:spcBef>
                <a:spcPts val="600"/>
              </a:spcBef>
              <a:spcAft>
                <a:spcPts val="600"/>
              </a:spcAft>
              <a:buFont typeface="Arial" panose="020B0604020202020204" pitchFamily="34" charset="0"/>
              <a:buChar char="•"/>
            </a:pPr>
            <a:r>
              <a:rPr lang="fr-FR" sz="1000" dirty="0"/>
              <a:t>Facile à déplier</a:t>
            </a:r>
          </a:p>
          <a:p>
            <a:pPr marL="72000" indent="-72000">
              <a:spcBef>
                <a:spcPts val="600"/>
              </a:spcBef>
              <a:spcAft>
                <a:spcPts val="600"/>
              </a:spcAft>
              <a:buFont typeface="Arial" panose="020B0604020202020204" pitchFamily="34" charset="0"/>
              <a:buChar char="•"/>
            </a:pPr>
            <a:r>
              <a:rPr lang="fr-FR" sz="1000" dirty="0"/>
              <a:t>Fixation sur la lunette des toilettes</a:t>
            </a:r>
            <a:br>
              <a:rPr lang="fr-FR" sz="1000" dirty="0"/>
            </a:br>
            <a:r>
              <a:rPr lang="fr-FR" sz="1000" dirty="0"/>
              <a:t>par des bandes adhésives</a:t>
            </a:r>
          </a:p>
          <a:p>
            <a:pPr marL="72000" indent="-72000">
              <a:spcBef>
                <a:spcPts val="600"/>
              </a:spcBef>
              <a:spcAft>
                <a:spcPts val="600"/>
              </a:spcAft>
              <a:buFont typeface="Arial" panose="020B0604020202020204" pitchFamily="34" charset="0"/>
              <a:buChar char="•"/>
            </a:pPr>
            <a:r>
              <a:rPr lang="fr-FR" sz="1000" dirty="0"/>
              <a:t>Trous à l’avant pour l’évacuation</a:t>
            </a:r>
            <a:br>
              <a:rPr lang="fr-FR" sz="1000" dirty="0"/>
            </a:br>
            <a:r>
              <a:rPr lang="fr-FR" sz="1000" dirty="0"/>
              <a:t>des urines</a:t>
            </a:r>
          </a:p>
          <a:p>
            <a:pPr marL="72000" indent="-72000">
              <a:spcBef>
                <a:spcPts val="600"/>
              </a:spcBef>
              <a:spcAft>
                <a:spcPts val="600"/>
              </a:spcAft>
              <a:buFont typeface="Arial" panose="020B0604020202020204" pitchFamily="34" charset="0"/>
              <a:buChar char="•"/>
            </a:pPr>
            <a:r>
              <a:rPr lang="fr-FR" sz="1000" dirty="0"/>
              <a:t>À jeter dans les toilettes après utilisation (délitable) </a:t>
            </a:r>
          </a:p>
          <a:p>
            <a:endParaRPr lang="fr-FR" dirty="0"/>
          </a:p>
        </p:txBody>
      </p:sp>
      <p:pic>
        <p:nvPicPr>
          <p:cNvPr id="9" name="Image 8" descr="Une image contenant intérieur, objet, photo, petit&#10;&#10;Description générée automatiquement">
            <a:extLst>
              <a:ext uri="{FF2B5EF4-FFF2-40B4-BE49-F238E27FC236}">
                <a16:creationId xmlns:a16="http://schemas.microsoft.com/office/drawing/2014/main" id="{6E33585C-695A-4C89-8CC2-461D5F75180D}"/>
              </a:ext>
            </a:extLst>
          </p:cNvPr>
          <p:cNvPicPr>
            <a:picLocks noChangeAspect="1"/>
          </p:cNvPicPr>
          <p:nvPr/>
        </p:nvPicPr>
        <p:blipFill rotWithShape="1">
          <a:blip r:embed="rId3"/>
          <a:srcRect t="5339" b="9988"/>
          <a:stretch/>
        </p:blipFill>
        <p:spPr>
          <a:xfrm>
            <a:off x="3460123" y="1836000"/>
            <a:ext cx="5175753" cy="2610316"/>
          </a:xfrm>
          <a:prstGeom prst="rect">
            <a:avLst/>
          </a:prstGeom>
        </p:spPr>
      </p:pic>
      <p:sp>
        <p:nvSpPr>
          <p:cNvPr id="34" name="Rectangle 33">
            <a:extLst>
              <a:ext uri="{FF2B5EF4-FFF2-40B4-BE49-F238E27FC236}">
                <a16:creationId xmlns:a16="http://schemas.microsoft.com/office/drawing/2014/main" id="{F9D554F1-0EE7-4318-BC98-645C2DA2E5F5}"/>
              </a:ext>
            </a:extLst>
          </p:cNvPr>
          <p:cNvSpPr/>
          <p:nvPr/>
        </p:nvSpPr>
        <p:spPr>
          <a:xfrm>
            <a:off x="7164988" y="4615853"/>
            <a:ext cx="1960645" cy="107722"/>
          </a:xfrm>
          <a:prstGeom prst="rect">
            <a:avLst/>
          </a:prstGeom>
        </p:spPr>
        <p:txBody>
          <a:bodyPr wrap="square" lIns="0" tIns="0" rIns="0" bIns="0">
            <a:spAutoFit/>
          </a:bodyPr>
          <a:lstStyle/>
          <a:p>
            <a:r>
              <a:rPr lang="fr-FR" sz="700" dirty="0"/>
              <a:t>Source : Groupement Cerba/DaklaPack® </a:t>
            </a:r>
          </a:p>
        </p:txBody>
      </p:sp>
      <p:sp>
        <p:nvSpPr>
          <p:cNvPr id="15" name="Espace réservé de la date 2">
            <a:extLst>
              <a:ext uri="{FF2B5EF4-FFF2-40B4-BE49-F238E27FC236}">
                <a16:creationId xmlns:a16="http://schemas.microsoft.com/office/drawing/2014/main" id="{C096F3FA-5B25-4802-BDE3-88D914631959}"/>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6" name="Espace réservé du pied de page 3">
            <a:extLst>
              <a:ext uri="{FF2B5EF4-FFF2-40B4-BE49-F238E27FC236}">
                <a16:creationId xmlns:a16="http://schemas.microsoft.com/office/drawing/2014/main" id="{0738C870-0824-4F62-A9D9-B5EB488EE917}"/>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8" name="Espace réservé du texte 6">
            <a:extLst>
              <a:ext uri="{FF2B5EF4-FFF2-40B4-BE49-F238E27FC236}">
                <a16:creationId xmlns:a16="http://schemas.microsoft.com/office/drawing/2014/main" id="{57297D37-7D8F-4C86-8FDC-036CB9D83BFF}"/>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Tree>
    <p:extLst>
      <p:ext uri="{BB962C8B-B14F-4D97-AF65-F5344CB8AC3E}">
        <p14:creationId xmlns:p14="http://schemas.microsoft.com/office/powerpoint/2010/main" val="175982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Le kit de dépistage :</a:t>
            </a:r>
            <a:br>
              <a:rPr lang="fr-FR" dirty="0"/>
            </a:br>
            <a:r>
              <a:rPr lang="fr-FR" dirty="0"/>
              <a:t>le sachet de protection du tube (volet 3)</a:t>
            </a:r>
            <a:br>
              <a:rPr lang="fr-FR" dirty="0"/>
            </a:br>
            <a:br>
              <a:rPr lang="fr-FR" dirty="0"/>
            </a:br>
            <a:endParaRPr lang="fr-FR" dirty="0"/>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56</a:t>
            </a:fld>
            <a:endParaRPr lang="fr-FR" dirty="0"/>
          </a:p>
        </p:txBody>
      </p:sp>
      <p:sp>
        <p:nvSpPr>
          <p:cNvPr id="3" name="Espace réservé du texte 2">
            <a:extLst>
              <a:ext uri="{FF2B5EF4-FFF2-40B4-BE49-F238E27FC236}">
                <a16:creationId xmlns:a16="http://schemas.microsoft.com/office/drawing/2014/main" id="{D3891DA2-0D4C-46DF-B26F-1F7599D7E75C}"/>
              </a:ext>
            </a:extLst>
          </p:cNvPr>
          <p:cNvSpPr>
            <a:spLocks noGrp="1"/>
          </p:cNvSpPr>
          <p:nvPr>
            <p:ph type="body" sz="quarter" idx="14"/>
          </p:nvPr>
        </p:nvSpPr>
        <p:spPr/>
        <p:txBody>
          <a:bodyPr/>
          <a:lstStyle/>
          <a:p>
            <a:pPr marL="72000" indent="-72000">
              <a:spcBef>
                <a:spcPts val="600"/>
              </a:spcBef>
              <a:spcAft>
                <a:spcPts val="600"/>
              </a:spcAft>
              <a:buFont typeface="Arial" panose="020B0604020202020204" pitchFamily="34" charset="0"/>
              <a:buChar char="•"/>
            </a:pPr>
            <a:r>
              <a:rPr lang="fr-FR" sz="1000" dirty="0"/>
              <a:t>Protection du tube de prélèvement</a:t>
            </a:r>
            <a:br>
              <a:rPr lang="fr-FR" sz="1000" dirty="0"/>
            </a:br>
            <a:r>
              <a:rPr lang="fr-FR" sz="1000" dirty="0"/>
              <a:t>pour l’envoi aux laboratoires</a:t>
            </a:r>
          </a:p>
          <a:p>
            <a:pPr marL="72000" indent="-72000">
              <a:spcBef>
                <a:spcPts val="600"/>
              </a:spcBef>
              <a:spcAft>
                <a:spcPts val="600"/>
              </a:spcAft>
              <a:buFont typeface="Arial" panose="020B0604020202020204" pitchFamily="34" charset="0"/>
              <a:buChar char="•"/>
            </a:pPr>
            <a:r>
              <a:rPr lang="fr-FR" sz="1000" dirty="0"/>
              <a:t>Solide pour amortir les chocs</a:t>
            </a:r>
            <a:br>
              <a:rPr lang="fr-FR" sz="1000" dirty="0"/>
            </a:br>
            <a:r>
              <a:rPr lang="fr-FR" sz="1000" dirty="0"/>
              <a:t>et résister au traitement par La Poste</a:t>
            </a:r>
          </a:p>
          <a:p>
            <a:endParaRPr lang="fr-FR" dirty="0"/>
          </a:p>
        </p:txBody>
      </p:sp>
      <p:pic>
        <p:nvPicPr>
          <p:cNvPr id="7" name="Image 6" descr="Une image contenant personne, intérieur, brosse à dents, dents&#10;&#10;Description générée automatiquement">
            <a:extLst>
              <a:ext uri="{FF2B5EF4-FFF2-40B4-BE49-F238E27FC236}">
                <a16:creationId xmlns:a16="http://schemas.microsoft.com/office/drawing/2014/main" id="{66E8EB61-05E8-407F-A849-88C548E9B5AE}"/>
              </a:ext>
            </a:extLst>
          </p:cNvPr>
          <p:cNvPicPr>
            <a:picLocks noChangeAspect="1"/>
          </p:cNvPicPr>
          <p:nvPr/>
        </p:nvPicPr>
        <p:blipFill>
          <a:blip r:embed="rId3"/>
          <a:stretch>
            <a:fillRect/>
          </a:stretch>
        </p:blipFill>
        <p:spPr>
          <a:xfrm>
            <a:off x="3318838" y="1836000"/>
            <a:ext cx="1955302" cy="2186051"/>
          </a:xfrm>
          <a:prstGeom prst="rect">
            <a:avLst/>
          </a:prstGeom>
          <a:ln>
            <a:solidFill>
              <a:schemeClr val="tx1"/>
            </a:solidFill>
          </a:ln>
        </p:spPr>
      </p:pic>
      <p:cxnSp>
        <p:nvCxnSpPr>
          <p:cNvPr id="16" name="Connecteur droit avec flèche 15">
            <a:extLst>
              <a:ext uri="{FF2B5EF4-FFF2-40B4-BE49-F238E27FC236}">
                <a16:creationId xmlns:a16="http://schemas.microsoft.com/office/drawing/2014/main" id="{E1055FCA-F82B-4BFC-81F0-9D41B3D0AD95}"/>
              </a:ext>
            </a:extLst>
          </p:cNvPr>
          <p:cNvCxnSpPr>
            <a:cxnSpLocks/>
          </p:cNvCxnSpPr>
          <p:nvPr/>
        </p:nvCxnSpPr>
        <p:spPr>
          <a:xfrm flipH="1">
            <a:off x="4456851" y="2393848"/>
            <a:ext cx="336160" cy="355803"/>
          </a:xfrm>
          <a:prstGeom prst="straightConnector1">
            <a:avLst/>
          </a:prstGeom>
          <a:ln w="12700">
            <a:solidFill>
              <a:srgbClr val="F28E40"/>
            </a:solidFill>
            <a:tailEnd type="stealth"/>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DFBAFE34-C90F-42A6-B3D1-FF760935637D}"/>
              </a:ext>
            </a:extLst>
          </p:cNvPr>
          <p:cNvSpPr txBox="1"/>
          <p:nvPr/>
        </p:nvSpPr>
        <p:spPr>
          <a:xfrm>
            <a:off x="3308926" y="4144006"/>
            <a:ext cx="2632010" cy="307777"/>
          </a:xfrm>
          <a:prstGeom prst="rect">
            <a:avLst/>
          </a:prstGeom>
          <a:noFill/>
        </p:spPr>
        <p:txBody>
          <a:bodyPr wrap="square" lIns="0" tIns="0" rIns="0" bIns="0" rtlCol="0">
            <a:spAutoFit/>
          </a:bodyPr>
          <a:lstStyle/>
          <a:p>
            <a:r>
              <a:rPr lang="fr-FR" sz="1000" dirty="0"/>
              <a:t>Insertion du tube après la réalisation</a:t>
            </a:r>
          </a:p>
          <a:p>
            <a:r>
              <a:rPr lang="fr-FR" sz="1000" dirty="0"/>
              <a:t>du prélèvement dans le sachet</a:t>
            </a:r>
          </a:p>
        </p:txBody>
      </p:sp>
      <p:pic>
        <p:nvPicPr>
          <p:cNvPr id="21" name="Image 20" descr="Une image contenant personne, brosse à dents, brosse, tenant&#10;&#10;Description générée automatiquement">
            <a:extLst>
              <a:ext uri="{FF2B5EF4-FFF2-40B4-BE49-F238E27FC236}">
                <a16:creationId xmlns:a16="http://schemas.microsoft.com/office/drawing/2014/main" id="{0B592E76-4C6F-41AF-B75C-D7A28AD15A94}"/>
              </a:ext>
            </a:extLst>
          </p:cNvPr>
          <p:cNvPicPr>
            <a:picLocks noChangeAspect="1"/>
          </p:cNvPicPr>
          <p:nvPr/>
        </p:nvPicPr>
        <p:blipFill>
          <a:blip r:embed="rId4"/>
          <a:stretch>
            <a:fillRect/>
          </a:stretch>
        </p:blipFill>
        <p:spPr>
          <a:xfrm>
            <a:off x="6264001" y="1850720"/>
            <a:ext cx="1907642" cy="2161190"/>
          </a:xfrm>
          <a:prstGeom prst="rect">
            <a:avLst/>
          </a:prstGeom>
          <a:ln>
            <a:solidFill>
              <a:schemeClr val="tx1"/>
            </a:solidFill>
          </a:ln>
        </p:spPr>
      </p:pic>
      <p:sp>
        <p:nvSpPr>
          <p:cNvPr id="22" name="ZoneTexte 21">
            <a:extLst>
              <a:ext uri="{FF2B5EF4-FFF2-40B4-BE49-F238E27FC236}">
                <a16:creationId xmlns:a16="http://schemas.microsoft.com/office/drawing/2014/main" id="{46F95A93-23C1-4FCD-9C76-B72E768C175F}"/>
              </a:ext>
            </a:extLst>
          </p:cNvPr>
          <p:cNvSpPr txBox="1"/>
          <p:nvPr/>
        </p:nvSpPr>
        <p:spPr>
          <a:xfrm>
            <a:off x="6264000" y="4144005"/>
            <a:ext cx="2519999" cy="307777"/>
          </a:xfrm>
          <a:prstGeom prst="rect">
            <a:avLst/>
          </a:prstGeom>
          <a:noFill/>
        </p:spPr>
        <p:txBody>
          <a:bodyPr wrap="square" lIns="0" tIns="0" rIns="0" bIns="0" rtlCol="0">
            <a:spAutoFit/>
          </a:bodyPr>
          <a:lstStyle/>
          <a:p>
            <a:r>
              <a:rPr lang="fr-FR" sz="1000" dirty="0"/>
              <a:t>Fermeture du sachet avant de l’insérer</a:t>
            </a:r>
            <a:br>
              <a:rPr lang="fr-FR" sz="1000" dirty="0"/>
            </a:br>
            <a:r>
              <a:rPr lang="fr-FR" sz="1000" dirty="0"/>
              <a:t>dans l’enveloppe de retour</a:t>
            </a:r>
          </a:p>
        </p:txBody>
      </p:sp>
      <p:sp>
        <p:nvSpPr>
          <p:cNvPr id="18" name="Espace réservé de la date 2">
            <a:extLst>
              <a:ext uri="{FF2B5EF4-FFF2-40B4-BE49-F238E27FC236}">
                <a16:creationId xmlns:a16="http://schemas.microsoft.com/office/drawing/2014/main" id="{456FDD2E-04C8-4DAE-9CA3-0377870D5872}"/>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5" name="Espace réservé du pied de page 3">
            <a:extLst>
              <a:ext uri="{FF2B5EF4-FFF2-40B4-BE49-F238E27FC236}">
                <a16:creationId xmlns:a16="http://schemas.microsoft.com/office/drawing/2014/main" id="{C9A61B2A-3779-4661-BF2E-168565814B85}"/>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6" name="Espace réservé du texte 6">
            <a:extLst>
              <a:ext uri="{FF2B5EF4-FFF2-40B4-BE49-F238E27FC236}">
                <a16:creationId xmlns:a16="http://schemas.microsoft.com/office/drawing/2014/main" id="{646894FD-CD06-488E-A52B-40A7A1A4BAF7}"/>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4" name="Rectangle 3">
            <a:extLst>
              <a:ext uri="{FF2B5EF4-FFF2-40B4-BE49-F238E27FC236}">
                <a16:creationId xmlns:a16="http://schemas.microsoft.com/office/drawing/2014/main" id="{A754CAE6-B56C-4A2A-BFEE-4EEB6B97D7B5}"/>
              </a:ext>
            </a:extLst>
          </p:cNvPr>
          <p:cNvSpPr/>
          <p:nvPr/>
        </p:nvSpPr>
        <p:spPr>
          <a:xfrm>
            <a:off x="7164288" y="4587974"/>
            <a:ext cx="1888257" cy="200055"/>
          </a:xfrm>
          <a:prstGeom prst="rect">
            <a:avLst/>
          </a:prstGeom>
        </p:spPr>
        <p:txBody>
          <a:bodyPr wrap="square" lIns="0" rIns="0">
            <a:spAutoFit/>
          </a:bodyPr>
          <a:lstStyle/>
          <a:p>
            <a:r>
              <a:rPr lang="fr-FR" sz="700" dirty="0"/>
              <a:t>Source : Groupement Cerba/DaklaPack</a:t>
            </a:r>
            <a:r>
              <a:rPr lang="fr-FR" sz="700" baseline="30000" dirty="0"/>
              <a:t>®</a:t>
            </a:r>
            <a:r>
              <a:rPr lang="fr-FR" sz="700" dirty="0"/>
              <a:t> </a:t>
            </a:r>
          </a:p>
        </p:txBody>
      </p:sp>
    </p:spTree>
    <p:extLst>
      <p:ext uri="{BB962C8B-B14F-4D97-AF65-F5344CB8AC3E}">
        <p14:creationId xmlns:p14="http://schemas.microsoft.com/office/powerpoint/2010/main" val="277374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kit de dépistage :</a:t>
            </a:r>
            <a:br>
              <a:rPr lang="fr-FR" dirty="0"/>
            </a:br>
            <a:r>
              <a:rPr lang="fr-FR" dirty="0"/>
              <a:t>l’enveloppe de retour (volet 3)</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57</a:t>
            </a:fld>
            <a:endParaRPr lang="fr-FR"/>
          </a:p>
        </p:txBody>
      </p:sp>
      <p:sp>
        <p:nvSpPr>
          <p:cNvPr id="19" name="Espace réservé du contenu 8">
            <a:extLst>
              <a:ext uri="{FF2B5EF4-FFF2-40B4-BE49-F238E27FC236}">
                <a16:creationId xmlns:a16="http://schemas.microsoft.com/office/drawing/2014/main" id="{4C772C2A-160A-4C11-A374-5184EEC1D4D4}"/>
              </a:ext>
            </a:extLst>
          </p:cNvPr>
          <p:cNvSpPr txBox="1">
            <a:spLocks/>
          </p:cNvSpPr>
          <p:nvPr/>
        </p:nvSpPr>
        <p:spPr>
          <a:xfrm>
            <a:off x="668771" y="3336972"/>
            <a:ext cx="7806458" cy="49572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3">
              <a:spcBef>
                <a:spcPts val="0"/>
              </a:spcBef>
              <a:spcAft>
                <a:spcPts val="300"/>
              </a:spcAft>
              <a:buFont typeface="Arial" panose="020B0604020202020204" pitchFamily="34" charset="0"/>
              <a:buChar char="&gt;"/>
            </a:pPr>
            <a:endParaRPr lang="fr-FR" sz="1200" dirty="0"/>
          </a:p>
        </p:txBody>
      </p:sp>
      <p:sp>
        <p:nvSpPr>
          <p:cNvPr id="21" name="ZoneTexte 20">
            <a:extLst>
              <a:ext uri="{FF2B5EF4-FFF2-40B4-BE49-F238E27FC236}">
                <a16:creationId xmlns:a16="http://schemas.microsoft.com/office/drawing/2014/main" id="{1DA2307D-5C9A-4F71-A07C-36594DA7D7A4}"/>
              </a:ext>
            </a:extLst>
          </p:cNvPr>
          <p:cNvSpPr txBox="1"/>
          <p:nvPr/>
        </p:nvSpPr>
        <p:spPr>
          <a:xfrm>
            <a:off x="359997" y="1836000"/>
            <a:ext cx="4644051" cy="2390398"/>
          </a:xfrm>
          <a:prstGeom prst="rect">
            <a:avLst/>
          </a:prstGeom>
          <a:noFill/>
        </p:spPr>
        <p:txBody>
          <a:bodyPr wrap="square" lIns="0" tIns="0" rIns="0" bIns="0" rtlCol="0">
            <a:spAutoFit/>
          </a:bodyPr>
          <a:lstStyle/>
          <a:p>
            <a:pPr marL="72000" indent="-72000">
              <a:spcBef>
                <a:spcPts val="600"/>
              </a:spcBef>
              <a:spcAft>
                <a:spcPts val="600"/>
              </a:spcAft>
              <a:buFont typeface="Arial" panose="020B0604020202020204" pitchFamily="34" charset="0"/>
              <a:buChar char="•"/>
            </a:pPr>
            <a:r>
              <a:rPr lang="fr-FR" sz="950" b="1" dirty="0"/>
              <a:t>Préaffranchie</a:t>
            </a:r>
            <a:r>
              <a:rPr lang="fr-FR" sz="950" dirty="0"/>
              <a:t> </a:t>
            </a:r>
          </a:p>
          <a:p>
            <a:pPr marL="72000" indent="-72000">
              <a:spcBef>
                <a:spcPts val="600"/>
              </a:spcBef>
              <a:spcAft>
                <a:spcPts val="600"/>
              </a:spcAft>
              <a:buFont typeface="Arial" panose="020B0604020202020204" pitchFamily="34" charset="0"/>
              <a:buChar char="•"/>
            </a:pPr>
            <a:r>
              <a:rPr lang="fr-FR" sz="950" dirty="0"/>
              <a:t>L’adresse du laboratoire analyseur du test est inscrite en fonction de la localisation de la personne</a:t>
            </a:r>
          </a:p>
          <a:p>
            <a:pPr marL="72000" indent="-72000">
              <a:spcBef>
                <a:spcPts val="600"/>
              </a:spcBef>
              <a:spcAft>
                <a:spcPts val="600"/>
              </a:spcAft>
              <a:buFont typeface="Arial" panose="020B0604020202020204" pitchFamily="34" charset="0"/>
              <a:buChar char="•"/>
            </a:pPr>
            <a:r>
              <a:rPr lang="fr-FR" sz="950" dirty="0"/>
              <a:t>Insertion :</a:t>
            </a:r>
          </a:p>
          <a:p>
            <a:pPr marL="534988" lvl="5" indent="-88900">
              <a:spcBef>
                <a:spcPts val="100"/>
              </a:spcBef>
              <a:spcAft>
                <a:spcPts val="100"/>
              </a:spcAft>
              <a:buFont typeface="Arial" panose="020B0604020202020204" pitchFamily="34" charset="0"/>
              <a:buChar char="•"/>
            </a:pPr>
            <a:r>
              <a:rPr lang="fr-FR" sz="850" b="1" dirty="0"/>
              <a:t>fiche d’identification</a:t>
            </a:r>
          </a:p>
          <a:p>
            <a:pPr marL="534988" lvl="5" indent="-88900">
              <a:spcBef>
                <a:spcPts val="100"/>
              </a:spcBef>
              <a:spcAft>
                <a:spcPts val="100"/>
              </a:spcAft>
              <a:buFont typeface="Arial" panose="020B0604020202020204" pitchFamily="34" charset="0"/>
              <a:buChar char="•"/>
            </a:pPr>
            <a:r>
              <a:rPr lang="fr-FR" sz="850" b="1" dirty="0"/>
              <a:t>tube dans le sachet de protection</a:t>
            </a:r>
          </a:p>
          <a:p>
            <a:pPr marL="72000" indent="-72000">
              <a:spcBef>
                <a:spcPts val="600"/>
              </a:spcBef>
              <a:spcAft>
                <a:spcPts val="600"/>
              </a:spcAft>
              <a:buFont typeface="Arial" panose="020B0604020202020204" pitchFamily="34" charset="0"/>
              <a:buChar char="•"/>
            </a:pPr>
            <a:r>
              <a:rPr lang="fr-FR" sz="950" b="1" dirty="0"/>
              <a:t>À poster au plus tard 24h après</a:t>
            </a:r>
            <a:r>
              <a:rPr lang="fr-FR" sz="950" dirty="0"/>
              <a:t> la réalisation du prélèvement (il est possible de le poster le lendemain au plus tard) :</a:t>
            </a:r>
          </a:p>
          <a:p>
            <a:pPr marL="534988" indent="-88900">
              <a:spcAft>
                <a:spcPts val="600"/>
              </a:spcAft>
              <a:buFont typeface="Arial" panose="020B0604020202020204" pitchFamily="34" charset="0"/>
              <a:buChar char="•"/>
            </a:pPr>
            <a:r>
              <a:rPr lang="fr-FR" sz="950" b="1" dirty="0"/>
              <a:t>jamais le samedi, ni la veille d’un jour férié</a:t>
            </a:r>
          </a:p>
          <a:p>
            <a:pPr marL="534988" indent="-88900">
              <a:spcAft>
                <a:spcPts val="600"/>
              </a:spcAft>
              <a:buFont typeface="Arial" panose="020B0604020202020204" pitchFamily="34" charset="0"/>
              <a:buChar char="•"/>
            </a:pPr>
            <a:r>
              <a:rPr lang="fr-FR" sz="950" dirty="0"/>
              <a:t>le 1</a:t>
            </a:r>
            <a:r>
              <a:rPr lang="fr-FR" sz="950" baseline="30000" dirty="0"/>
              <a:t>er</a:t>
            </a:r>
            <a:r>
              <a:rPr lang="fr-FR" sz="950" dirty="0"/>
              <a:t> motif le plus fréquent de non-analyse d’un test par les laboratoires</a:t>
            </a:r>
            <a:br>
              <a:rPr lang="fr-FR" sz="950" dirty="0"/>
            </a:br>
            <a:r>
              <a:rPr lang="fr-FR" sz="950" dirty="0"/>
              <a:t>est un délai trop long entre la réalisation du test et l’arrivée aux laboratoires (&gt; 6j) </a:t>
            </a:r>
          </a:p>
        </p:txBody>
      </p:sp>
      <p:sp>
        <p:nvSpPr>
          <p:cNvPr id="23" name="Espace réservé de la date 2">
            <a:extLst>
              <a:ext uri="{FF2B5EF4-FFF2-40B4-BE49-F238E27FC236}">
                <a16:creationId xmlns:a16="http://schemas.microsoft.com/office/drawing/2014/main" id="{A153571F-770D-4CA6-9CA0-689D308B6C23}"/>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4" name="Espace réservé du pied de page 3">
            <a:extLst>
              <a:ext uri="{FF2B5EF4-FFF2-40B4-BE49-F238E27FC236}">
                <a16:creationId xmlns:a16="http://schemas.microsoft.com/office/drawing/2014/main" id="{DD9E4498-69F6-4962-AB5D-250A92DA1490}"/>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5" name="Espace réservé du texte 6">
            <a:extLst>
              <a:ext uri="{FF2B5EF4-FFF2-40B4-BE49-F238E27FC236}">
                <a16:creationId xmlns:a16="http://schemas.microsoft.com/office/drawing/2014/main" id="{9D0371CF-100E-4D9D-904C-A317388B7214}"/>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sp>
        <p:nvSpPr>
          <p:cNvPr id="14" name="ZoneTexte 13">
            <a:extLst>
              <a:ext uri="{FF2B5EF4-FFF2-40B4-BE49-F238E27FC236}">
                <a16:creationId xmlns:a16="http://schemas.microsoft.com/office/drawing/2014/main" id="{F572DCA6-31AF-4978-BDB3-544F78B9729F}"/>
              </a:ext>
            </a:extLst>
          </p:cNvPr>
          <p:cNvSpPr txBox="1"/>
          <p:nvPr/>
        </p:nvSpPr>
        <p:spPr>
          <a:xfrm rot="16200000">
            <a:off x="8534869" y="1777234"/>
            <a:ext cx="681106" cy="253916"/>
          </a:xfrm>
          <a:prstGeom prst="rect">
            <a:avLst/>
          </a:prstGeom>
          <a:noFill/>
        </p:spPr>
        <p:txBody>
          <a:bodyPr wrap="square" lIns="0" rIns="0" rtlCol="0">
            <a:spAutoFit/>
          </a:bodyPr>
          <a:lstStyle/>
          <a:p>
            <a:r>
              <a:rPr lang="fr-FR" sz="1050" b="1" dirty="0"/>
              <a:t>Recto</a:t>
            </a:r>
          </a:p>
        </p:txBody>
      </p:sp>
      <p:sp>
        <p:nvSpPr>
          <p:cNvPr id="15" name="ZoneTexte 14">
            <a:extLst>
              <a:ext uri="{FF2B5EF4-FFF2-40B4-BE49-F238E27FC236}">
                <a16:creationId xmlns:a16="http://schemas.microsoft.com/office/drawing/2014/main" id="{5CBE8F88-9B81-4569-800A-8C90462F99C3}"/>
              </a:ext>
            </a:extLst>
          </p:cNvPr>
          <p:cNvSpPr txBox="1"/>
          <p:nvPr/>
        </p:nvSpPr>
        <p:spPr>
          <a:xfrm rot="16200000">
            <a:off x="7649380" y="3022763"/>
            <a:ext cx="2452085" cy="253916"/>
          </a:xfrm>
          <a:prstGeom prst="rect">
            <a:avLst/>
          </a:prstGeom>
          <a:noFill/>
        </p:spPr>
        <p:txBody>
          <a:bodyPr wrap="square" lIns="0" rIns="0" rtlCol="0">
            <a:spAutoFit/>
          </a:bodyPr>
          <a:lstStyle/>
          <a:p>
            <a:r>
              <a:rPr lang="fr-FR" sz="1050" b="1" dirty="0"/>
              <a:t>Verso</a:t>
            </a:r>
          </a:p>
        </p:txBody>
      </p:sp>
      <p:sp>
        <p:nvSpPr>
          <p:cNvPr id="16" name="ZoneTexte 15">
            <a:extLst>
              <a:ext uri="{FF2B5EF4-FFF2-40B4-BE49-F238E27FC236}">
                <a16:creationId xmlns:a16="http://schemas.microsoft.com/office/drawing/2014/main" id="{53604FB6-3B7B-410E-927D-872DFA004E82}"/>
              </a:ext>
            </a:extLst>
          </p:cNvPr>
          <p:cNvSpPr txBox="1"/>
          <p:nvPr/>
        </p:nvSpPr>
        <p:spPr>
          <a:xfrm>
            <a:off x="5652120" y="4557078"/>
            <a:ext cx="4572000" cy="215444"/>
          </a:xfrm>
          <a:prstGeom prst="rect">
            <a:avLst/>
          </a:prstGeom>
          <a:noFill/>
        </p:spPr>
        <p:txBody>
          <a:bodyPr wrap="square">
            <a:spAutoFit/>
          </a:bodyPr>
          <a:lstStyle/>
          <a:p>
            <a:r>
              <a:rPr lang="fr-FR" sz="800" dirty="0"/>
              <a:t>Source : Groupement </a:t>
            </a:r>
            <a:r>
              <a:rPr lang="fr-FR" sz="800" dirty="0" err="1"/>
              <a:t>Cerba</a:t>
            </a:r>
            <a:r>
              <a:rPr lang="fr-FR" sz="800" dirty="0"/>
              <a:t>/</a:t>
            </a:r>
            <a:r>
              <a:rPr lang="fr-FR" sz="800" dirty="0" err="1"/>
              <a:t>DaklaPack</a:t>
            </a:r>
            <a:r>
              <a:rPr lang="fr-FR" sz="800" dirty="0"/>
              <a:t>® - Traitement </a:t>
            </a:r>
            <a:r>
              <a:rPr lang="fr-FR" sz="800" dirty="0" err="1"/>
              <a:t>INCa</a:t>
            </a:r>
            <a:r>
              <a:rPr lang="fr-FR" sz="800" dirty="0"/>
              <a:t>, 2021</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500" t="20985" r="17891" b="14898"/>
          <a:stretch/>
        </p:blipFill>
        <p:spPr bwMode="auto">
          <a:xfrm>
            <a:off x="5456420" y="615460"/>
            <a:ext cx="3292044" cy="18963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630" t="21474" r="19087" b="15616"/>
          <a:stretch/>
        </p:blipFill>
        <p:spPr bwMode="auto">
          <a:xfrm>
            <a:off x="5436464" y="2634208"/>
            <a:ext cx="3312000" cy="1881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8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720000"/>
          </a:xfrm>
        </p:spPr>
        <p:txBody>
          <a:bodyPr/>
          <a:lstStyle/>
          <a:p>
            <a:r>
              <a:rPr lang="fr-FR" dirty="0"/>
              <a:t>Ce qu’on attend du pharmacien d’officine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58</a:t>
            </a:fld>
            <a:endParaRPr lang="fr-FR" dirty="0"/>
          </a:p>
        </p:txBody>
      </p:sp>
      <p:sp>
        <p:nvSpPr>
          <p:cNvPr id="76" name="Espace réservé de la date 2">
            <a:extLst>
              <a:ext uri="{FF2B5EF4-FFF2-40B4-BE49-F238E27FC236}">
                <a16:creationId xmlns:a16="http://schemas.microsoft.com/office/drawing/2014/main" id="{4566C4CF-66EE-4432-BF9E-22D0B5FBFD4C}"/>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77" name="Espace réservé du pied de page 3">
            <a:extLst>
              <a:ext uri="{FF2B5EF4-FFF2-40B4-BE49-F238E27FC236}">
                <a16:creationId xmlns:a16="http://schemas.microsoft.com/office/drawing/2014/main" id="{029FB8E3-6C05-447E-91C0-F54D447AF53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5" name="ZoneTexte 34">
            <a:extLst>
              <a:ext uri="{FF2B5EF4-FFF2-40B4-BE49-F238E27FC236}">
                <a16:creationId xmlns:a16="http://schemas.microsoft.com/office/drawing/2014/main" id="{28232A43-6AAE-4AC5-98EE-2F09CF00F4C6}"/>
              </a:ext>
            </a:extLst>
          </p:cNvPr>
          <p:cNvSpPr txBox="1"/>
          <p:nvPr/>
        </p:nvSpPr>
        <p:spPr>
          <a:xfrm>
            <a:off x="376767" y="1779662"/>
            <a:ext cx="8424000" cy="3277820"/>
          </a:xfrm>
          <a:prstGeom prst="rect">
            <a:avLst/>
          </a:prstGeom>
          <a:noFill/>
        </p:spPr>
        <p:txBody>
          <a:bodyPr wrap="square" lIns="0" rtlCol="0">
            <a:spAutoFit/>
          </a:bodyPr>
          <a:lstStyle/>
          <a:p>
            <a:pPr marL="228600" indent="-228600">
              <a:spcAft>
                <a:spcPts val="600"/>
              </a:spcAft>
              <a:buFont typeface="+mj-lt"/>
              <a:buAutoNum type="arabicPeriod"/>
            </a:pPr>
            <a:r>
              <a:rPr lang="fr-FR" sz="950" dirty="0"/>
              <a:t>Ouvrir le kit de démonstration </a:t>
            </a:r>
          </a:p>
          <a:p>
            <a:pPr marL="228600" indent="-228600">
              <a:spcAft>
                <a:spcPts val="600"/>
              </a:spcAft>
              <a:buFont typeface="+mj-lt"/>
              <a:buAutoNum type="arabicPeriod"/>
            </a:pPr>
            <a:r>
              <a:rPr lang="fr-FR" sz="950" dirty="0"/>
              <a:t>Présenter l’ensemble des composants du kit</a:t>
            </a:r>
            <a:endParaRPr lang="fr-FR" sz="950" dirty="0">
              <a:solidFill>
                <a:schemeClr val="accent1"/>
              </a:solidFill>
            </a:endParaRPr>
          </a:p>
          <a:p>
            <a:pPr marL="228600" indent="-228600">
              <a:spcAft>
                <a:spcPts val="300"/>
              </a:spcAft>
              <a:buFont typeface="+mj-lt"/>
              <a:buAutoNum type="arabicPeriod"/>
            </a:pPr>
            <a:r>
              <a:rPr lang="fr-FR" sz="950" dirty="0"/>
              <a:t>Indiquer à la personne comment remplir la fiche d’identification :</a:t>
            </a:r>
          </a:p>
          <a:p>
            <a:pPr marL="628650" lvl="1" indent="-171450">
              <a:spcAft>
                <a:spcPts val="300"/>
              </a:spcAft>
              <a:buFont typeface="Arial" pitchFamily="34" charset="0"/>
              <a:buChar char="•"/>
            </a:pPr>
            <a:r>
              <a:rPr lang="fr-FR" sz="950" dirty="0"/>
              <a:t>insister sur le remplissage de la date à laquelle le prélèvement a été réalisé et du numéro de téléphone</a:t>
            </a:r>
          </a:p>
          <a:p>
            <a:pPr marL="628650" lvl="1" indent="-171450">
              <a:spcAft>
                <a:spcPts val="300"/>
              </a:spcAft>
              <a:buFont typeface="Arial" pitchFamily="34" charset="0"/>
              <a:buChar char="•"/>
            </a:pPr>
            <a:r>
              <a:rPr lang="fr-FR" sz="950" dirty="0"/>
              <a:t>montrer les champs à compléter manuellement</a:t>
            </a:r>
          </a:p>
          <a:p>
            <a:pPr marL="628650" lvl="1" indent="-171450">
              <a:spcAft>
                <a:spcPts val="600"/>
              </a:spcAft>
              <a:buFont typeface="Arial" pitchFamily="34" charset="0"/>
              <a:buChar char="•"/>
            </a:pPr>
            <a:r>
              <a:rPr lang="fr-FR" sz="950" dirty="0"/>
              <a:t>souligner l’importance du renseignement d’au moins un médecin pour la réception du résultat et le suivi de la personne</a:t>
            </a:r>
          </a:p>
          <a:p>
            <a:pPr marL="228600" indent="-228600">
              <a:spcAft>
                <a:spcPts val="300"/>
              </a:spcAft>
              <a:buFont typeface="+mj-lt"/>
              <a:buAutoNum type="arabicPeriod"/>
            </a:pPr>
            <a:r>
              <a:rPr lang="fr-FR" sz="950" dirty="0"/>
              <a:t>Indiquer à la personne comment remplir l’étiquette pour le tube :</a:t>
            </a:r>
          </a:p>
          <a:p>
            <a:pPr marL="628650" lvl="1" indent="-171450">
              <a:spcAft>
                <a:spcPts val="300"/>
              </a:spcAft>
              <a:buFont typeface="Arial" pitchFamily="34" charset="0"/>
              <a:buChar char="•"/>
            </a:pPr>
            <a:r>
              <a:rPr lang="fr-FR" sz="950" dirty="0"/>
              <a:t>insister sur le remplissage de la date à laquelle le prélèvement a été réalisé </a:t>
            </a:r>
          </a:p>
          <a:p>
            <a:pPr marL="628650" lvl="1" indent="-171450">
              <a:spcAft>
                <a:spcPts val="600"/>
              </a:spcAft>
              <a:buFont typeface="Arial" pitchFamily="34" charset="0"/>
              <a:buChar char="•"/>
            </a:pPr>
            <a:r>
              <a:rPr lang="fr-FR" sz="950" dirty="0"/>
              <a:t>montrer où coller l’étiquette sur le tube</a:t>
            </a:r>
          </a:p>
          <a:p>
            <a:pPr marL="228600" indent="-228600">
              <a:spcAft>
                <a:spcPts val="300"/>
              </a:spcAft>
              <a:buFont typeface="+mj-lt"/>
              <a:buAutoNum type="arabicPeriod"/>
            </a:pPr>
            <a:r>
              <a:rPr lang="fr-FR" sz="950" dirty="0"/>
              <a:t>Expliquer à la personne comment s’effectue le prélèvement</a:t>
            </a:r>
          </a:p>
          <a:p>
            <a:pPr marL="628650" lvl="1" indent="-171450">
              <a:spcAft>
                <a:spcPts val="600"/>
              </a:spcAft>
              <a:buFont typeface="Arial" pitchFamily="34" charset="0"/>
              <a:buChar char="•"/>
            </a:pPr>
            <a:r>
              <a:rPr lang="fr-FR" sz="950" dirty="0"/>
              <a:t>à l’aide du mode d’emploi présent dans le kit et renvoyer la personne vers le mode d’emploi vidéo</a:t>
            </a:r>
          </a:p>
          <a:p>
            <a:pPr marL="228600" indent="-228600">
              <a:spcAft>
                <a:spcPts val="600"/>
              </a:spcAft>
              <a:buFont typeface="+mj-lt"/>
              <a:buAutoNum type="arabicPeriod"/>
            </a:pPr>
            <a:r>
              <a:rPr lang="fr-FR" sz="950" dirty="0"/>
              <a:t>Expliquer à la personne comment envoyer son prélèvement au laboratoire d’analyse</a:t>
            </a:r>
          </a:p>
          <a:p>
            <a:pPr marL="228600" indent="-228600">
              <a:spcAft>
                <a:spcPts val="600"/>
              </a:spcAft>
              <a:buFont typeface="+mj-lt"/>
              <a:buAutoNum type="arabicPeriod"/>
            </a:pPr>
            <a:r>
              <a:rPr lang="fr-FR" sz="950" dirty="0"/>
              <a:t>informer le CRCDC concerné de la remise d’un kit de dépistage (sauf opposition de la personne auprès du pharmacien) </a:t>
            </a:r>
          </a:p>
          <a:p>
            <a:pPr>
              <a:spcAft>
                <a:spcPts val="300"/>
              </a:spcAft>
            </a:pPr>
            <a:endParaRPr lang="fr-FR" sz="950" dirty="0">
              <a:solidFill>
                <a:schemeClr val="accent1"/>
              </a:solidFill>
            </a:endParaRPr>
          </a:p>
          <a:p>
            <a:pPr marL="72000" indent="-72000">
              <a:spcAft>
                <a:spcPts val="300"/>
              </a:spcAft>
              <a:buFont typeface="Arial" panose="020B0604020202020204" pitchFamily="34" charset="0"/>
              <a:buChar char="•"/>
            </a:pPr>
            <a:endParaRPr lang="fr-FR" sz="950" dirty="0">
              <a:solidFill>
                <a:schemeClr val="accent1"/>
              </a:solidFill>
            </a:endParaRPr>
          </a:p>
          <a:p>
            <a:pPr marL="72000" indent="-72000">
              <a:spcAft>
                <a:spcPts val="300"/>
              </a:spcAft>
              <a:buFont typeface="Arial" panose="020B0604020202020204" pitchFamily="34" charset="0"/>
              <a:buChar char="•"/>
            </a:pPr>
            <a:endParaRPr lang="fr-FR" sz="950" dirty="0">
              <a:solidFill>
                <a:schemeClr val="accent1"/>
              </a:solidFill>
            </a:endParaRPr>
          </a:p>
        </p:txBody>
      </p:sp>
      <p:sp>
        <p:nvSpPr>
          <p:cNvPr id="38" name="Espace réservé du texte 6">
            <a:extLst>
              <a:ext uri="{FF2B5EF4-FFF2-40B4-BE49-F238E27FC236}">
                <a16:creationId xmlns:a16="http://schemas.microsoft.com/office/drawing/2014/main" id="{46C94D8D-160B-4703-AF51-DD28411B8A97}"/>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3.2.3. Le kit de dépistage</a:t>
            </a:r>
          </a:p>
        </p:txBody>
      </p:sp>
      <p:grpSp>
        <p:nvGrpSpPr>
          <p:cNvPr id="12" name="Groupe 11">
            <a:extLst>
              <a:ext uri="{FF2B5EF4-FFF2-40B4-BE49-F238E27FC236}">
                <a16:creationId xmlns:a16="http://schemas.microsoft.com/office/drawing/2014/main" id="{D7F92279-AC3D-4B95-A306-8F1CA4CA697E}"/>
              </a:ext>
            </a:extLst>
          </p:cNvPr>
          <p:cNvGrpSpPr/>
          <p:nvPr/>
        </p:nvGrpSpPr>
        <p:grpSpPr>
          <a:xfrm>
            <a:off x="2555776" y="1315471"/>
            <a:ext cx="2880000" cy="392183"/>
            <a:chOff x="347879" y="1162382"/>
            <a:chExt cx="2880000" cy="504000"/>
          </a:xfrm>
        </p:grpSpPr>
        <p:sp>
          <p:nvSpPr>
            <p:cNvPr id="13" name="Rectangle à coins arrondis 43">
              <a:extLst>
                <a:ext uri="{FF2B5EF4-FFF2-40B4-BE49-F238E27FC236}">
                  <a16:creationId xmlns:a16="http://schemas.microsoft.com/office/drawing/2014/main" id="{E73450BF-E519-4D1E-9550-618929FFC904}"/>
                </a:ext>
              </a:extLst>
            </p:cNvPr>
            <p:cNvSpPr/>
            <p:nvPr/>
          </p:nvSpPr>
          <p:spPr>
            <a:xfrm flipV="1">
              <a:off x="347879" y="1162382"/>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4" name="Rectangle 13">
              <a:extLst>
                <a:ext uri="{FF2B5EF4-FFF2-40B4-BE49-F238E27FC236}">
                  <a16:creationId xmlns:a16="http://schemas.microsoft.com/office/drawing/2014/main" id="{AFC07FBB-7087-4155-971B-73CDF5490FC0}"/>
                </a:ext>
              </a:extLst>
            </p:cNvPr>
            <p:cNvSpPr/>
            <p:nvPr/>
          </p:nvSpPr>
          <p:spPr>
            <a:xfrm>
              <a:off x="527739" y="1222341"/>
              <a:ext cx="2520280" cy="384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Remise du kit de dépistage</a:t>
              </a:r>
            </a:p>
          </p:txBody>
        </p:sp>
      </p:grpSp>
    </p:spTree>
    <p:extLst>
      <p:ext uri="{BB962C8B-B14F-4D97-AF65-F5344CB8AC3E}">
        <p14:creationId xmlns:p14="http://schemas.microsoft.com/office/powerpoint/2010/main" val="2826856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33665946-FB37-42F1-A77B-F5CF19418B45}"/>
              </a:ext>
            </a:extLst>
          </p:cNvPr>
          <p:cNvPicPr>
            <a:picLocks noGrp="1" noChangeAspect="1"/>
          </p:cNvPicPr>
          <p:nvPr>
            <p:ph type="pic" sz="quarter" idx="13"/>
          </p:nvPr>
        </p:nvPicPr>
        <p:blipFill>
          <a:blip r:embed="rId2"/>
          <a:srcRect t="1806" b="1806"/>
          <a:stretch>
            <a:fillRect/>
          </a:stretch>
        </p:blipFill>
        <p:spPr/>
      </p:pic>
      <p:sp>
        <p:nvSpPr>
          <p:cNvPr id="8" name="Titre 7">
            <a:extLst>
              <a:ext uri="{FF2B5EF4-FFF2-40B4-BE49-F238E27FC236}">
                <a16:creationId xmlns:a16="http://schemas.microsoft.com/office/drawing/2014/main" id="{6A0842C0-A6C8-42A3-B345-2D099F89272A}"/>
              </a:ext>
            </a:extLst>
          </p:cNvPr>
          <p:cNvSpPr>
            <a:spLocks noGrp="1"/>
          </p:cNvSpPr>
          <p:nvPr>
            <p:ph type="title"/>
          </p:nvPr>
        </p:nvSpPr>
        <p:spPr/>
        <p:txBody>
          <a:bodyPr/>
          <a:lstStyle/>
          <a:p>
            <a:pPr marL="0" indent="0">
              <a:buNone/>
            </a:pPr>
            <a:r>
              <a:rPr lang="fr-FR" dirty="0"/>
              <a:t>3.2.4. L’analyse du test de dépistage</a:t>
            </a:r>
          </a:p>
        </p:txBody>
      </p:sp>
      <p:sp>
        <p:nvSpPr>
          <p:cNvPr id="10" name="Espace réservé de la date 2">
            <a:extLst>
              <a:ext uri="{FF2B5EF4-FFF2-40B4-BE49-F238E27FC236}">
                <a16:creationId xmlns:a16="http://schemas.microsoft.com/office/drawing/2014/main" id="{70B20D46-9333-4343-B70D-3F5882613E1D}"/>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0C7DC0E1-7DF8-414C-AFF8-C338D02A657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2" name="Espace réservé du numéro de diapositive 4">
            <a:extLst>
              <a:ext uri="{FF2B5EF4-FFF2-40B4-BE49-F238E27FC236}">
                <a16:creationId xmlns:a16="http://schemas.microsoft.com/office/drawing/2014/main" id="{5E7AEB9A-48CF-4A0B-99A3-EADD1996EA7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59</a:t>
            </a:fld>
            <a:endParaRPr lang="fr-FR" dirty="0"/>
          </a:p>
        </p:txBody>
      </p:sp>
    </p:spTree>
    <p:extLst>
      <p:ext uri="{BB962C8B-B14F-4D97-AF65-F5344CB8AC3E}">
        <p14:creationId xmlns:p14="http://schemas.microsoft.com/office/powerpoint/2010/main" val="65721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E804C0-A6E1-E745-8BB0-C5A4ACD39078}"/>
              </a:ext>
            </a:extLst>
          </p:cNvPr>
          <p:cNvSpPr>
            <a:spLocks noGrp="1"/>
          </p:cNvSpPr>
          <p:nvPr>
            <p:ph type="title"/>
          </p:nvPr>
        </p:nvSpPr>
        <p:spPr/>
        <p:txBody>
          <a:bodyPr>
            <a:noAutofit/>
          </a:bodyPr>
          <a:lstStyle/>
          <a:p>
            <a:r>
              <a:rPr lang="fr-FR" dirty="0"/>
              <a:t>En France, le cancer colorectal c’est…</a:t>
            </a:r>
          </a:p>
        </p:txBody>
      </p:sp>
      <p:sp>
        <p:nvSpPr>
          <p:cNvPr id="37" name="Espace réservé de la date 2">
            <a:extLst>
              <a:ext uri="{FF2B5EF4-FFF2-40B4-BE49-F238E27FC236}">
                <a16:creationId xmlns:a16="http://schemas.microsoft.com/office/drawing/2014/main" id="{182B5774-B02A-455B-95F9-4BB4CA82FD55}"/>
              </a:ext>
            </a:extLst>
          </p:cNvPr>
          <p:cNvSpPr>
            <a:spLocks noGrp="1"/>
          </p:cNvSpPr>
          <p:nvPr>
            <p:ph type="dt" sz="half" idx="10"/>
          </p:nvPr>
        </p:nvSpPr>
        <p:spPr/>
        <p:txBody>
          <a:bodyPr/>
          <a:lstStyle/>
          <a:p>
            <a:pPr algn="r"/>
            <a:r>
              <a:rPr lang="fr-FR" cap="all" dirty="0"/>
              <a:t>01/06/2022</a:t>
            </a:r>
          </a:p>
        </p:txBody>
      </p:sp>
      <p:sp>
        <p:nvSpPr>
          <p:cNvPr id="39" name="Espace réservé du pied de page 3">
            <a:extLst>
              <a:ext uri="{FF2B5EF4-FFF2-40B4-BE49-F238E27FC236}">
                <a16:creationId xmlns:a16="http://schemas.microsoft.com/office/drawing/2014/main" id="{75EBEF27-5CB8-4D22-A2B0-4A4582F74065}"/>
              </a:ext>
            </a:extLst>
          </p:cNvPr>
          <p:cNvSpPr>
            <a:spLocks noGrp="1"/>
          </p:cNvSpPr>
          <p:nvPr>
            <p:ph type="ftr" sz="quarter" idx="11"/>
          </p:nvPr>
        </p:nvSpPr>
        <p:spPr/>
        <p:txBody>
          <a:bodyPr/>
          <a:lstStyle/>
          <a:p>
            <a:r>
              <a:rPr lang="fr-FR" dirty="0"/>
              <a:t>Dépistage du cancer colorectal</a:t>
            </a:r>
          </a:p>
        </p:txBody>
      </p:sp>
      <p:sp>
        <p:nvSpPr>
          <p:cNvPr id="6" name="Espace réservé du numéro de diapositive 5">
            <a:extLst>
              <a:ext uri="{FF2B5EF4-FFF2-40B4-BE49-F238E27FC236}">
                <a16:creationId xmlns:a16="http://schemas.microsoft.com/office/drawing/2014/main" id="{4539C645-C12A-F646-BF31-14809E151C37}"/>
              </a:ext>
            </a:extLst>
          </p:cNvPr>
          <p:cNvSpPr>
            <a:spLocks noGrp="1"/>
          </p:cNvSpPr>
          <p:nvPr>
            <p:ph type="sldNum" sz="quarter" idx="12"/>
          </p:nvPr>
        </p:nvSpPr>
        <p:spPr/>
        <p:txBody>
          <a:bodyPr/>
          <a:lstStyle/>
          <a:p>
            <a:fld id="{2684EA46-63B8-F44C-953D-BF4FA9E68CB3}" type="slidenum">
              <a:rPr lang="fr-FR" smtClean="0"/>
              <a:pPr/>
              <a:t>6</a:t>
            </a:fld>
            <a:endParaRPr lang="fr-FR" dirty="0"/>
          </a:p>
        </p:txBody>
      </p:sp>
      <p:sp>
        <p:nvSpPr>
          <p:cNvPr id="47" name="Espace réservé du texte 8">
            <a:extLst>
              <a:ext uri="{FF2B5EF4-FFF2-40B4-BE49-F238E27FC236}">
                <a16:creationId xmlns:a16="http://schemas.microsoft.com/office/drawing/2014/main" id="{F6E796E3-2170-A642-AE04-94C39704850D}"/>
              </a:ext>
            </a:extLst>
          </p:cNvPr>
          <p:cNvSpPr>
            <a:spLocks noGrp="1"/>
          </p:cNvSpPr>
          <p:nvPr>
            <p:ph type="body" sz="quarter" idx="13"/>
          </p:nvPr>
        </p:nvSpPr>
        <p:spPr/>
        <p:txBody>
          <a:bodyPr/>
          <a:lstStyle/>
          <a:p>
            <a:r>
              <a:rPr lang="fr-FR" dirty="0"/>
              <a:t>Le cancer colorectal : un enjeu de santé publique</a:t>
            </a:r>
          </a:p>
        </p:txBody>
      </p:sp>
      <p:grpSp>
        <p:nvGrpSpPr>
          <p:cNvPr id="29" name="Groupe 28">
            <a:extLst>
              <a:ext uri="{FF2B5EF4-FFF2-40B4-BE49-F238E27FC236}">
                <a16:creationId xmlns:a16="http://schemas.microsoft.com/office/drawing/2014/main" id="{5648F7E2-653B-B643-A885-32AEFC8F22BF}"/>
              </a:ext>
            </a:extLst>
          </p:cNvPr>
          <p:cNvGrpSpPr/>
          <p:nvPr/>
        </p:nvGrpSpPr>
        <p:grpSpPr>
          <a:xfrm>
            <a:off x="359999" y="1401932"/>
            <a:ext cx="1936661" cy="970236"/>
            <a:chOff x="1588204" y="1767834"/>
            <a:chExt cx="1936661" cy="2026582"/>
          </a:xfrm>
        </p:grpSpPr>
        <p:sp>
          <p:nvSpPr>
            <p:cNvPr id="31" name="Rectangle 30">
              <a:extLst>
                <a:ext uri="{FF2B5EF4-FFF2-40B4-BE49-F238E27FC236}">
                  <a16:creationId xmlns:a16="http://schemas.microsoft.com/office/drawing/2014/main" id="{7EC1CAB7-6927-7049-B04B-CD28E7235215}"/>
                </a:ext>
              </a:extLst>
            </p:cNvPr>
            <p:cNvSpPr/>
            <p:nvPr/>
          </p:nvSpPr>
          <p:spPr>
            <a:xfrm flipH="1">
              <a:off x="1588204" y="1938437"/>
              <a:ext cx="1936661" cy="1855979"/>
            </a:xfrm>
            <a:prstGeom prst="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Espace réservé du texte 1">
              <a:extLst>
                <a:ext uri="{FF2B5EF4-FFF2-40B4-BE49-F238E27FC236}">
                  <a16:creationId xmlns:a16="http://schemas.microsoft.com/office/drawing/2014/main" id="{42533D31-2AD6-3346-9D27-89E798FAE17F}"/>
                </a:ext>
              </a:extLst>
            </p:cNvPr>
            <p:cNvSpPr txBox="1">
              <a:spLocks/>
            </p:cNvSpPr>
            <p:nvPr/>
          </p:nvSpPr>
          <p:spPr>
            <a:xfrm>
              <a:off x="1614463" y="1767834"/>
              <a:ext cx="1894986" cy="772199"/>
            </a:xfrm>
            <a:prstGeom prst="rect">
              <a:avLst/>
            </a:prstGeom>
            <a:noFill/>
          </p:spPr>
          <p:txBody>
            <a:bodyPr vert="horz" lIns="0" tIns="0" rIns="0" bIns="0" rtlCol="0" anchor="t"/>
            <a:lstStyle>
              <a:defPPr>
                <a:defRPr lang="fr-FR"/>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lgn="ctr"/>
              <a:endParaRPr lang="fr-FR" sz="1200" b="1" dirty="0">
                <a:solidFill>
                  <a:schemeClr val="bg1"/>
                </a:solidFill>
              </a:endParaRPr>
            </a:p>
            <a:p>
              <a:pPr marL="7938" lvl="1" algn="ctr"/>
              <a:r>
                <a:rPr lang="fr-FR" sz="3200" b="1" dirty="0">
                  <a:solidFill>
                    <a:schemeClr val="bg1"/>
                  </a:solidFill>
                </a:rPr>
                <a:t>43 350</a:t>
              </a:r>
              <a:endParaRPr lang="fr-FR" sz="3200" baseline="30000" dirty="0">
                <a:solidFill>
                  <a:schemeClr val="bg1"/>
                </a:solidFill>
              </a:endParaRPr>
            </a:p>
          </p:txBody>
        </p:sp>
        <p:sp>
          <p:nvSpPr>
            <p:cNvPr id="42" name="Espace réservé du texte 1">
              <a:extLst>
                <a:ext uri="{FF2B5EF4-FFF2-40B4-BE49-F238E27FC236}">
                  <a16:creationId xmlns:a16="http://schemas.microsoft.com/office/drawing/2014/main" id="{0E80EBAB-AAE4-3F42-98C5-C0681046B1F6}"/>
                </a:ext>
              </a:extLst>
            </p:cNvPr>
            <p:cNvSpPr txBox="1">
              <a:spLocks/>
            </p:cNvSpPr>
            <p:nvPr/>
          </p:nvSpPr>
          <p:spPr>
            <a:xfrm>
              <a:off x="1614463" y="3114166"/>
              <a:ext cx="1894986" cy="471354"/>
            </a:xfrm>
            <a:prstGeom prst="rect">
              <a:avLst/>
            </a:prstGeom>
            <a:noFill/>
          </p:spPr>
          <p:txBody>
            <a:bodyPr vert="horz" lIns="0" tIns="0" rIns="0" bIns="0" rtlCol="0" anchor="t"/>
            <a:lstStyle>
              <a:defPPr>
                <a:defRPr lang="fr-FR"/>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7938" lvl="1" algn="ctr"/>
              <a:r>
                <a:rPr lang="fr-FR" sz="1000" dirty="0">
                  <a:solidFill>
                    <a:schemeClr val="bg1"/>
                  </a:solidFill>
                </a:rPr>
                <a:t>nouveaux cas / an</a:t>
              </a:r>
            </a:p>
          </p:txBody>
        </p:sp>
      </p:grpSp>
      <p:cxnSp>
        <p:nvCxnSpPr>
          <p:cNvPr id="46" name="Connecteur droit 45">
            <a:extLst>
              <a:ext uri="{FF2B5EF4-FFF2-40B4-BE49-F238E27FC236}">
                <a16:creationId xmlns:a16="http://schemas.microsoft.com/office/drawing/2014/main" id="{11EAC3BA-4038-D449-9BB5-3E9137F6793A}"/>
              </a:ext>
            </a:extLst>
          </p:cNvPr>
          <p:cNvCxnSpPr/>
          <p:nvPr/>
        </p:nvCxnSpPr>
        <p:spPr>
          <a:xfrm>
            <a:off x="6852479" y="2881811"/>
            <a:ext cx="548640" cy="0"/>
          </a:xfrm>
          <a:prstGeom prst="line">
            <a:avLst/>
          </a:prstGeom>
          <a:ln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Espace réservé du texte 4">
            <a:extLst>
              <a:ext uri="{FF2B5EF4-FFF2-40B4-BE49-F238E27FC236}">
                <a16:creationId xmlns:a16="http://schemas.microsoft.com/office/drawing/2014/main" id="{BA46D6BE-9D04-6C4A-A38E-6A451CC9901D}"/>
              </a:ext>
            </a:extLst>
          </p:cNvPr>
          <p:cNvSpPr txBox="1">
            <a:spLocks/>
          </p:cNvSpPr>
          <p:nvPr/>
        </p:nvSpPr>
        <p:spPr>
          <a:xfrm>
            <a:off x="6116173" y="4591675"/>
            <a:ext cx="3352371" cy="28433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600" cap="none" dirty="0"/>
              <a:t>Source : Estimations nationales de l’incidence et de la mortalité par cancer</a:t>
            </a:r>
            <a:br>
              <a:rPr lang="fr-FR" sz="600" cap="none" dirty="0"/>
            </a:br>
            <a:r>
              <a:rPr lang="fr-FR" sz="600" cap="none" dirty="0"/>
              <a:t>en France métropolitaine entre 1990 et 2018. Francim / HCL / SpF / INCa, 2019</a:t>
            </a:r>
          </a:p>
        </p:txBody>
      </p:sp>
      <p:sp>
        <p:nvSpPr>
          <p:cNvPr id="38" name="ZoneTexte 37">
            <a:extLst>
              <a:ext uri="{FF2B5EF4-FFF2-40B4-BE49-F238E27FC236}">
                <a16:creationId xmlns:a16="http://schemas.microsoft.com/office/drawing/2014/main" id="{1A5A3BF4-D545-41EB-BAC5-99C9E0D81DE6}"/>
              </a:ext>
            </a:extLst>
          </p:cNvPr>
          <p:cNvSpPr txBox="1"/>
          <p:nvPr/>
        </p:nvSpPr>
        <p:spPr>
          <a:xfrm>
            <a:off x="179512" y="4574162"/>
            <a:ext cx="1001949" cy="200055"/>
          </a:xfrm>
          <a:prstGeom prst="rect">
            <a:avLst/>
          </a:prstGeom>
          <a:noFill/>
        </p:spPr>
        <p:txBody>
          <a:bodyPr wrap="square" rtlCol="0">
            <a:spAutoFit/>
          </a:bodyPr>
          <a:lstStyle/>
          <a:p>
            <a:pPr algn="ctr"/>
            <a:r>
              <a:rPr lang="fr-FR" sz="700" dirty="0"/>
              <a:t>Estimation 2018</a:t>
            </a:r>
          </a:p>
        </p:txBody>
      </p:sp>
      <p:grpSp>
        <p:nvGrpSpPr>
          <p:cNvPr id="51" name="Groupe 50">
            <a:extLst>
              <a:ext uri="{FF2B5EF4-FFF2-40B4-BE49-F238E27FC236}">
                <a16:creationId xmlns:a16="http://schemas.microsoft.com/office/drawing/2014/main" id="{0F661B8A-91DA-4076-9F13-F890E924B987}"/>
              </a:ext>
            </a:extLst>
          </p:cNvPr>
          <p:cNvGrpSpPr/>
          <p:nvPr/>
        </p:nvGrpSpPr>
        <p:grpSpPr>
          <a:xfrm>
            <a:off x="133527" y="2931790"/>
            <a:ext cx="2157995" cy="936000"/>
            <a:chOff x="1366870" y="1938437"/>
            <a:chExt cx="2157995" cy="1855979"/>
          </a:xfrm>
        </p:grpSpPr>
        <p:sp>
          <p:nvSpPr>
            <p:cNvPr id="52" name="Rectangle 51">
              <a:extLst>
                <a:ext uri="{FF2B5EF4-FFF2-40B4-BE49-F238E27FC236}">
                  <a16:creationId xmlns:a16="http://schemas.microsoft.com/office/drawing/2014/main" id="{17C83F01-1B9A-48DB-ADCB-D86F286721E9}"/>
                </a:ext>
              </a:extLst>
            </p:cNvPr>
            <p:cNvSpPr/>
            <p:nvPr/>
          </p:nvSpPr>
          <p:spPr>
            <a:xfrm flipH="1">
              <a:off x="1588204" y="1938437"/>
              <a:ext cx="1936661" cy="1855979"/>
            </a:xfrm>
            <a:prstGeom prst="rect">
              <a:avLst/>
            </a:prstGeom>
            <a:solidFill>
              <a:srgbClr val="9B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space réservé du texte 1">
              <a:extLst>
                <a:ext uri="{FF2B5EF4-FFF2-40B4-BE49-F238E27FC236}">
                  <a16:creationId xmlns:a16="http://schemas.microsoft.com/office/drawing/2014/main" id="{3F4DBB03-9807-4D51-87CD-7F0C562A3B7A}"/>
                </a:ext>
              </a:extLst>
            </p:cNvPr>
            <p:cNvSpPr txBox="1">
              <a:spLocks/>
            </p:cNvSpPr>
            <p:nvPr/>
          </p:nvSpPr>
          <p:spPr>
            <a:xfrm>
              <a:off x="1462831" y="2219864"/>
              <a:ext cx="1994711" cy="718984"/>
            </a:xfrm>
            <a:prstGeom prst="rect">
              <a:avLst/>
            </a:prstGeom>
            <a:noFill/>
          </p:spPr>
          <p:txBody>
            <a:bodyPr vert="horz" lIns="0" tIns="0" rIns="0" bIns="0" rtlCol="0" anchor="t"/>
            <a:lstStyle>
              <a:defPPr>
                <a:defRPr lang="fr-FR"/>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lgn="ctr"/>
              <a:r>
                <a:rPr lang="fr-FR" sz="3200" b="1" dirty="0">
                  <a:solidFill>
                    <a:schemeClr val="bg1"/>
                  </a:solidFill>
                </a:rPr>
                <a:t>17 120</a:t>
              </a:r>
              <a:endParaRPr lang="fr-FR" sz="3200" baseline="30000" dirty="0">
                <a:solidFill>
                  <a:schemeClr val="bg1"/>
                </a:solidFill>
              </a:endParaRPr>
            </a:p>
            <a:p>
              <a:pPr lvl="1" algn="ctr"/>
              <a:endParaRPr lang="fr-FR" sz="3200" dirty="0">
                <a:solidFill>
                  <a:schemeClr val="bg1"/>
                </a:solidFill>
              </a:endParaRPr>
            </a:p>
            <a:p>
              <a:pPr lvl="1"/>
              <a:endParaRPr lang="fr-FR" sz="1200" b="1" dirty="0">
                <a:solidFill>
                  <a:schemeClr val="bg1"/>
                </a:solidFill>
              </a:endParaRPr>
            </a:p>
          </p:txBody>
        </p:sp>
        <p:sp>
          <p:nvSpPr>
            <p:cNvPr id="56" name="Espace réservé du texte 1">
              <a:extLst>
                <a:ext uri="{FF2B5EF4-FFF2-40B4-BE49-F238E27FC236}">
                  <a16:creationId xmlns:a16="http://schemas.microsoft.com/office/drawing/2014/main" id="{39FB656D-A971-48A4-AF35-F6FF8A6DCBB2}"/>
                </a:ext>
              </a:extLst>
            </p:cNvPr>
            <p:cNvSpPr txBox="1">
              <a:spLocks/>
            </p:cNvSpPr>
            <p:nvPr/>
          </p:nvSpPr>
          <p:spPr>
            <a:xfrm>
              <a:off x="1366870" y="3235364"/>
              <a:ext cx="1994711" cy="258511"/>
            </a:xfrm>
            <a:prstGeom prst="rect">
              <a:avLst/>
            </a:prstGeom>
            <a:noFill/>
          </p:spPr>
          <p:txBody>
            <a:bodyPr vert="horz" lIns="0" tIns="0" rIns="0" bIns="0" rtlCol="0" anchor="t"/>
            <a:lstStyle>
              <a:defPPr>
                <a:defRPr lang="fr-FR"/>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lgn="ctr"/>
              <a:r>
                <a:rPr lang="fr-FR" sz="1000" dirty="0">
                  <a:solidFill>
                    <a:schemeClr val="bg1"/>
                  </a:solidFill>
                </a:rPr>
                <a:t>décès / an</a:t>
              </a:r>
            </a:p>
          </p:txBody>
        </p:sp>
      </p:grpSp>
      <p:sp>
        <p:nvSpPr>
          <p:cNvPr id="61" name="Espace réservé du texte 1">
            <a:extLst>
              <a:ext uri="{FF2B5EF4-FFF2-40B4-BE49-F238E27FC236}">
                <a16:creationId xmlns:a16="http://schemas.microsoft.com/office/drawing/2014/main" id="{9C6B5ACE-BBB3-46AB-B2D5-4334DD90EFE1}"/>
              </a:ext>
            </a:extLst>
          </p:cNvPr>
          <p:cNvSpPr txBox="1">
            <a:spLocks/>
          </p:cNvSpPr>
          <p:nvPr/>
        </p:nvSpPr>
        <p:spPr>
          <a:xfrm>
            <a:off x="3131840" y="1563638"/>
            <a:ext cx="5625902" cy="562887"/>
          </a:xfrm>
          <a:prstGeom prst="rect">
            <a:avLst/>
          </a:prstGeom>
          <a:solidFill>
            <a:srgbClr val="F8A900"/>
          </a:solidFill>
        </p:spPr>
        <p:txBody>
          <a:bodyPr vert="horz" lIns="0" tIns="0" rIns="0" bIns="0" rtlCol="0" anchor="t"/>
          <a:lstStyle>
            <a:defPPr>
              <a:defRPr lang="fr-FR"/>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lgn="ctr"/>
            <a:endParaRPr lang="fr-FR" sz="1050" b="1" dirty="0">
              <a:solidFill>
                <a:schemeClr val="bg1"/>
              </a:solidFill>
            </a:endParaRPr>
          </a:p>
          <a:p>
            <a:pPr marL="7938" lvl="1" algn="ctr"/>
            <a:r>
              <a:rPr lang="fr-FR" sz="1800" b="1" dirty="0">
                <a:solidFill>
                  <a:schemeClr val="bg1"/>
                </a:solidFill>
              </a:rPr>
              <a:t>Le 3</a:t>
            </a:r>
            <a:r>
              <a:rPr lang="fr-FR" sz="1800" b="1" baseline="30000" dirty="0">
                <a:solidFill>
                  <a:schemeClr val="bg1"/>
                </a:solidFill>
              </a:rPr>
              <a:t>e </a:t>
            </a:r>
            <a:r>
              <a:rPr lang="fr-FR" sz="1800" b="1" dirty="0">
                <a:solidFill>
                  <a:schemeClr val="bg1"/>
                </a:solidFill>
              </a:rPr>
              <a:t>cancer en termes d’incidence</a:t>
            </a:r>
            <a:endParaRPr lang="fr-FR" sz="2400" dirty="0">
              <a:solidFill>
                <a:schemeClr val="bg1"/>
              </a:solidFill>
            </a:endParaRPr>
          </a:p>
        </p:txBody>
      </p:sp>
      <p:sp>
        <p:nvSpPr>
          <p:cNvPr id="69" name="Flèche droite 1">
            <a:extLst>
              <a:ext uri="{FF2B5EF4-FFF2-40B4-BE49-F238E27FC236}">
                <a16:creationId xmlns:a16="http://schemas.microsoft.com/office/drawing/2014/main" id="{4D2E36FF-A161-43A5-AB7C-1F2A34EB8C57}"/>
              </a:ext>
            </a:extLst>
          </p:cNvPr>
          <p:cNvSpPr/>
          <p:nvPr/>
        </p:nvSpPr>
        <p:spPr>
          <a:xfrm>
            <a:off x="2322919" y="1771626"/>
            <a:ext cx="677041" cy="298577"/>
          </a:xfrm>
          <a:prstGeom prst="rightArrow">
            <a:avLst/>
          </a:prstGeom>
          <a:solidFill>
            <a:srgbClr val="9BB2D7"/>
          </a:solidFill>
          <a:ln>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70" name="Flèche droite 1">
            <a:extLst>
              <a:ext uri="{FF2B5EF4-FFF2-40B4-BE49-F238E27FC236}">
                <a16:creationId xmlns:a16="http://schemas.microsoft.com/office/drawing/2014/main" id="{C667EFA6-293A-4C2D-9626-468A7C22885D}"/>
              </a:ext>
            </a:extLst>
          </p:cNvPr>
          <p:cNvSpPr/>
          <p:nvPr/>
        </p:nvSpPr>
        <p:spPr>
          <a:xfrm>
            <a:off x="2315191" y="3189464"/>
            <a:ext cx="677041" cy="298577"/>
          </a:xfrm>
          <a:prstGeom prst="rightArrow">
            <a:avLst/>
          </a:prstGeom>
          <a:solidFill>
            <a:srgbClr val="9BB2D7"/>
          </a:solidFill>
          <a:ln>
            <a:solidFill>
              <a:srgbClr val="9B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71" name="Espace réservé du texte 1">
            <a:extLst>
              <a:ext uri="{FF2B5EF4-FFF2-40B4-BE49-F238E27FC236}">
                <a16:creationId xmlns:a16="http://schemas.microsoft.com/office/drawing/2014/main" id="{A350B548-1F2D-4BDF-95D2-6A37DBD7BD59}"/>
              </a:ext>
            </a:extLst>
          </p:cNvPr>
          <p:cNvSpPr txBox="1">
            <a:spLocks/>
          </p:cNvSpPr>
          <p:nvPr/>
        </p:nvSpPr>
        <p:spPr>
          <a:xfrm>
            <a:off x="3131840" y="3075143"/>
            <a:ext cx="5625902" cy="562887"/>
          </a:xfrm>
          <a:prstGeom prst="rect">
            <a:avLst/>
          </a:prstGeom>
          <a:solidFill>
            <a:srgbClr val="F8A900"/>
          </a:solidFill>
        </p:spPr>
        <p:txBody>
          <a:bodyPr vert="horz" lIns="0" tIns="0" rIns="0" bIns="0" rtlCol="0" anchor="t"/>
          <a:lstStyle>
            <a:defPPr>
              <a:defRPr lang="fr-FR"/>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lgn="ctr"/>
            <a:endParaRPr lang="fr-FR" sz="1050" b="1" dirty="0">
              <a:solidFill>
                <a:schemeClr val="bg1"/>
              </a:solidFill>
            </a:endParaRPr>
          </a:p>
          <a:p>
            <a:pPr marL="7938" lvl="1" algn="ctr"/>
            <a:r>
              <a:rPr lang="fr-FR" sz="1800" b="1" dirty="0">
                <a:solidFill>
                  <a:schemeClr val="bg1"/>
                </a:solidFill>
              </a:rPr>
              <a:t>Le 2</a:t>
            </a:r>
            <a:r>
              <a:rPr lang="fr-FR" sz="1800" b="1" baseline="30000" dirty="0">
                <a:solidFill>
                  <a:schemeClr val="bg1"/>
                </a:solidFill>
              </a:rPr>
              <a:t>e </a:t>
            </a:r>
            <a:r>
              <a:rPr lang="fr-FR" sz="1800" b="1" dirty="0">
                <a:solidFill>
                  <a:schemeClr val="bg1"/>
                </a:solidFill>
              </a:rPr>
              <a:t>cancer en termes de mortalité</a:t>
            </a:r>
            <a:endParaRPr lang="fr-FR" sz="2400" dirty="0">
              <a:solidFill>
                <a:schemeClr val="bg1"/>
              </a:solidFill>
            </a:endParaRPr>
          </a:p>
        </p:txBody>
      </p:sp>
      <p:sp>
        <p:nvSpPr>
          <p:cNvPr id="73" name="ZoneTexte 72">
            <a:extLst>
              <a:ext uri="{FF2B5EF4-FFF2-40B4-BE49-F238E27FC236}">
                <a16:creationId xmlns:a16="http://schemas.microsoft.com/office/drawing/2014/main" id="{184F8C20-ED2C-4B6C-A39F-E78C35197DCA}"/>
              </a:ext>
            </a:extLst>
          </p:cNvPr>
          <p:cNvSpPr txBox="1"/>
          <p:nvPr/>
        </p:nvSpPr>
        <p:spPr>
          <a:xfrm>
            <a:off x="3106450" y="2135878"/>
            <a:ext cx="5625902" cy="1018227"/>
          </a:xfrm>
          <a:prstGeom prst="rect">
            <a:avLst/>
          </a:prstGeom>
          <a:noFill/>
        </p:spPr>
        <p:txBody>
          <a:bodyPr wrap="square" rtlCol="0">
            <a:spAutoFit/>
          </a:bodyPr>
          <a:lstStyle/>
          <a:p>
            <a:pPr marL="252000" indent="-72000">
              <a:spcBef>
                <a:spcPts val="200"/>
              </a:spcBef>
              <a:spcAft>
                <a:spcPts val="200"/>
              </a:spcAft>
              <a:buFont typeface="Arial" panose="020B0604020202020204" pitchFamily="34" charset="0"/>
              <a:buChar char="•"/>
            </a:pPr>
            <a:r>
              <a:rPr lang="fr-FR" sz="900" dirty="0"/>
              <a:t>3</a:t>
            </a:r>
            <a:r>
              <a:rPr lang="fr-FR" sz="900" baseline="30000" dirty="0"/>
              <a:t>e</a:t>
            </a:r>
            <a:r>
              <a:rPr lang="fr-FR" sz="900" dirty="0"/>
              <a:t> chez l’homme et 2</a:t>
            </a:r>
            <a:r>
              <a:rPr lang="fr-FR" sz="900" baseline="30000" dirty="0"/>
              <a:t>e</a:t>
            </a:r>
            <a:r>
              <a:rPr lang="fr-FR" sz="900" dirty="0"/>
              <a:t> chez la femme</a:t>
            </a:r>
          </a:p>
          <a:p>
            <a:pPr marL="252000" indent="-72000">
              <a:spcBef>
                <a:spcPts val="200"/>
              </a:spcBef>
              <a:spcAft>
                <a:spcPts val="200"/>
              </a:spcAft>
              <a:buFont typeface="Arial" panose="020B0604020202020204" pitchFamily="34" charset="0"/>
              <a:buChar char="•"/>
            </a:pPr>
            <a:r>
              <a:rPr lang="fr-FR" sz="900" dirty="0"/>
              <a:t>54 % des cas chez les hommes et 46 % chez les femmes</a:t>
            </a:r>
          </a:p>
          <a:p>
            <a:pPr marL="252000" indent="-72000">
              <a:spcBef>
                <a:spcPts val="200"/>
              </a:spcBef>
              <a:spcAft>
                <a:spcPts val="200"/>
              </a:spcAft>
              <a:buFont typeface="Arial" panose="020B0604020202020204" pitchFamily="34" charset="0"/>
              <a:buChar char="•"/>
            </a:pPr>
            <a:r>
              <a:rPr lang="fr-FR" sz="900" dirty="0"/>
              <a:t>Diminution moyenne du taux d’incidence de 0,6 % / an entre 1990 et 2018</a:t>
            </a:r>
          </a:p>
          <a:p>
            <a:pPr marL="252000" indent="-72000">
              <a:spcBef>
                <a:spcPts val="200"/>
              </a:spcBef>
              <a:spcAft>
                <a:spcPts val="200"/>
              </a:spcAft>
              <a:buFont typeface="Arial" panose="020B0604020202020204" pitchFamily="34" charset="0"/>
              <a:buChar char="•"/>
            </a:pPr>
            <a:r>
              <a:rPr lang="fr-FR" sz="900" dirty="0"/>
              <a:t>Une situation épidémiologique inégale sur le territoire</a:t>
            </a:r>
          </a:p>
          <a:p>
            <a:pPr marL="252000" indent="-72000">
              <a:spcBef>
                <a:spcPts val="300"/>
              </a:spcBef>
              <a:spcAft>
                <a:spcPts val="300"/>
              </a:spcAft>
              <a:buFont typeface="Arial" panose="020B0604020202020204" pitchFamily="34" charset="0"/>
              <a:buChar char="•"/>
            </a:pPr>
            <a:endParaRPr lang="fr-FR" sz="1000" dirty="0"/>
          </a:p>
        </p:txBody>
      </p:sp>
      <p:sp>
        <p:nvSpPr>
          <p:cNvPr id="76" name="ZoneTexte 75">
            <a:extLst>
              <a:ext uri="{FF2B5EF4-FFF2-40B4-BE49-F238E27FC236}">
                <a16:creationId xmlns:a16="http://schemas.microsoft.com/office/drawing/2014/main" id="{6DE34A3C-D1DB-4610-87F7-005BCB6918E6}"/>
              </a:ext>
            </a:extLst>
          </p:cNvPr>
          <p:cNvSpPr txBox="1"/>
          <p:nvPr/>
        </p:nvSpPr>
        <p:spPr>
          <a:xfrm>
            <a:off x="3106451" y="3638803"/>
            <a:ext cx="5209965" cy="1092607"/>
          </a:xfrm>
          <a:prstGeom prst="rect">
            <a:avLst/>
          </a:prstGeom>
          <a:noFill/>
        </p:spPr>
        <p:txBody>
          <a:bodyPr wrap="square" rtlCol="0">
            <a:spAutoFit/>
          </a:bodyPr>
          <a:lstStyle/>
          <a:p>
            <a:pPr marL="252000" indent="-72000">
              <a:spcBef>
                <a:spcPts val="300"/>
              </a:spcBef>
              <a:spcAft>
                <a:spcPts val="300"/>
              </a:spcAft>
              <a:buFont typeface="Arial" panose="020B0604020202020204" pitchFamily="34" charset="0"/>
              <a:buChar char="•"/>
            </a:pPr>
            <a:r>
              <a:rPr lang="fr-FR" sz="900" dirty="0"/>
              <a:t>2</a:t>
            </a:r>
            <a:r>
              <a:rPr lang="fr-FR" sz="900" baseline="30000" dirty="0"/>
              <a:t>e</a:t>
            </a:r>
            <a:r>
              <a:rPr lang="fr-FR" sz="900" dirty="0"/>
              <a:t> chez l’homme et 3</a:t>
            </a:r>
            <a:r>
              <a:rPr lang="fr-FR" sz="900" baseline="30000" dirty="0"/>
              <a:t>e</a:t>
            </a:r>
            <a:r>
              <a:rPr lang="fr-FR" sz="900" dirty="0"/>
              <a:t> chez la femme</a:t>
            </a:r>
          </a:p>
          <a:p>
            <a:pPr marL="252000" indent="-72000">
              <a:spcBef>
                <a:spcPts val="300"/>
              </a:spcBef>
              <a:spcAft>
                <a:spcPts val="300"/>
              </a:spcAft>
              <a:buFont typeface="Arial" panose="020B0604020202020204" pitchFamily="34" charset="0"/>
              <a:buChar char="•"/>
            </a:pPr>
            <a:r>
              <a:rPr lang="fr-FR" sz="900" dirty="0"/>
              <a:t>54 % des cas chez les hommes et 46 % chez les femmes</a:t>
            </a:r>
          </a:p>
          <a:p>
            <a:pPr marL="252000" indent="-72000">
              <a:spcBef>
                <a:spcPts val="300"/>
              </a:spcBef>
              <a:spcAft>
                <a:spcPts val="300"/>
              </a:spcAft>
              <a:buFont typeface="Arial" panose="020B0604020202020204" pitchFamily="34" charset="0"/>
              <a:buChar char="•"/>
            </a:pPr>
            <a:r>
              <a:rPr lang="fr-FR" sz="900" dirty="0"/>
              <a:t>Diminution moyenne du taux de mortalité de 1,6 % / an entre 1990 et 2018</a:t>
            </a:r>
          </a:p>
          <a:p>
            <a:pPr marL="252000" indent="-72000">
              <a:spcBef>
                <a:spcPts val="300"/>
              </a:spcBef>
              <a:spcAft>
                <a:spcPts val="300"/>
              </a:spcAft>
              <a:buFont typeface="Arial" panose="020B0604020202020204" pitchFamily="34" charset="0"/>
              <a:buChar char="•"/>
            </a:pPr>
            <a:r>
              <a:rPr lang="fr-FR" sz="900" dirty="0"/>
              <a:t>Une situation épidémiologique inégale sur le territoire</a:t>
            </a:r>
          </a:p>
          <a:p>
            <a:pPr marL="252000" indent="-72000">
              <a:spcBef>
                <a:spcPts val="300"/>
              </a:spcBef>
              <a:spcAft>
                <a:spcPts val="300"/>
              </a:spcAft>
              <a:buFont typeface="Arial" panose="020B0604020202020204" pitchFamily="34" charset="0"/>
              <a:buChar char="•"/>
            </a:pPr>
            <a:endParaRPr lang="fr-FR" sz="900" dirty="0"/>
          </a:p>
        </p:txBody>
      </p:sp>
    </p:spTree>
    <p:extLst>
      <p:ext uri="{BB962C8B-B14F-4D97-AF65-F5344CB8AC3E}">
        <p14:creationId xmlns:p14="http://schemas.microsoft.com/office/powerpoint/2010/main" val="2395824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L’analyse du test immunologique </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60</a:t>
            </a:fld>
            <a:endParaRPr lang="fr-FR"/>
          </a:p>
        </p:txBody>
      </p:sp>
      <p:sp>
        <p:nvSpPr>
          <p:cNvPr id="39" name="Espace réservé du texte 8">
            <a:extLst>
              <a:ext uri="{FF2B5EF4-FFF2-40B4-BE49-F238E27FC236}">
                <a16:creationId xmlns:a16="http://schemas.microsoft.com/office/drawing/2014/main" id="{F6E796E3-2170-A642-AE04-94C39704850D}"/>
              </a:ext>
            </a:extLst>
          </p:cNvPr>
          <p:cNvSpPr>
            <a:spLocks noGrp="1"/>
          </p:cNvSpPr>
          <p:nvPr>
            <p:ph type="body" sz="quarter" idx="14"/>
          </p:nvPr>
        </p:nvSpPr>
        <p:spPr>
          <a:xfrm>
            <a:off x="359998" y="1836000"/>
            <a:ext cx="5148105" cy="2574000"/>
          </a:xfrm>
        </p:spPr>
        <p:txBody>
          <a:bodyPr/>
          <a:lstStyle/>
          <a:p>
            <a:pPr marL="72000" lvl="0" indent="-72000" defTabSz="914400" fontAlgn="base">
              <a:spcBef>
                <a:spcPts val="600"/>
              </a:spcBef>
              <a:spcAft>
                <a:spcPts val="600"/>
              </a:spcAft>
              <a:buFont typeface="Arial" panose="020B0604020202020204" pitchFamily="34" charset="0"/>
              <a:buChar char="•"/>
              <a:defRPr/>
            </a:pPr>
            <a:r>
              <a:rPr lang="fr-FR" sz="1000" b="0" kern="0" cap="none" dirty="0">
                <a:ea typeface="Tahoma" panose="020B0604030504040204" pitchFamily="34" charset="0"/>
                <a:cs typeface="Arial" panose="020B0604020202020204" pitchFamily="34" charset="0"/>
              </a:rPr>
              <a:t>Dépôt des lettres de retour par les participants dans une boîte aux lettres de La Poste</a:t>
            </a:r>
          </a:p>
          <a:p>
            <a:pPr marL="72000" lvl="0" indent="-72000" defTabSz="914400" fontAlgn="base">
              <a:spcBef>
                <a:spcPts val="600"/>
              </a:spcBef>
              <a:spcAft>
                <a:spcPts val="600"/>
              </a:spcAft>
              <a:buFont typeface="Arial" panose="020B0604020202020204" pitchFamily="34" charset="0"/>
              <a:buChar char="•"/>
              <a:defRPr/>
            </a:pPr>
            <a:r>
              <a:rPr lang="fr-FR" sz="1000" kern="0" cap="none" dirty="0">
                <a:ea typeface="Tahoma" panose="020B0604030504040204" pitchFamily="34" charset="0"/>
                <a:cs typeface="Arial" panose="020B0604020202020204" pitchFamily="34" charset="0"/>
              </a:rPr>
              <a:t>Analyses par le laboratoire CERBA pour l’Hexagone, La Réunion, Mayotte et la Guyane</a:t>
            </a:r>
          </a:p>
          <a:p>
            <a:pPr marL="72000" lvl="0" indent="-72000" defTabSz="914400" fontAlgn="base">
              <a:spcBef>
                <a:spcPts val="600"/>
              </a:spcBef>
              <a:spcAft>
                <a:spcPts val="600"/>
              </a:spcAft>
              <a:buFont typeface="Arial" panose="020B0604020202020204" pitchFamily="34" charset="0"/>
              <a:buChar char="•"/>
              <a:defRPr/>
            </a:pPr>
            <a:r>
              <a:rPr lang="fr-FR" sz="1000" kern="0" cap="none" dirty="0">
                <a:ea typeface="Tahoma" panose="020B0604030504040204" pitchFamily="34" charset="0"/>
                <a:cs typeface="Arial" panose="020B0604020202020204" pitchFamily="34" charset="0"/>
              </a:rPr>
              <a:t>Analyses par le laboratoire Brochier pour la </a:t>
            </a:r>
            <a:r>
              <a:rPr lang="en-US" sz="1000" kern="0" cap="none" dirty="0">
                <a:ea typeface="Tahoma" panose="020B0604030504040204" pitchFamily="34" charset="0"/>
                <a:cs typeface="Arial" panose="020B0604020202020204" pitchFamily="34" charset="0"/>
              </a:rPr>
              <a:t>Guadeloupe, Saint-Martin, Saint-</a:t>
            </a:r>
            <a:r>
              <a:rPr lang="en-US" sz="1000" kern="0" cap="none" dirty="0" err="1">
                <a:ea typeface="Tahoma" panose="020B0604030504040204" pitchFamily="34" charset="0"/>
                <a:cs typeface="Arial" panose="020B0604020202020204" pitchFamily="34" charset="0"/>
              </a:rPr>
              <a:t>Barthélémy</a:t>
            </a:r>
            <a:r>
              <a:rPr lang="en-US" sz="1000" kern="0" cap="none" dirty="0">
                <a:ea typeface="Tahoma" panose="020B0604030504040204" pitchFamily="34" charset="0"/>
                <a:cs typeface="Arial" panose="020B0604020202020204" pitchFamily="34" charset="0"/>
              </a:rPr>
              <a:t> et la Martinique</a:t>
            </a:r>
          </a:p>
          <a:p>
            <a:pPr marL="72000" lvl="0" indent="-72000" defTabSz="914400" fontAlgn="base">
              <a:spcBef>
                <a:spcPts val="600"/>
              </a:spcBef>
              <a:spcAft>
                <a:spcPts val="600"/>
              </a:spcAft>
              <a:buFont typeface="Arial" panose="020B0604020202020204" pitchFamily="34" charset="0"/>
              <a:buChar char="•"/>
              <a:defRPr/>
            </a:pPr>
            <a:r>
              <a:rPr lang="en-US" sz="1000" kern="0" cap="none" dirty="0">
                <a:ea typeface="Tahoma" panose="020B0604030504040204" pitchFamily="34" charset="0"/>
                <a:cs typeface="Arial" panose="020B0604020202020204" pitchFamily="34" charset="0"/>
              </a:rPr>
              <a:t>Analyses 6 jours par </a:t>
            </a:r>
            <a:r>
              <a:rPr lang="en-US" sz="1000" kern="0" cap="none" dirty="0" err="1">
                <a:ea typeface="Tahoma" panose="020B0604030504040204" pitchFamily="34" charset="0"/>
                <a:cs typeface="Arial" panose="020B0604020202020204" pitchFamily="34" charset="0"/>
              </a:rPr>
              <a:t>semaine</a:t>
            </a:r>
            <a:r>
              <a:rPr lang="en-US" sz="1000" kern="0" cap="none" dirty="0">
                <a:ea typeface="Tahoma" panose="020B0604030504040204" pitchFamily="34" charset="0"/>
                <a:cs typeface="Arial" panose="020B0604020202020204" pitchFamily="34" charset="0"/>
              </a:rPr>
              <a:t> </a:t>
            </a:r>
          </a:p>
        </p:txBody>
      </p:sp>
      <p:sp>
        <p:nvSpPr>
          <p:cNvPr id="9" name="Rectangle 8"/>
          <p:cNvSpPr/>
          <p:nvPr/>
        </p:nvSpPr>
        <p:spPr>
          <a:xfrm>
            <a:off x="7142192" y="4602388"/>
            <a:ext cx="2974424" cy="107722"/>
          </a:xfrm>
          <a:prstGeom prst="rect">
            <a:avLst/>
          </a:prstGeom>
        </p:spPr>
        <p:txBody>
          <a:bodyPr wrap="square" lIns="0" tIns="0" rIns="0" bIns="0">
            <a:spAutoFit/>
          </a:bodyPr>
          <a:lstStyle/>
          <a:p>
            <a:r>
              <a:rPr lang="fr-FR" sz="700" dirty="0"/>
              <a:t>Source : Groupement Cerba/DaklaPack</a:t>
            </a:r>
            <a:r>
              <a:rPr lang="fr-FR" sz="700" baseline="30000" dirty="0"/>
              <a:t>® </a:t>
            </a:r>
          </a:p>
        </p:txBody>
      </p:sp>
      <p:pic>
        <p:nvPicPr>
          <p:cNvPr id="11" name="Image 10" descr="Une image contenant intérieur, boîte, ouvrir, pièce&#10;&#10;Description générée automatiquement">
            <a:extLst>
              <a:ext uri="{FF2B5EF4-FFF2-40B4-BE49-F238E27FC236}">
                <a16:creationId xmlns:a16="http://schemas.microsoft.com/office/drawing/2014/main" id="{26CDE15E-85C5-4DA7-9CA5-CF302CD9D2AC}"/>
              </a:ext>
            </a:extLst>
          </p:cNvPr>
          <p:cNvPicPr>
            <a:picLocks noChangeAspect="1"/>
          </p:cNvPicPr>
          <p:nvPr/>
        </p:nvPicPr>
        <p:blipFill rotWithShape="1">
          <a:blip r:embed="rId3"/>
          <a:srcRect l="2385" t="6345" r="3357" b="4510"/>
          <a:stretch/>
        </p:blipFill>
        <p:spPr>
          <a:xfrm>
            <a:off x="5897983" y="1836000"/>
            <a:ext cx="2907184" cy="2575222"/>
          </a:xfrm>
          <a:prstGeom prst="rect">
            <a:avLst/>
          </a:prstGeom>
          <a:ln>
            <a:solidFill>
              <a:schemeClr val="tx1"/>
            </a:solidFill>
          </a:ln>
        </p:spPr>
      </p:pic>
      <p:sp>
        <p:nvSpPr>
          <p:cNvPr id="18" name="Espace réservé de la date 2">
            <a:extLst>
              <a:ext uri="{FF2B5EF4-FFF2-40B4-BE49-F238E27FC236}">
                <a16:creationId xmlns:a16="http://schemas.microsoft.com/office/drawing/2014/main" id="{89034DF4-F688-4A34-A90F-771CEE9F98F8}"/>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9" name="Espace réservé du pied de page 3">
            <a:extLst>
              <a:ext uri="{FF2B5EF4-FFF2-40B4-BE49-F238E27FC236}">
                <a16:creationId xmlns:a16="http://schemas.microsoft.com/office/drawing/2014/main" id="{F3AC37AC-3A30-40A3-93E2-99D6B667157F}"/>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0" name="Espace réservé du texte 6">
            <a:extLst>
              <a:ext uri="{FF2B5EF4-FFF2-40B4-BE49-F238E27FC236}">
                <a16:creationId xmlns:a16="http://schemas.microsoft.com/office/drawing/2014/main" id="{AC0B9943-0519-4C5F-B5A3-2E70A85ACC29}"/>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3.2.4. L’analyse du test de dépistage</a:t>
            </a:r>
          </a:p>
        </p:txBody>
      </p:sp>
    </p:spTree>
    <p:extLst>
      <p:ext uri="{BB962C8B-B14F-4D97-AF65-F5344CB8AC3E}">
        <p14:creationId xmlns:p14="http://schemas.microsoft.com/office/powerpoint/2010/main" val="30652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transmission des résultats d’analyse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61</a:t>
            </a:fld>
            <a:endParaRPr lang="fr-FR" dirty="0"/>
          </a:p>
        </p:txBody>
      </p:sp>
      <p:sp>
        <p:nvSpPr>
          <p:cNvPr id="9" name="Espace réservé du texte 8">
            <a:extLst>
              <a:ext uri="{FF2B5EF4-FFF2-40B4-BE49-F238E27FC236}">
                <a16:creationId xmlns:a16="http://schemas.microsoft.com/office/drawing/2014/main" id="{169DFB10-5E63-4532-B00F-E2AB3D2D92F6}"/>
              </a:ext>
            </a:extLst>
          </p:cNvPr>
          <p:cNvSpPr>
            <a:spLocks noGrp="1"/>
          </p:cNvSpPr>
          <p:nvPr>
            <p:ph type="body" sz="quarter" idx="14"/>
          </p:nvPr>
        </p:nvSpPr>
        <p:spPr>
          <a:xfrm>
            <a:off x="359998" y="1836000"/>
            <a:ext cx="4068000" cy="2679966"/>
          </a:xfrm>
        </p:spPr>
        <p:txBody>
          <a:bodyPr/>
          <a:lstStyle/>
          <a:p>
            <a:r>
              <a:rPr lang="fr-FR" sz="1200" b="1" kern="0" dirty="0">
                <a:solidFill>
                  <a:schemeClr val="tx1"/>
                </a:solidFill>
                <a:latin typeface="+mn-lt"/>
              </a:rPr>
              <a:t>Aux</a:t>
            </a:r>
            <a:r>
              <a:rPr lang="fr-FR" sz="1200" b="1" dirty="0">
                <a:solidFill>
                  <a:schemeClr val="tx1"/>
                </a:solidFill>
              </a:rPr>
              <a:t> </a:t>
            </a:r>
            <a:r>
              <a:rPr lang="fr-FR" sz="1200" b="1" kern="0" dirty="0">
                <a:solidFill>
                  <a:schemeClr val="tx1"/>
                </a:solidFill>
                <a:latin typeface="+mn-lt"/>
              </a:rPr>
              <a:t>médecins renseignés sur la fiche d’identification</a:t>
            </a:r>
          </a:p>
          <a:p>
            <a:pPr lvl="1">
              <a:spcBef>
                <a:spcPts val="0"/>
              </a:spcBef>
            </a:pPr>
            <a:r>
              <a:rPr lang="fr-FR" dirty="0"/>
              <a:t>Par courrier</a:t>
            </a:r>
          </a:p>
          <a:p>
            <a:pPr lvl="1">
              <a:spcBef>
                <a:spcPts val="0"/>
              </a:spcBef>
            </a:pPr>
            <a:r>
              <a:rPr lang="fr-FR" dirty="0"/>
              <a:t>Par serveur ou messagerie sécurisée</a:t>
            </a:r>
          </a:p>
          <a:p>
            <a:pPr>
              <a:spcBef>
                <a:spcPts val="900"/>
              </a:spcBef>
            </a:pPr>
            <a:r>
              <a:rPr lang="fr-FR" sz="1200" b="1" kern="0" dirty="0">
                <a:solidFill>
                  <a:schemeClr val="tx1"/>
                </a:solidFill>
                <a:latin typeface="+mn-lt"/>
              </a:rPr>
              <a:t>Aux participants</a:t>
            </a:r>
          </a:p>
          <a:p>
            <a:pPr lvl="1">
              <a:spcBef>
                <a:spcPts val="0"/>
              </a:spcBef>
            </a:pPr>
            <a:r>
              <a:rPr lang="fr-FR" dirty="0"/>
              <a:t>Par téléphone au laboratoire CERBA : </a:t>
            </a:r>
            <a:r>
              <a:rPr lang="fr-FR" b="1" dirty="0"/>
              <a:t>0 805 123 124 </a:t>
            </a:r>
            <a:r>
              <a:rPr lang="fr-FR" dirty="0"/>
              <a:t>(du lundi au vendredi de 9h à 19h et le samedi de 9h à 14h /</a:t>
            </a:r>
            <a:r>
              <a:rPr lang="fr-FR" b="1" dirty="0"/>
              <a:t>heure de France</a:t>
            </a:r>
            <a:r>
              <a:rPr lang="fr-FR" dirty="0"/>
              <a:t>)</a:t>
            </a:r>
          </a:p>
          <a:p>
            <a:pPr lvl="1">
              <a:spcBef>
                <a:spcPts val="0"/>
              </a:spcBef>
            </a:pPr>
            <a:r>
              <a:rPr lang="fr-FR" dirty="0"/>
              <a:t>Par consultation chez son médecin </a:t>
            </a:r>
          </a:p>
          <a:p>
            <a:pPr lvl="1">
              <a:spcBef>
                <a:spcPts val="0"/>
              </a:spcBef>
            </a:pPr>
            <a:r>
              <a:rPr lang="fr-FR" dirty="0"/>
              <a:t>Par serveur sécurisé de résultat en ligne : </a:t>
            </a:r>
            <a:br>
              <a:rPr lang="fr-FR" dirty="0"/>
            </a:br>
            <a:r>
              <a:rPr lang="fr-FR" dirty="0">
                <a:solidFill>
                  <a:srgbClr val="3E5FA9"/>
                </a:solidFill>
              </a:rPr>
              <a:t>www.resultat-depistage.fr</a:t>
            </a:r>
          </a:p>
          <a:p>
            <a:pPr>
              <a:spcBef>
                <a:spcPts val="900"/>
              </a:spcBef>
            </a:pPr>
            <a:r>
              <a:rPr lang="fr-FR" sz="1200" b="1" kern="0" dirty="0">
                <a:solidFill>
                  <a:schemeClr val="tx1"/>
                </a:solidFill>
                <a:latin typeface="+mn-lt"/>
              </a:rPr>
              <a:t>Aux CRCDC</a:t>
            </a:r>
          </a:p>
          <a:p>
            <a:pPr lvl="1">
              <a:spcBef>
                <a:spcPts val="0"/>
              </a:spcBef>
            </a:pPr>
            <a:r>
              <a:rPr lang="fr-FR" dirty="0"/>
              <a:t>Par serveur ou messagerie sécurisée</a:t>
            </a:r>
          </a:p>
          <a:p>
            <a:endParaRPr lang="fr-FR" dirty="0"/>
          </a:p>
        </p:txBody>
      </p:sp>
      <p:sp>
        <p:nvSpPr>
          <p:cNvPr id="17" name="Espace réservé de la date 2">
            <a:extLst>
              <a:ext uri="{FF2B5EF4-FFF2-40B4-BE49-F238E27FC236}">
                <a16:creationId xmlns:a16="http://schemas.microsoft.com/office/drawing/2014/main" id="{64153385-6880-4A27-9333-F658BFE806EF}"/>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8" name="Espace réservé du pied de page 3">
            <a:extLst>
              <a:ext uri="{FF2B5EF4-FFF2-40B4-BE49-F238E27FC236}">
                <a16:creationId xmlns:a16="http://schemas.microsoft.com/office/drawing/2014/main" id="{71B9A361-B0D2-4DD0-8F1B-5439FF28E3E3}"/>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1" name="Espace réservé du texte 6">
            <a:extLst>
              <a:ext uri="{FF2B5EF4-FFF2-40B4-BE49-F238E27FC236}">
                <a16:creationId xmlns:a16="http://schemas.microsoft.com/office/drawing/2014/main" id="{A57FC415-87FD-426F-B5DE-582ED091BC51}"/>
              </a:ext>
            </a:extLst>
          </p:cNvPr>
          <p:cNvSpPr>
            <a:spLocks noGrp="1"/>
          </p:cNvSpPr>
          <p:nvPr>
            <p:ph type="body" sz="quarter" idx="13"/>
          </p:nvPr>
        </p:nvSpPr>
        <p:spPr>
          <a:xfrm>
            <a:off x="3312000" y="180000"/>
            <a:ext cx="5472000" cy="360000"/>
          </a:xfrm>
        </p:spPr>
        <p:txBody>
          <a:bodyPr/>
          <a:lstStyle/>
          <a:p>
            <a:pPr marL="0" indent="0">
              <a:buNone/>
            </a:pPr>
            <a:r>
              <a:rPr lang="fr-FR" dirty="0"/>
              <a:t>3. Le dépistage organisé du cancer colorectal</a:t>
            </a:r>
          </a:p>
          <a:p>
            <a:pPr marL="0" indent="0">
              <a:buNone/>
            </a:pPr>
            <a:r>
              <a:rPr lang="fr-FR" dirty="0"/>
              <a:t>3.2. Le dépistage organisé en pratique</a:t>
            </a:r>
          </a:p>
          <a:p>
            <a:pPr marL="0" indent="0">
              <a:buNone/>
            </a:pPr>
            <a:r>
              <a:rPr lang="fr-FR" dirty="0"/>
              <a:t>3.2.4. L’analyse du test de dépistage</a:t>
            </a:r>
          </a:p>
        </p:txBody>
      </p:sp>
    </p:spTree>
    <p:extLst>
      <p:ext uri="{BB962C8B-B14F-4D97-AF65-F5344CB8AC3E}">
        <p14:creationId xmlns:p14="http://schemas.microsoft.com/office/powerpoint/2010/main" val="160615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267E11DD-5C62-46EF-B937-BEC2D192CB7A}"/>
              </a:ext>
            </a:extLst>
          </p:cNvPr>
          <p:cNvPicPr>
            <a:picLocks noGrp="1" noChangeAspect="1"/>
          </p:cNvPicPr>
          <p:nvPr>
            <p:ph type="pic" sz="quarter" idx="13"/>
          </p:nvPr>
        </p:nvPicPr>
        <p:blipFill>
          <a:blip r:embed="rId2"/>
          <a:srcRect t="12548" b="12548"/>
          <a:stretch>
            <a:fillRect/>
          </a:stretch>
        </p:blipFill>
        <p:spPr/>
      </p:pic>
      <p:sp>
        <p:nvSpPr>
          <p:cNvPr id="8" name="Titre 7">
            <a:extLst>
              <a:ext uri="{FF2B5EF4-FFF2-40B4-BE49-F238E27FC236}">
                <a16:creationId xmlns:a16="http://schemas.microsoft.com/office/drawing/2014/main" id="{6A0842C0-A6C8-42A3-B345-2D099F89272A}"/>
              </a:ext>
            </a:extLst>
          </p:cNvPr>
          <p:cNvSpPr>
            <a:spLocks noGrp="1"/>
          </p:cNvSpPr>
          <p:nvPr>
            <p:ph type="title"/>
          </p:nvPr>
        </p:nvSpPr>
        <p:spPr/>
        <p:txBody>
          <a:bodyPr/>
          <a:lstStyle/>
          <a:p>
            <a:pPr marL="0" indent="0">
              <a:buNone/>
            </a:pPr>
            <a:r>
              <a:rPr lang="fr-FR" dirty="0">
                <a:solidFill>
                  <a:schemeClr val="tx1"/>
                </a:solidFill>
              </a:rPr>
              <a:t>4. Communiquer avec la personne</a:t>
            </a:r>
          </a:p>
        </p:txBody>
      </p:sp>
      <p:sp>
        <p:nvSpPr>
          <p:cNvPr id="10" name="Espace réservé de la date 2">
            <a:extLst>
              <a:ext uri="{FF2B5EF4-FFF2-40B4-BE49-F238E27FC236}">
                <a16:creationId xmlns:a16="http://schemas.microsoft.com/office/drawing/2014/main" id="{70B20D46-9333-4343-B70D-3F5882613E1D}"/>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1" name="Espace réservé du pied de page 3">
            <a:extLst>
              <a:ext uri="{FF2B5EF4-FFF2-40B4-BE49-F238E27FC236}">
                <a16:creationId xmlns:a16="http://schemas.microsoft.com/office/drawing/2014/main" id="{0C7DC0E1-7DF8-414C-AFF8-C338D02A6578}"/>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2" name="Espace réservé du numéro de diapositive 4">
            <a:extLst>
              <a:ext uri="{FF2B5EF4-FFF2-40B4-BE49-F238E27FC236}">
                <a16:creationId xmlns:a16="http://schemas.microsoft.com/office/drawing/2014/main" id="{5E7AEB9A-48CF-4A0B-99A3-EADD1996EA7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62</a:t>
            </a:fld>
            <a:endParaRPr lang="fr-FR" dirty="0"/>
          </a:p>
        </p:txBody>
      </p:sp>
    </p:spTree>
    <p:extLst>
      <p:ext uri="{BB962C8B-B14F-4D97-AF65-F5344CB8AC3E}">
        <p14:creationId xmlns:p14="http://schemas.microsoft.com/office/powerpoint/2010/main" val="2226118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messages à transmettre aux personnes</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solidFill>
                  <a:srgbClr val="FFFFFF"/>
                </a:solidFill>
              </a:rPr>
              <a:pPr/>
              <a:t>63</a:t>
            </a:fld>
            <a:endParaRPr lang="fr-FR" dirty="0">
              <a:solidFill>
                <a:srgbClr val="FFFFFF"/>
              </a:solidFill>
            </a:endParaRPr>
          </a:p>
        </p:txBody>
      </p:sp>
      <p:sp>
        <p:nvSpPr>
          <p:cNvPr id="19" name="Espace réservé de la date 2">
            <a:extLst>
              <a:ext uri="{FF2B5EF4-FFF2-40B4-BE49-F238E27FC236}">
                <a16:creationId xmlns:a16="http://schemas.microsoft.com/office/drawing/2014/main" id="{6AB90C27-9D80-478D-8AF1-17F5E013915B}"/>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1" name="Espace réservé du pied de page 3">
            <a:extLst>
              <a:ext uri="{FF2B5EF4-FFF2-40B4-BE49-F238E27FC236}">
                <a16:creationId xmlns:a16="http://schemas.microsoft.com/office/drawing/2014/main" id="{9DC07A91-2E0D-4822-AB5C-14759F4DAE50}"/>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2" name="Espace réservé du numéro de diapositive 7">
            <a:extLst>
              <a:ext uri="{FF2B5EF4-FFF2-40B4-BE49-F238E27FC236}">
                <a16:creationId xmlns:a16="http://schemas.microsoft.com/office/drawing/2014/main" id="{EF711651-8093-4FFA-B94A-28F1CF3D086B}"/>
              </a:ext>
            </a:extLst>
          </p:cNvPr>
          <p:cNvSpPr txBox="1">
            <a:spLocks/>
          </p:cNvSpPr>
          <p:nvPr/>
        </p:nvSpPr>
        <p:spPr bwMode="gray">
          <a:xfrm>
            <a:off x="6264000" y="4783500"/>
            <a:ext cx="1350000" cy="36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84EA46-63B8-F44C-953D-BF4FA9E68CB3}" type="slidenum">
              <a:rPr lang="fr-FR" smtClean="0"/>
              <a:pPr/>
              <a:t>63</a:t>
            </a:fld>
            <a:endParaRPr lang="fr-FR" dirty="0"/>
          </a:p>
        </p:txBody>
      </p:sp>
      <p:sp>
        <p:nvSpPr>
          <p:cNvPr id="23" name="Espace réservé du texte 6">
            <a:extLst>
              <a:ext uri="{FF2B5EF4-FFF2-40B4-BE49-F238E27FC236}">
                <a16:creationId xmlns:a16="http://schemas.microsoft.com/office/drawing/2014/main" id="{EFACC3BA-B443-4529-AAED-CB5FEDCB4065}"/>
              </a:ext>
            </a:extLst>
          </p:cNvPr>
          <p:cNvSpPr>
            <a:spLocks noGrp="1"/>
          </p:cNvSpPr>
          <p:nvPr>
            <p:ph type="body" sz="quarter" idx="13"/>
          </p:nvPr>
        </p:nvSpPr>
        <p:spPr>
          <a:xfrm>
            <a:off x="3312000" y="180000"/>
            <a:ext cx="5472000" cy="360000"/>
          </a:xfrm>
        </p:spPr>
        <p:txBody>
          <a:bodyPr/>
          <a:lstStyle/>
          <a:p>
            <a:pPr marL="0" indent="0">
              <a:buNone/>
            </a:pPr>
            <a:r>
              <a:rPr lang="fr-FR" dirty="0"/>
              <a:t>4. Communiquer avec la personnes</a:t>
            </a:r>
          </a:p>
        </p:txBody>
      </p:sp>
      <p:sp>
        <p:nvSpPr>
          <p:cNvPr id="24" name="Espace réservé du texte 3">
            <a:extLst>
              <a:ext uri="{FF2B5EF4-FFF2-40B4-BE49-F238E27FC236}">
                <a16:creationId xmlns:a16="http://schemas.microsoft.com/office/drawing/2014/main" id="{7EB359B5-E510-4420-B3AB-A57E8D981BF7}"/>
              </a:ext>
            </a:extLst>
          </p:cNvPr>
          <p:cNvSpPr txBox="1">
            <a:spLocks/>
          </p:cNvSpPr>
          <p:nvPr/>
        </p:nvSpPr>
        <p:spPr>
          <a:xfrm>
            <a:off x="1642121" y="2434173"/>
            <a:ext cx="1557259" cy="1809327"/>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b="1" cap="none" dirty="0"/>
              <a:t>Régularité et simplicité </a:t>
            </a:r>
            <a:r>
              <a:rPr lang="fr-FR" sz="950" cap="none" dirty="0"/>
              <a:t>:</a:t>
            </a:r>
          </a:p>
          <a:p>
            <a:pPr algn="ctr"/>
            <a:r>
              <a:rPr lang="fr-FR" sz="950" cap="none" dirty="0"/>
              <a:t>Tous les 2 ans : importance du dépistage dès 50 ans </a:t>
            </a:r>
          </a:p>
          <a:p>
            <a:pPr algn="ctr"/>
            <a:r>
              <a:rPr lang="fr-FR" sz="950" cap="none" dirty="0"/>
              <a:t>1 seul prélèvement</a:t>
            </a:r>
          </a:p>
          <a:p>
            <a:pPr algn="ctr"/>
            <a:r>
              <a:rPr lang="fr-FR" sz="950" cap="none" dirty="0"/>
              <a:t>Pris en charge à 100 % par l’Assurance maladie, sans avance de frais de l’analyse du test immunologique</a:t>
            </a:r>
          </a:p>
          <a:p>
            <a:endParaRPr lang="fr-FR" sz="900" b="1" dirty="0"/>
          </a:p>
        </p:txBody>
      </p:sp>
      <p:sp>
        <p:nvSpPr>
          <p:cNvPr id="25" name="Espace réservé du texte 3">
            <a:extLst>
              <a:ext uri="{FF2B5EF4-FFF2-40B4-BE49-F238E27FC236}">
                <a16:creationId xmlns:a16="http://schemas.microsoft.com/office/drawing/2014/main" id="{5E17BCE2-7C1D-4914-A769-783274263B37}"/>
              </a:ext>
            </a:extLst>
          </p:cNvPr>
          <p:cNvSpPr txBox="1">
            <a:spLocks/>
          </p:cNvSpPr>
          <p:nvPr/>
        </p:nvSpPr>
        <p:spPr>
          <a:xfrm>
            <a:off x="4832687" y="2405274"/>
            <a:ext cx="1933055" cy="1957912"/>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b="1" cap="none" dirty="0"/>
              <a:t>Bénéfices du dépistage </a:t>
            </a:r>
            <a:r>
              <a:rPr lang="fr-FR" sz="950" cap="none" dirty="0"/>
              <a:t>:</a:t>
            </a:r>
          </a:p>
          <a:p>
            <a:pPr algn="ctr"/>
            <a:r>
              <a:rPr lang="fr-FR" sz="950" cap="none" dirty="0"/>
              <a:t>Fréquence et gravité, le CCR tue cinq fois plus que les accidents de la route</a:t>
            </a:r>
          </a:p>
          <a:p>
            <a:pPr algn="ctr"/>
            <a:r>
              <a:rPr lang="fr-FR" sz="950" cap="none" dirty="0"/>
              <a:t>Prévenir et éviter un CCR </a:t>
            </a:r>
          </a:p>
          <a:p>
            <a:pPr algn="ctr"/>
            <a:r>
              <a:rPr lang="fr-FR" sz="950" cap="none" dirty="0"/>
              <a:t>Détection précoce des lésions précancéreuses ou cancéreuses</a:t>
            </a:r>
          </a:p>
          <a:p>
            <a:pPr algn="ctr"/>
            <a:r>
              <a:rPr lang="fr-FR" sz="950" cap="none" dirty="0"/>
              <a:t>Meilleures chances de guérison du cancer </a:t>
            </a:r>
          </a:p>
          <a:p>
            <a:pPr algn="ctr"/>
            <a:endParaRPr lang="fr-FR" sz="950" cap="none" dirty="0"/>
          </a:p>
          <a:p>
            <a:endParaRPr lang="fr-FR" sz="900" b="1" dirty="0"/>
          </a:p>
        </p:txBody>
      </p:sp>
      <p:grpSp>
        <p:nvGrpSpPr>
          <p:cNvPr id="48" name="Groupe 47">
            <a:extLst>
              <a:ext uri="{FF2B5EF4-FFF2-40B4-BE49-F238E27FC236}">
                <a16:creationId xmlns:a16="http://schemas.microsoft.com/office/drawing/2014/main" id="{497A78DC-5087-4258-BEF3-1917009E9A62}"/>
              </a:ext>
            </a:extLst>
          </p:cNvPr>
          <p:cNvGrpSpPr/>
          <p:nvPr/>
        </p:nvGrpSpPr>
        <p:grpSpPr>
          <a:xfrm rot="2497123">
            <a:off x="5650972" y="2111921"/>
            <a:ext cx="175460" cy="158675"/>
            <a:chOff x="8668985" y="-14434"/>
            <a:chExt cx="397178" cy="359180"/>
          </a:xfrm>
        </p:grpSpPr>
        <p:cxnSp>
          <p:nvCxnSpPr>
            <p:cNvPr id="49" name="Connecteur droit 48">
              <a:extLst>
                <a:ext uri="{FF2B5EF4-FFF2-40B4-BE49-F238E27FC236}">
                  <a16:creationId xmlns:a16="http://schemas.microsoft.com/office/drawing/2014/main" id="{D1980D22-D55D-44C8-9602-80212E9906A3}"/>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C3152FDC-5AC7-4931-A28C-5380CD295802}"/>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51" name="Groupe 50">
            <a:extLst>
              <a:ext uri="{FF2B5EF4-FFF2-40B4-BE49-F238E27FC236}">
                <a16:creationId xmlns:a16="http://schemas.microsoft.com/office/drawing/2014/main" id="{B0054F29-87EF-4DE9-B5F0-9286A43F5A9D}"/>
              </a:ext>
            </a:extLst>
          </p:cNvPr>
          <p:cNvGrpSpPr/>
          <p:nvPr/>
        </p:nvGrpSpPr>
        <p:grpSpPr>
          <a:xfrm rot="2497123">
            <a:off x="2272508" y="2130230"/>
            <a:ext cx="175460" cy="158675"/>
            <a:chOff x="8668985" y="-14434"/>
            <a:chExt cx="397178" cy="359180"/>
          </a:xfrm>
        </p:grpSpPr>
        <p:cxnSp>
          <p:nvCxnSpPr>
            <p:cNvPr id="52" name="Connecteur droit 51">
              <a:extLst>
                <a:ext uri="{FF2B5EF4-FFF2-40B4-BE49-F238E27FC236}">
                  <a16:creationId xmlns:a16="http://schemas.microsoft.com/office/drawing/2014/main" id="{29E7CB63-3393-401D-B5E6-BD64049F4996}"/>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9BE5CEA-C9D7-488F-8D09-CFCE8D46F41F}"/>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7835D581-0FEA-42DF-88C8-7DF63457A8BE}"/>
              </a:ext>
            </a:extLst>
          </p:cNvPr>
          <p:cNvGrpSpPr/>
          <p:nvPr/>
        </p:nvGrpSpPr>
        <p:grpSpPr>
          <a:xfrm>
            <a:off x="465080" y="1493769"/>
            <a:ext cx="8424000" cy="549771"/>
            <a:chOff x="2652763" y="1012966"/>
            <a:chExt cx="4158021" cy="293147"/>
          </a:xfrm>
        </p:grpSpPr>
        <p:sp>
          <p:nvSpPr>
            <p:cNvPr id="55" name="Rectangle à coins arrondis 55">
              <a:extLst>
                <a:ext uri="{FF2B5EF4-FFF2-40B4-BE49-F238E27FC236}">
                  <a16:creationId xmlns:a16="http://schemas.microsoft.com/office/drawing/2014/main" id="{07D08849-7E11-4118-8E77-C0D55C01C147}"/>
                </a:ext>
              </a:extLst>
            </p:cNvPr>
            <p:cNvSpPr/>
            <p:nvPr/>
          </p:nvSpPr>
          <p:spPr>
            <a:xfrm flipV="1">
              <a:off x="2652763" y="1056739"/>
              <a:ext cx="4158021" cy="218139"/>
            </a:xfrm>
            <a:prstGeom prst="roundRect">
              <a:avLst/>
            </a:prstGeom>
            <a:solidFill>
              <a:srgbClr val="F2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a16="http://schemas.microsoft.com/office/drawing/2014/main" id="{05FF8199-DD9C-49B0-AA79-7DCD59F915CA}"/>
                </a:ext>
              </a:extLst>
            </p:cNvPr>
            <p:cNvSpPr/>
            <p:nvPr/>
          </p:nvSpPr>
          <p:spPr>
            <a:xfrm>
              <a:off x="2959508" y="1012966"/>
              <a:ext cx="3549445"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400" b="1" dirty="0">
                  <a:solidFill>
                    <a:schemeClr val="bg1"/>
                  </a:solidFill>
                </a:rPr>
                <a:t>Avant de remettre un kit de dépistage</a:t>
              </a:r>
            </a:p>
          </p:txBody>
        </p:sp>
      </p:grpSp>
    </p:spTree>
    <p:extLst>
      <p:ext uri="{BB962C8B-B14F-4D97-AF65-F5344CB8AC3E}">
        <p14:creationId xmlns:p14="http://schemas.microsoft.com/office/powerpoint/2010/main" val="21011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messages à transmettre aux personnes</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solidFill>
                  <a:srgbClr val="FFFFFF"/>
                </a:solidFill>
              </a:rPr>
              <a:pPr/>
              <a:t>64</a:t>
            </a:fld>
            <a:endParaRPr lang="fr-FR" dirty="0">
              <a:solidFill>
                <a:srgbClr val="FFFFFF"/>
              </a:solidFill>
            </a:endParaRPr>
          </a:p>
        </p:txBody>
      </p:sp>
      <p:sp>
        <p:nvSpPr>
          <p:cNvPr id="19" name="Espace réservé de la date 2">
            <a:extLst>
              <a:ext uri="{FF2B5EF4-FFF2-40B4-BE49-F238E27FC236}">
                <a16:creationId xmlns:a16="http://schemas.microsoft.com/office/drawing/2014/main" id="{6AB90C27-9D80-478D-8AF1-17F5E013915B}"/>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1" name="Espace réservé du pied de page 3">
            <a:extLst>
              <a:ext uri="{FF2B5EF4-FFF2-40B4-BE49-F238E27FC236}">
                <a16:creationId xmlns:a16="http://schemas.microsoft.com/office/drawing/2014/main" id="{9DC07A91-2E0D-4822-AB5C-14759F4DAE50}"/>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2" name="Espace réservé du numéro de diapositive 7">
            <a:extLst>
              <a:ext uri="{FF2B5EF4-FFF2-40B4-BE49-F238E27FC236}">
                <a16:creationId xmlns:a16="http://schemas.microsoft.com/office/drawing/2014/main" id="{EF711651-8093-4FFA-B94A-28F1CF3D086B}"/>
              </a:ext>
            </a:extLst>
          </p:cNvPr>
          <p:cNvSpPr txBox="1">
            <a:spLocks/>
          </p:cNvSpPr>
          <p:nvPr/>
        </p:nvSpPr>
        <p:spPr bwMode="gray">
          <a:xfrm>
            <a:off x="6264000" y="4783500"/>
            <a:ext cx="1350000" cy="36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84EA46-63B8-F44C-953D-BF4FA9E68CB3}" type="slidenum">
              <a:rPr lang="fr-FR" smtClean="0"/>
              <a:pPr/>
              <a:t>64</a:t>
            </a:fld>
            <a:endParaRPr lang="fr-FR" dirty="0"/>
          </a:p>
        </p:txBody>
      </p:sp>
      <p:sp>
        <p:nvSpPr>
          <p:cNvPr id="23" name="Espace réservé du texte 6">
            <a:extLst>
              <a:ext uri="{FF2B5EF4-FFF2-40B4-BE49-F238E27FC236}">
                <a16:creationId xmlns:a16="http://schemas.microsoft.com/office/drawing/2014/main" id="{EFACC3BA-B443-4529-AAED-CB5FEDCB4065}"/>
              </a:ext>
            </a:extLst>
          </p:cNvPr>
          <p:cNvSpPr>
            <a:spLocks noGrp="1"/>
          </p:cNvSpPr>
          <p:nvPr>
            <p:ph type="body" sz="quarter" idx="13"/>
          </p:nvPr>
        </p:nvSpPr>
        <p:spPr>
          <a:xfrm>
            <a:off x="3312000" y="180000"/>
            <a:ext cx="5472000" cy="360000"/>
          </a:xfrm>
        </p:spPr>
        <p:txBody>
          <a:bodyPr/>
          <a:lstStyle/>
          <a:p>
            <a:pPr marL="0" indent="0">
              <a:buNone/>
            </a:pPr>
            <a:r>
              <a:rPr lang="fr-FR" dirty="0"/>
              <a:t>4. Communiquer avec la personnes</a:t>
            </a:r>
          </a:p>
        </p:txBody>
      </p:sp>
      <p:sp>
        <p:nvSpPr>
          <p:cNvPr id="24" name="Espace réservé du texte 3">
            <a:extLst>
              <a:ext uri="{FF2B5EF4-FFF2-40B4-BE49-F238E27FC236}">
                <a16:creationId xmlns:a16="http://schemas.microsoft.com/office/drawing/2014/main" id="{7EB359B5-E510-4420-B3AB-A57E8D981BF7}"/>
              </a:ext>
            </a:extLst>
          </p:cNvPr>
          <p:cNvSpPr txBox="1">
            <a:spLocks/>
          </p:cNvSpPr>
          <p:nvPr/>
        </p:nvSpPr>
        <p:spPr>
          <a:xfrm>
            <a:off x="352032" y="2427460"/>
            <a:ext cx="1230438" cy="82790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b="1" cap="none" dirty="0"/>
              <a:t>Vérifier la date de péremption </a:t>
            </a:r>
            <a:r>
              <a:rPr lang="fr-FR" sz="950" cap="none" dirty="0"/>
              <a:t>sur le kit</a:t>
            </a:r>
            <a:br>
              <a:rPr lang="fr-FR" sz="950" cap="none" dirty="0"/>
            </a:br>
            <a:r>
              <a:rPr lang="fr-FR" sz="950" cap="none" dirty="0"/>
              <a:t>ou sur le tube</a:t>
            </a:r>
          </a:p>
          <a:p>
            <a:endParaRPr lang="fr-FR" sz="900" b="1" dirty="0"/>
          </a:p>
        </p:txBody>
      </p:sp>
      <p:sp>
        <p:nvSpPr>
          <p:cNvPr id="25" name="Espace réservé du texte 3">
            <a:extLst>
              <a:ext uri="{FF2B5EF4-FFF2-40B4-BE49-F238E27FC236}">
                <a16:creationId xmlns:a16="http://schemas.microsoft.com/office/drawing/2014/main" id="{5E17BCE2-7C1D-4914-A769-783274263B37}"/>
              </a:ext>
            </a:extLst>
          </p:cNvPr>
          <p:cNvSpPr txBox="1">
            <a:spLocks/>
          </p:cNvSpPr>
          <p:nvPr/>
        </p:nvSpPr>
        <p:spPr>
          <a:xfrm>
            <a:off x="1803711" y="2417303"/>
            <a:ext cx="1508289" cy="105925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b="1" cap="none" dirty="0"/>
              <a:t>Renseigner correctement la fiche d’identification </a:t>
            </a:r>
            <a:r>
              <a:rPr lang="fr-FR" sz="950" cap="none" dirty="0"/>
              <a:t>: date de prélèvement</a:t>
            </a:r>
            <a:br>
              <a:rPr lang="fr-FR" sz="950" cap="none" dirty="0"/>
            </a:br>
            <a:r>
              <a:rPr lang="fr-FR" sz="950" cap="none" dirty="0"/>
              <a:t>et n° de téléphone</a:t>
            </a:r>
          </a:p>
          <a:p>
            <a:endParaRPr lang="fr-FR" sz="900" b="1" dirty="0"/>
          </a:p>
        </p:txBody>
      </p:sp>
      <p:sp>
        <p:nvSpPr>
          <p:cNvPr id="28" name="Espace réservé du texte 3">
            <a:extLst>
              <a:ext uri="{FF2B5EF4-FFF2-40B4-BE49-F238E27FC236}">
                <a16:creationId xmlns:a16="http://schemas.microsoft.com/office/drawing/2014/main" id="{81C04845-3F53-4B11-B641-39C2E654E43C}"/>
              </a:ext>
            </a:extLst>
          </p:cNvPr>
          <p:cNvSpPr txBox="1">
            <a:spLocks/>
          </p:cNvSpPr>
          <p:nvPr/>
        </p:nvSpPr>
        <p:spPr>
          <a:xfrm>
            <a:off x="3424649" y="2386107"/>
            <a:ext cx="1941926" cy="123095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b="1" cap="none" dirty="0"/>
              <a:t>Coller la grande étiquette </a:t>
            </a:r>
            <a:r>
              <a:rPr lang="fr-FR" sz="950" cap="none" dirty="0"/>
              <a:t>présente</a:t>
            </a:r>
            <a:br>
              <a:rPr lang="fr-FR" sz="950" cap="none" dirty="0"/>
            </a:br>
            <a:r>
              <a:rPr lang="fr-FR" sz="950" cap="none" dirty="0"/>
              <a:t>sur la lettre d’invitation sur l’emplacement dédié de la fiche d’identification, sinon compléter la partie « identification »</a:t>
            </a:r>
          </a:p>
        </p:txBody>
      </p:sp>
      <p:sp>
        <p:nvSpPr>
          <p:cNvPr id="29" name="Espace réservé du texte 3">
            <a:extLst>
              <a:ext uri="{FF2B5EF4-FFF2-40B4-BE49-F238E27FC236}">
                <a16:creationId xmlns:a16="http://schemas.microsoft.com/office/drawing/2014/main" id="{29D4DFC7-FCAB-44CB-94C5-AB4C052C67F6}"/>
              </a:ext>
            </a:extLst>
          </p:cNvPr>
          <p:cNvSpPr txBox="1">
            <a:spLocks/>
          </p:cNvSpPr>
          <p:nvPr/>
        </p:nvSpPr>
        <p:spPr>
          <a:xfrm>
            <a:off x="5596086" y="2391247"/>
            <a:ext cx="1485909" cy="858385"/>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b="1" cap="none" dirty="0"/>
              <a:t>Compléter et placer correctement l’étiquette autocollante sur le tube </a:t>
            </a:r>
            <a:r>
              <a:rPr lang="fr-FR" sz="950" cap="none" dirty="0"/>
              <a:t>de prélèvement, présente sur l’invitation ou sur la fiche d’identification</a:t>
            </a:r>
          </a:p>
        </p:txBody>
      </p:sp>
      <p:sp>
        <p:nvSpPr>
          <p:cNvPr id="30" name="Espace réservé du texte 3">
            <a:extLst>
              <a:ext uri="{FF2B5EF4-FFF2-40B4-BE49-F238E27FC236}">
                <a16:creationId xmlns:a16="http://schemas.microsoft.com/office/drawing/2014/main" id="{A5FEC12A-A927-42A5-92C5-65C672CC8B9C}"/>
              </a:ext>
            </a:extLst>
          </p:cNvPr>
          <p:cNvSpPr txBox="1">
            <a:spLocks/>
          </p:cNvSpPr>
          <p:nvPr/>
        </p:nvSpPr>
        <p:spPr>
          <a:xfrm>
            <a:off x="7311506" y="2415018"/>
            <a:ext cx="1485909" cy="138183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algn="ctr">
              <a:spcBef>
                <a:spcPts val="600"/>
              </a:spcBef>
              <a:spcAft>
                <a:spcPts val="600"/>
              </a:spcAft>
            </a:pPr>
            <a:r>
              <a:rPr lang="fr-FR" sz="950" b="0" dirty="0">
                <a:solidFill>
                  <a:schemeClr val="tx1"/>
                </a:solidFill>
              </a:rPr>
              <a:t>Renseigner le nom du médecin traitant si</a:t>
            </a:r>
            <a:br>
              <a:rPr lang="fr-FR" sz="950" b="0" dirty="0">
                <a:solidFill>
                  <a:schemeClr val="tx1"/>
                </a:solidFill>
              </a:rPr>
            </a:br>
            <a:r>
              <a:rPr lang="fr-FR" sz="950" b="0" dirty="0">
                <a:solidFill>
                  <a:schemeClr val="tx1"/>
                </a:solidFill>
              </a:rPr>
              <a:t>un autre professionnel de santé remet le kit</a:t>
            </a:r>
          </a:p>
          <a:p>
            <a:pPr algn="ctr"/>
            <a:endParaRPr lang="fr-FR" sz="900" b="1" dirty="0"/>
          </a:p>
        </p:txBody>
      </p:sp>
      <p:sp>
        <p:nvSpPr>
          <p:cNvPr id="31" name="Espace réservé du texte 3">
            <a:extLst>
              <a:ext uri="{FF2B5EF4-FFF2-40B4-BE49-F238E27FC236}">
                <a16:creationId xmlns:a16="http://schemas.microsoft.com/office/drawing/2014/main" id="{1309518B-534E-4E5E-B5CD-CBDE40286A45}"/>
              </a:ext>
            </a:extLst>
          </p:cNvPr>
          <p:cNvSpPr txBox="1">
            <a:spLocks/>
          </p:cNvSpPr>
          <p:nvPr/>
        </p:nvSpPr>
        <p:spPr>
          <a:xfrm>
            <a:off x="827584" y="3823492"/>
            <a:ext cx="1395976" cy="69247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defRPr/>
            </a:pPr>
            <a:r>
              <a:rPr lang="fr-FR" sz="950" b="0" dirty="0">
                <a:solidFill>
                  <a:schemeClr val="tx1"/>
                </a:solidFill>
              </a:rPr>
              <a:t>Respecter les modalités de prélèvement</a:t>
            </a:r>
            <a:br>
              <a:rPr lang="fr-FR" sz="950" b="0" dirty="0">
                <a:solidFill>
                  <a:schemeClr val="tx1"/>
                </a:solidFill>
              </a:rPr>
            </a:br>
            <a:r>
              <a:rPr lang="fr-FR" sz="950" b="0" dirty="0">
                <a:solidFill>
                  <a:schemeClr val="tx1"/>
                </a:solidFill>
              </a:rPr>
              <a:t>du </a:t>
            </a:r>
            <a:r>
              <a:rPr lang="fr-FR" sz="950" dirty="0">
                <a:solidFill>
                  <a:schemeClr val="tx1"/>
                </a:solidFill>
              </a:rPr>
              <a:t>mode d’emploi</a:t>
            </a:r>
          </a:p>
          <a:p>
            <a:pPr algn="ctr"/>
            <a:endParaRPr lang="fr-FR" sz="900" b="1" dirty="0"/>
          </a:p>
        </p:txBody>
      </p:sp>
      <p:sp>
        <p:nvSpPr>
          <p:cNvPr id="32" name="Espace réservé du texte 3">
            <a:extLst>
              <a:ext uri="{FF2B5EF4-FFF2-40B4-BE49-F238E27FC236}">
                <a16:creationId xmlns:a16="http://schemas.microsoft.com/office/drawing/2014/main" id="{A29DACE9-8CDE-40AC-B18E-77461EFA25A0}"/>
              </a:ext>
            </a:extLst>
          </p:cNvPr>
          <p:cNvSpPr txBox="1">
            <a:spLocks/>
          </p:cNvSpPr>
          <p:nvPr/>
        </p:nvSpPr>
        <p:spPr>
          <a:xfrm>
            <a:off x="2534468" y="3839436"/>
            <a:ext cx="1052071" cy="54864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defRPr/>
            </a:pPr>
            <a:r>
              <a:rPr lang="fr-FR" sz="950" b="0" dirty="0">
                <a:solidFill>
                  <a:schemeClr val="tx1"/>
                </a:solidFill>
              </a:rPr>
              <a:t>Réaliser le test à domicile </a:t>
            </a:r>
            <a:r>
              <a:rPr lang="fr-FR" sz="950" dirty="0">
                <a:solidFill>
                  <a:schemeClr val="tx1"/>
                </a:solidFill>
              </a:rPr>
              <a:t>dans les meilleurs délais </a:t>
            </a:r>
          </a:p>
          <a:p>
            <a:pPr algn="ctr"/>
            <a:endParaRPr lang="fr-FR" sz="900" b="1" dirty="0"/>
          </a:p>
        </p:txBody>
      </p:sp>
      <p:grpSp>
        <p:nvGrpSpPr>
          <p:cNvPr id="33" name="Groupe 32">
            <a:extLst>
              <a:ext uri="{FF2B5EF4-FFF2-40B4-BE49-F238E27FC236}">
                <a16:creationId xmlns:a16="http://schemas.microsoft.com/office/drawing/2014/main" id="{C2A91D55-543C-403D-88B7-1FF779DB41E9}"/>
              </a:ext>
            </a:extLst>
          </p:cNvPr>
          <p:cNvGrpSpPr/>
          <p:nvPr/>
        </p:nvGrpSpPr>
        <p:grpSpPr>
          <a:xfrm rot="2497123">
            <a:off x="3045284" y="3547642"/>
            <a:ext cx="175460" cy="158675"/>
            <a:chOff x="8668985" y="-14434"/>
            <a:chExt cx="397178" cy="359180"/>
          </a:xfrm>
        </p:grpSpPr>
        <p:cxnSp>
          <p:nvCxnSpPr>
            <p:cNvPr id="34" name="Connecteur droit 33">
              <a:extLst>
                <a:ext uri="{FF2B5EF4-FFF2-40B4-BE49-F238E27FC236}">
                  <a16:creationId xmlns:a16="http://schemas.microsoft.com/office/drawing/2014/main" id="{A3664504-011A-4B72-A17D-AD4484910120}"/>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2E964EB-BD1D-4083-AE53-6D8F98CD579F}"/>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36" name="Groupe 35">
            <a:extLst>
              <a:ext uri="{FF2B5EF4-FFF2-40B4-BE49-F238E27FC236}">
                <a16:creationId xmlns:a16="http://schemas.microsoft.com/office/drawing/2014/main" id="{6EB0BFC2-9CD4-4373-ABB9-B48C1C8905E4}"/>
              </a:ext>
            </a:extLst>
          </p:cNvPr>
          <p:cNvGrpSpPr/>
          <p:nvPr/>
        </p:nvGrpSpPr>
        <p:grpSpPr>
          <a:xfrm rot="2497123">
            <a:off x="1351836" y="3548417"/>
            <a:ext cx="175460" cy="158675"/>
            <a:chOff x="8668985" y="-14434"/>
            <a:chExt cx="397178" cy="359180"/>
          </a:xfrm>
        </p:grpSpPr>
        <p:cxnSp>
          <p:nvCxnSpPr>
            <p:cNvPr id="37" name="Connecteur droit 36">
              <a:extLst>
                <a:ext uri="{FF2B5EF4-FFF2-40B4-BE49-F238E27FC236}">
                  <a16:creationId xmlns:a16="http://schemas.microsoft.com/office/drawing/2014/main" id="{4C5EEF5F-2400-4243-8D72-FACC685876D8}"/>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6A1E8B1-D69F-411A-8BB8-2B76C6665119}"/>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4D301FB4-D8FD-4D56-A820-FDCF485C38D5}"/>
              </a:ext>
            </a:extLst>
          </p:cNvPr>
          <p:cNvGrpSpPr/>
          <p:nvPr/>
        </p:nvGrpSpPr>
        <p:grpSpPr>
          <a:xfrm rot="2497123">
            <a:off x="7983314" y="2160813"/>
            <a:ext cx="175460" cy="158675"/>
            <a:chOff x="8668985" y="-14434"/>
            <a:chExt cx="397178" cy="359180"/>
          </a:xfrm>
        </p:grpSpPr>
        <p:cxnSp>
          <p:nvCxnSpPr>
            <p:cNvPr id="40" name="Connecteur droit 39">
              <a:extLst>
                <a:ext uri="{FF2B5EF4-FFF2-40B4-BE49-F238E27FC236}">
                  <a16:creationId xmlns:a16="http://schemas.microsoft.com/office/drawing/2014/main" id="{183DD300-3A83-4B43-839C-928F2D7C7274}"/>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546C777-F6AA-47FF-8997-C867E0557C96}"/>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42" name="Groupe 41">
            <a:extLst>
              <a:ext uri="{FF2B5EF4-FFF2-40B4-BE49-F238E27FC236}">
                <a16:creationId xmlns:a16="http://schemas.microsoft.com/office/drawing/2014/main" id="{38C2BDD8-3435-49A9-B6EB-778A6517F784}"/>
              </a:ext>
            </a:extLst>
          </p:cNvPr>
          <p:cNvGrpSpPr/>
          <p:nvPr/>
        </p:nvGrpSpPr>
        <p:grpSpPr>
          <a:xfrm rot="2497123">
            <a:off x="6301244" y="2115014"/>
            <a:ext cx="175460" cy="158675"/>
            <a:chOff x="8668985" y="-14434"/>
            <a:chExt cx="397178" cy="359180"/>
          </a:xfrm>
        </p:grpSpPr>
        <p:cxnSp>
          <p:nvCxnSpPr>
            <p:cNvPr id="43" name="Connecteur droit 42">
              <a:extLst>
                <a:ext uri="{FF2B5EF4-FFF2-40B4-BE49-F238E27FC236}">
                  <a16:creationId xmlns:a16="http://schemas.microsoft.com/office/drawing/2014/main" id="{AB2080CA-50D1-4E2D-9F08-F2BA23980004}"/>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79008FEB-0AC4-40A4-85F2-83BFD313BFF2}"/>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45" name="Groupe 44">
            <a:extLst>
              <a:ext uri="{FF2B5EF4-FFF2-40B4-BE49-F238E27FC236}">
                <a16:creationId xmlns:a16="http://schemas.microsoft.com/office/drawing/2014/main" id="{ABEFF43E-0764-464C-AB27-2CFF211C1C19}"/>
              </a:ext>
            </a:extLst>
          </p:cNvPr>
          <p:cNvGrpSpPr/>
          <p:nvPr/>
        </p:nvGrpSpPr>
        <p:grpSpPr>
          <a:xfrm rot="2497123">
            <a:off x="4259317" y="2114795"/>
            <a:ext cx="175460" cy="158675"/>
            <a:chOff x="8668985" y="-14434"/>
            <a:chExt cx="397178" cy="359180"/>
          </a:xfrm>
        </p:grpSpPr>
        <p:cxnSp>
          <p:nvCxnSpPr>
            <p:cNvPr id="46" name="Connecteur droit 45">
              <a:extLst>
                <a:ext uri="{FF2B5EF4-FFF2-40B4-BE49-F238E27FC236}">
                  <a16:creationId xmlns:a16="http://schemas.microsoft.com/office/drawing/2014/main" id="{690AD377-42F3-4712-ACE7-8E20321EE7BD}"/>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B1CCEB0-4A3B-4593-9CC1-A1FE69F2C7E7}"/>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48" name="Groupe 47">
            <a:extLst>
              <a:ext uri="{FF2B5EF4-FFF2-40B4-BE49-F238E27FC236}">
                <a16:creationId xmlns:a16="http://schemas.microsoft.com/office/drawing/2014/main" id="{497A78DC-5087-4258-BEF3-1917009E9A62}"/>
              </a:ext>
            </a:extLst>
          </p:cNvPr>
          <p:cNvGrpSpPr/>
          <p:nvPr/>
        </p:nvGrpSpPr>
        <p:grpSpPr>
          <a:xfrm rot="2497123">
            <a:off x="2419441" y="2120369"/>
            <a:ext cx="175460" cy="158675"/>
            <a:chOff x="8668985" y="-14434"/>
            <a:chExt cx="397178" cy="359180"/>
          </a:xfrm>
        </p:grpSpPr>
        <p:cxnSp>
          <p:nvCxnSpPr>
            <p:cNvPr id="49" name="Connecteur droit 48">
              <a:extLst>
                <a:ext uri="{FF2B5EF4-FFF2-40B4-BE49-F238E27FC236}">
                  <a16:creationId xmlns:a16="http://schemas.microsoft.com/office/drawing/2014/main" id="{D1980D22-D55D-44C8-9602-80212E9906A3}"/>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C3152FDC-5AC7-4931-A28C-5380CD295802}"/>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51" name="Groupe 50">
            <a:extLst>
              <a:ext uri="{FF2B5EF4-FFF2-40B4-BE49-F238E27FC236}">
                <a16:creationId xmlns:a16="http://schemas.microsoft.com/office/drawing/2014/main" id="{B0054F29-87EF-4DE9-B5F0-9286A43F5A9D}"/>
              </a:ext>
            </a:extLst>
          </p:cNvPr>
          <p:cNvGrpSpPr/>
          <p:nvPr/>
        </p:nvGrpSpPr>
        <p:grpSpPr>
          <a:xfrm rot="2497123">
            <a:off x="914910" y="2117471"/>
            <a:ext cx="175460" cy="158675"/>
            <a:chOff x="8668985" y="-14434"/>
            <a:chExt cx="397178" cy="359180"/>
          </a:xfrm>
        </p:grpSpPr>
        <p:cxnSp>
          <p:nvCxnSpPr>
            <p:cNvPr id="52" name="Connecteur droit 51">
              <a:extLst>
                <a:ext uri="{FF2B5EF4-FFF2-40B4-BE49-F238E27FC236}">
                  <a16:creationId xmlns:a16="http://schemas.microsoft.com/office/drawing/2014/main" id="{29E7CB63-3393-401D-B5E6-BD64049F4996}"/>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9BE5CEA-C9D7-488F-8D09-CFCE8D46F41F}"/>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7835D581-0FEA-42DF-88C8-7DF63457A8BE}"/>
              </a:ext>
            </a:extLst>
          </p:cNvPr>
          <p:cNvGrpSpPr/>
          <p:nvPr/>
        </p:nvGrpSpPr>
        <p:grpSpPr>
          <a:xfrm>
            <a:off x="373415" y="1493880"/>
            <a:ext cx="8424000" cy="549771"/>
            <a:chOff x="2652763" y="1012966"/>
            <a:chExt cx="4158021" cy="293147"/>
          </a:xfrm>
        </p:grpSpPr>
        <p:sp>
          <p:nvSpPr>
            <p:cNvPr id="55" name="Rectangle à coins arrondis 55">
              <a:extLst>
                <a:ext uri="{FF2B5EF4-FFF2-40B4-BE49-F238E27FC236}">
                  <a16:creationId xmlns:a16="http://schemas.microsoft.com/office/drawing/2014/main" id="{07D08849-7E11-4118-8E77-C0D55C01C147}"/>
                </a:ext>
              </a:extLst>
            </p:cNvPr>
            <p:cNvSpPr/>
            <p:nvPr/>
          </p:nvSpPr>
          <p:spPr>
            <a:xfrm flipV="1">
              <a:off x="2652763" y="1056739"/>
              <a:ext cx="4158021" cy="218139"/>
            </a:xfrm>
            <a:prstGeom prst="roundRect">
              <a:avLst/>
            </a:prstGeom>
            <a:solidFill>
              <a:srgbClr val="F2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a16="http://schemas.microsoft.com/office/drawing/2014/main" id="{05FF8199-DD9C-49B0-AA79-7DCD59F915CA}"/>
                </a:ext>
              </a:extLst>
            </p:cNvPr>
            <p:cNvSpPr/>
            <p:nvPr/>
          </p:nvSpPr>
          <p:spPr>
            <a:xfrm>
              <a:off x="2959508" y="1012966"/>
              <a:ext cx="3549445"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400" b="1" dirty="0">
                  <a:solidFill>
                    <a:schemeClr val="bg1"/>
                  </a:solidFill>
                </a:rPr>
                <a:t>Respect des consignes de réalisation du test</a:t>
              </a:r>
            </a:p>
          </p:txBody>
        </p:sp>
      </p:grpSp>
      <p:sp>
        <p:nvSpPr>
          <p:cNvPr id="57" name="Espace réservé du texte 3">
            <a:extLst>
              <a:ext uri="{FF2B5EF4-FFF2-40B4-BE49-F238E27FC236}">
                <a16:creationId xmlns:a16="http://schemas.microsoft.com/office/drawing/2014/main" id="{320AEF85-A709-406A-A3F2-73005F34769B}"/>
              </a:ext>
            </a:extLst>
          </p:cNvPr>
          <p:cNvSpPr txBox="1">
            <a:spLocks/>
          </p:cNvSpPr>
          <p:nvPr/>
        </p:nvSpPr>
        <p:spPr>
          <a:xfrm>
            <a:off x="4103635" y="3818212"/>
            <a:ext cx="879401" cy="54864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defRPr/>
            </a:pPr>
            <a:r>
              <a:rPr lang="fr-FR" sz="950" dirty="0">
                <a:solidFill>
                  <a:schemeClr val="tx1"/>
                </a:solidFill>
              </a:rPr>
              <a:t>Ne pas réaliser le test d’une autre personne</a:t>
            </a:r>
          </a:p>
          <a:p>
            <a:pPr algn="ctr"/>
            <a:endParaRPr lang="fr-FR" sz="900" b="1" dirty="0"/>
          </a:p>
        </p:txBody>
      </p:sp>
      <p:grpSp>
        <p:nvGrpSpPr>
          <p:cNvPr id="58" name="Groupe 57">
            <a:extLst>
              <a:ext uri="{FF2B5EF4-FFF2-40B4-BE49-F238E27FC236}">
                <a16:creationId xmlns:a16="http://schemas.microsoft.com/office/drawing/2014/main" id="{DED9FDE4-8739-45E4-B101-305DEB17C94A}"/>
              </a:ext>
            </a:extLst>
          </p:cNvPr>
          <p:cNvGrpSpPr/>
          <p:nvPr/>
        </p:nvGrpSpPr>
        <p:grpSpPr>
          <a:xfrm rot="2497123">
            <a:off x="4373889" y="3543136"/>
            <a:ext cx="175460" cy="158675"/>
            <a:chOff x="8668985" y="-14434"/>
            <a:chExt cx="397178" cy="359180"/>
          </a:xfrm>
        </p:grpSpPr>
        <p:cxnSp>
          <p:nvCxnSpPr>
            <p:cNvPr id="59" name="Connecteur droit 58">
              <a:extLst>
                <a:ext uri="{FF2B5EF4-FFF2-40B4-BE49-F238E27FC236}">
                  <a16:creationId xmlns:a16="http://schemas.microsoft.com/office/drawing/2014/main" id="{43826DD0-8F7B-4946-B7E5-D311252AE0AE}"/>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B9D74F31-CB15-4758-8D56-5F4AAB285549}"/>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3">
            <a:extLst>
              <a:ext uri="{FF2B5EF4-FFF2-40B4-BE49-F238E27FC236}">
                <a16:creationId xmlns:a16="http://schemas.microsoft.com/office/drawing/2014/main" id="{1B2D9CD2-4525-4C1F-8909-5F9D28D8BD0A}"/>
              </a:ext>
            </a:extLst>
          </p:cNvPr>
          <p:cNvSpPr txBox="1">
            <a:spLocks/>
          </p:cNvSpPr>
          <p:nvPr/>
        </p:nvSpPr>
        <p:spPr>
          <a:xfrm>
            <a:off x="5522005" y="3807725"/>
            <a:ext cx="1167668" cy="54864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defRPr/>
            </a:pPr>
            <a:r>
              <a:rPr lang="fr-FR" sz="950" dirty="0">
                <a:solidFill>
                  <a:schemeClr val="tx1"/>
                </a:solidFill>
              </a:rPr>
              <a:t>Vérifier que la fiche d’identification et le tube se trouvent dans l’enveloppe de retour</a:t>
            </a:r>
          </a:p>
          <a:p>
            <a:pPr algn="ctr"/>
            <a:endParaRPr lang="fr-FR" sz="900" b="1" dirty="0"/>
          </a:p>
        </p:txBody>
      </p:sp>
      <p:grpSp>
        <p:nvGrpSpPr>
          <p:cNvPr id="62" name="Groupe 61">
            <a:extLst>
              <a:ext uri="{FF2B5EF4-FFF2-40B4-BE49-F238E27FC236}">
                <a16:creationId xmlns:a16="http://schemas.microsoft.com/office/drawing/2014/main" id="{C389C8E5-49D9-46A9-99A5-7F109EBC69A1}"/>
              </a:ext>
            </a:extLst>
          </p:cNvPr>
          <p:cNvGrpSpPr/>
          <p:nvPr/>
        </p:nvGrpSpPr>
        <p:grpSpPr>
          <a:xfrm rot="2497123">
            <a:off x="5974119" y="3521305"/>
            <a:ext cx="175460" cy="158675"/>
            <a:chOff x="8668985" y="-14434"/>
            <a:chExt cx="397178" cy="359180"/>
          </a:xfrm>
        </p:grpSpPr>
        <p:cxnSp>
          <p:nvCxnSpPr>
            <p:cNvPr id="63" name="Connecteur droit 62">
              <a:extLst>
                <a:ext uri="{FF2B5EF4-FFF2-40B4-BE49-F238E27FC236}">
                  <a16:creationId xmlns:a16="http://schemas.microsoft.com/office/drawing/2014/main" id="{748F69E2-DEF6-4A60-9FDE-713FB1F2F3A0}"/>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E87D6F6A-4EFA-4D49-8903-6A40DEE5B989}"/>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sp>
        <p:nvSpPr>
          <p:cNvPr id="65" name="Espace réservé du texte 3">
            <a:extLst>
              <a:ext uri="{FF2B5EF4-FFF2-40B4-BE49-F238E27FC236}">
                <a16:creationId xmlns:a16="http://schemas.microsoft.com/office/drawing/2014/main" id="{3121CAF6-828B-42A8-92D4-002A65364551}"/>
              </a:ext>
            </a:extLst>
          </p:cNvPr>
          <p:cNvSpPr txBox="1">
            <a:spLocks/>
          </p:cNvSpPr>
          <p:nvPr/>
        </p:nvSpPr>
        <p:spPr>
          <a:xfrm>
            <a:off x="7170825" y="3783888"/>
            <a:ext cx="1350000" cy="54864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ctr">
              <a:defRPr/>
            </a:pPr>
            <a:r>
              <a:rPr lang="fr-FR" sz="950" dirty="0">
                <a:solidFill>
                  <a:schemeClr val="tx1"/>
                </a:solidFill>
              </a:rPr>
              <a:t>Respecter le délai d’envoi du prélèvement</a:t>
            </a:r>
            <a:br>
              <a:rPr lang="fr-FR" sz="950" dirty="0">
                <a:solidFill>
                  <a:schemeClr val="tx1"/>
                </a:solidFill>
              </a:rPr>
            </a:br>
            <a:r>
              <a:rPr lang="fr-FR" sz="950" dirty="0">
                <a:solidFill>
                  <a:schemeClr val="tx1"/>
                </a:solidFill>
              </a:rPr>
              <a:t>de 24h : ne jamais poster le samedi ni la veille d’un jour férié</a:t>
            </a:r>
          </a:p>
          <a:p>
            <a:pPr algn="ctr"/>
            <a:endParaRPr lang="fr-FR" sz="900" b="1" dirty="0"/>
          </a:p>
        </p:txBody>
      </p:sp>
      <p:grpSp>
        <p:nvGrpSpPr>
          <p:cNvPr id="66" name="Groupe 65">
            <a:extLst>
              <a:ext uri="{FF2B5EF4-FFF2-40B4-BE49-F238E27FC236}">
                <a16:creationId xmlns:a16="http://schemas.microsoft.com/office/drawing/2014/main" id="{544027B8-087E-4BD4-9658-C293AD2DC9FF}"/>
              </a:ext>
            </a:extLst>
          </p:cNvPr>
          <p:cNvGrpSpPr/>
          <p:nvPr/>
        </p:nvGrpSpPr>
        <p:grpSpPr>
          <a:xfrm rot="2497123">
            <a:off x="7785540" y="3425287"/>
            <a:ext cx="175460" cy="158675"/>
            <a:chOff x="8668985" y="-14434"/>
            <a:chExt cx="397178" cy="359180"/>
          </a:xfrm>
        </p:grpSpPr>
        <p:cxnSp>
          <p:nvCxnSpPr>
            <p:cNvPr id="67" name="Connecteur droit 66">
              <a:extLst>
                <a:ext uri="{FF2B5EF4-FFF2-40B4-BE49-F238E27FC236}">
                  <a16:creationId xmlns:a16="http://schemas.microsoft.com/office/drawing/2014/main" id="{6EBA223D-D761-4C1F-B0F1-54742F43919C}"/>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F4F1C972-2641-4A48-9E09-A0B0AEFC08A3}"/>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827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500"/>
                                        <p:tgtEl>
                                          <p:spTgt spid="58"/>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p:bldP spid="30" grpId="0"/>
      <p:bldP spid="31" grpId="0"/>
      <p:bldP spid="32" grpId="0"/>
      <p:bldP spid="57" grpId="0"/>
      <p:bldP spid="61" grpId="0"/>
      <p:bldP spid="6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messages à transmettre aux personnes</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solidFill>
                  <a:srgbClr val="FFFFFF"/>
                </a:solidFill>
              </a:rPr>
              <a:pPr/>
              <a:t>65</a:t>
            </a:fld>
            <a:endParaRPr lang="fr-FR" dirty="0">
              <a:solidFill>
                <a:srgbClr val="FFFFFF"/>
              </a:solidFill>
            </a:endParaRPr>
          </a:p>
        </p:txBody>
      </p:sp>
      <p:sp>
        <p:nvSpPr>
          <p:cNvPr id="19" name="Espace réservé de la date 2">
            <a:extLst>
              <a:ext uri="{FF2B5EF4-FFF2-40B4-BE49-F238E27FC236}">
                <a16:creationId xmlns:a16="http://schemas.microsoft.com/office/drawing/2014/main" id="{6AB90C27-9D80-478D-8AF1-17F5E013915B}"/>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1" name="Espace réservé du pied de page 3">
            <a:extLst>
              <a:ext uri="{FF2B5EF4-FFF2-40B4-BE49-F238E27FC236}">
                <a16:creationId xmlns:a16="http://schemas.microsoft.com/office/drawing/2014/main" id="{9DC07A91-2E0D-4822-AB5C-14759F4DAE50}"/>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2" name="Espace réservé du numéro de diapositive 7">
            <a:extLst>
              <a:ext uri="{FF2B5EF4-FFF2-40B4-BE49-F238E27FC236}">
                <a16:creationId xmlns:a16="http://schemas.microsoft.com/office/drawing/2014/main" id="{EF711651-8093-4FFA-B94A-28F1CF3D086B}"/>
              </a:ext>
            </a:extLst>
          </p:cNvPr>
          <p:cNvSpPr txBox="1">
            <a:spLocks/>
          </p:cNvSpPr>
          <p:nvPr/>
        </p:nvSpPr>
        <p:spPr bwMode="gray">
          <a:xfrm>
            <a:off x="6264000" y="4783500"/>
            <a:ext cx="1350000" cy="36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84EA46-63B8-F44C-953D-BF4FA9E68CB3}" type="slidenum">
              <a:rPr lang="fr-FR" smtClean="0"/>
              <a:pPr/>
              <a:t>65</a:t>
            </a:fld>
            <a:endParaRPr lang="fr-FR" dirty="0"/>
          </a:p>
        </p:txBody>
      </p:sp>
      <p:sp>
        <p:nvSpPr>
          <p:cNvPr id="23" name="Espace réservé du texte 6">
            <a:extLst>
              <a:ext uri="{FF2B5EF4-FFF2-40B4-BE49-F238E27FC236}">
                <a16:creationId xmlns:a16="http://schemas.microsoft.com/office/drawing/2014/main" id="{EFACC3BA-B443-4529-AAED-CB5FEDCB4065}"/>
              </a:ext>
            </a:extLst>
          </p:cNvPr>
          <p:cNvSpPr>
            <a:spLocks noGrp="1"/>
          </p:cNvSpPr>
          <p:nvPr>
            <p:ph type="body" sz="quarter" idx="13"/>
          </p:nvPr>
        </p:nvSpPr>
        <p:spPr>
          <a:xfrm>
            <a:off x="3312000" y="180000"/>
            <a:ext cx="5472000" cy="360000"/>
          </a:xfrm>
        </p:spPr>
        <p:txBody>
          <a:bodyPr/>
          <a:lstStyle/>
          <a:p>
            <a:pPr marL="0" indent="0">
              <a:buNone/>
            </a:pPr>
            <a:r>
              <a:rPr lang="fr-FR" dirty="0"/>
              <a:t>4. Communiquer avec la personnes</a:t>
            </a:r>
          </a:p>
        </p:txBody>
      </p:sp>
      <p:sp>
        <p:nvSpPr>
          <p:cNvPr id="24" name="Espace réservé du texte 3">
            <a:extLst>
              <a:ext uri="{FF2B5EF4-FFF2-40B4-BE49-F238E27FC236}">
                <a16:creationId xmlns:a16="http://schemas.microsoft.com/office/drawing/2014/main" id="{7EB359B5-E510-4420-B3AB-A57E8D981BF7}"/>
              </a:ext>
            </a:extLst>
          </p:cNvPr>
          <p:cNvSpPr txBox="1">
            <a:spLocks/>
          </p:cNvSpPr>
          <p:nvPr/>
        </p:nvSpPr>
        <p:spPr>
          <a:xfrm>
            <a:off x="943971" y="2445529"/>
            <a:ext cx="1660465" cy="1512442"/>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cap="none" dirty="0"/>
              <a:t>Pour les </a:t>
            </a:r>
            <a:r>
              <a:rPr lang="fr-FR" sz="950" b="1" cap="none" dirty="0"/>
              <a:t>résultats </a:t>
            </a:r>
            <a:r>
              <a:rPr lang="fr-FR" sz="950" cap="none" dirty="0"/>
              <a:t>:</a:t>
            </a:r>
          </a:p>
          <a:p>
            <a:pPr algn="ctr"/>
            <a:r>
              <a:rPr lang="fr-FR" sz="950" cap="none" dirty="0"/>
              <a:t> Consulter le médecin désigné</a:t>
            </a:r>
          </a:p>
          <a:p>
            <a:pPr algn="ctr"/>
            <a:r>
              <a:rPr lang="fr-FR" sz="950" cap="none" dirty="0"/>
              <a:t>Se rendre sur le site internet (inscription) </a:t>
            </a:r>
          </a:p>
          <a:p>
            <a:pPr algn="ctr"/>
            <a:r>
              <a:rPr lang="fr-FR" sz="950" cap="none" dirty="0"/>
              <a:t>Contacter le laboratoire CERBA (téléphone)</a:t>
            </a:r>
          </a:p>
          <a:p>
            <a:endParaRPr lang="fr-FR" sz="900" b="1" dirty="0"/>
          </a:p>
        </p:txBody>
      </p:sp>
      <p:sp>
        <p:nvSpPr>
          <p:cNvPr id="25" name="Espace réservé du texte 3">
            <a:extLst>
              <a:ext uri="{FF2B5EF4-FFF2-40B4-BE49-F238E27FC236}">
                <a16:creationId xmlns:a16="http://schemas.microsoft.com/office/drawing/2014/main" id="{5E17BCE2-7C1D-4914-A769-783274263B37}"/>
              </a:ext>
            </a:extLst>
          </p:cNvPr>
          <p:cNvSpPr txBox="1">
            <a:spLocks/>
          </p:cNvSpPr>
          <p:nvPr/>
        </p:nvSpPr>
        <p:spPr>
          <a:xfrm>
            <a:off x="3563888" y="2491197"/>
            <a:ext cx="1515550" cy="1059250"/>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cap="none" dirty="0"/>
              <a:t>En cas de </a:t>
            </a:r>
            <a:r>
              <a:rPr lang="fr-FR" sz="950" b="1" cap="none" dirty="0"/>
              <a:t>résultat positif </a:t>
            </a:r>
            <a:r>
              <a:rPr lang="fr-FR" sz="950" cap="none" dirty="0"/>
              <a:t>:</a:t>
            </a:r>
          </a:p>
          <a:p>
            <a:pPr algn="ctr"/>
            <a:r>
              <a:rPr lang="fr-FR" sz="950" cap="none" dirty="0"/>
              <a:t>Réaliser une coloscopie de diagnostic</a:t>
            </a:r>
          </a:p>
          <a:p>
            <a:pPr algn="ctr"/>
            <a:endParaRPr lang="fr-FR" sz="950" cap="none" dirty="0"/>
          </a:p>
          <a:p>
            <a:endParaRPr lang="fr-FR" sz="900" b="1" dirty="0"/>
          </a:p>
        </p:txBody>
      </p:sp>
      <p:sp>
        <p:nvSpPr>
          <p:cNvPr id="28" name="Espace réservé du texte 3">
            <a:extLst>
              <a:ext uri="{FF2B5EF4-FFF2-40B4-BE49-F238E27FC236}">
                <a16:creationId xmlns:a16="http://schemas.microsoft.com/office/drawing/2014/main" id="{81C04845-3F53-4B11-B641-39C2E654E43C}"/>
              </a:ext>
            </a:extLst>
          </p:cNvPr>
          <p:cNvSpPr txBox="1">
            <a:spLocks/>
          </p:cNvSpPr>
          <p:nvPr/>
        </p:nvSpPr>
        <p:spPr>
          <a:xfrm>
            <a:off x="5972472" y="2515270"/>
            <a:ext cx="1933055" cy="123095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950" cap="none" dirty="0"/>
              <a:t>En cas de </a:t>
            </a:r>
            <a:r>
              <a:rPr lang="fr-FR" sz="950" b="1" cap="none" dirty="0"/>
              <a:t>symptômes</a:t>
            </a:r>
            <a:r>
              <a:rPr lang="fr-FR" sz="950" cap="none" dirty="0"/>
              <a:t> :</a:t>
            </a:r>
          </a:p>
          <a:p>
            <a:pPr algn="ctr"/>
            <a:r>
              <a:rPr lang="fr-FR" sz="950" cap="none" dirty="0"/>
              <a:t>Consulter un médecin ou un gastroentérologue</a:t>
            </a:r>
          </a:p>
          <a:p>
            <a:pPr algn="ctr"/>
            <a:endParaRPr lang="fr-FR" sz="950" cap="none" dirty="0"/>
          </a:p>
        </p:txBody>
      </p:sp>
      <p:grpSp>
        <p:nvGrpSpPr>
          <p:cNvPr id="45" name="Groupe 44">
            <a:extLst>
              <a:ext uri="{FF2B5EF4-FFF2-40B4-BE49-F238E27FC236}">
                <a16:creationId xmlns:a16="http://schemas.microsoft.com/office/drawing/2014/main" id="{ABEFF43E-0764-464C-AB27-2CFF211C1C19}"/>
              </a:ext>
            </a:extLst>
          </p:cNvPr>
          <p:cNvGrpSpPr/>
          <p:nvPr/>
        </p:nvGrpSpPr>
        <p:grpSpPr>
          <a:xfrm rot="2497123">
            <a:off x="6546766" y="2145240"/>
            <a:ext cx="175460" cy="158675"/>
            <a:chOff x="8668985" y="-14434"/>
            <a:chExt cx="397178" cy="359180"/>
          </a:xfrm>
        </p:grpSpPr>
        <p:cxnSp>
          <p:nvCxnSpPr>
            <p:cNvPr id="46" name="Connecteur droit 45">
              <a:extLst>
                <a:ext uri="{FF2B5EF4-FFF2-40B4-BE49-F238E27FC236}">
                  <a16:creationId xmlns:a16="http://schemas.microsoft.com/office/drawing/2014/main" id="{690AD377-42F3-4712-ACE7-8E20321EE7BD}"/>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B1CCEB0-4A3B-4593-9CC1-A1FE69F2C7E7}"/>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48" name="Groupe 47">
            <a:extLst>
              <a:ext uri="{FF2B5EF4-FFF2-40B4-BE49-F238E27FC236}">
                <a16:creationId xmlns:a16="http://schemas.microsoft.com/office/drawing/2014/main" id="{497A78DC-5087-4258-BEF3-1917009E9A62}"/>
              </a:ext>
            </a:extLst>
          </p:cNvPr>
          <p:cNvGrpSpPr/>
          <p:nvPr/>
        </p:nvGrpSpPr>
        <p:grpSpPr>
          <a:xfrm rot="2497123">
            <a:off x="3988306" y="2151083"/>
            <a:ext cx="175460" cy="158675"/>
            <a:chOff x="8668985" y="-14434"/>
            <a:chExt cx="397178" cy="359180"/>
          </a:xfrm>
        </p:grpSpPr>
        <p:cxnSp>
          <p:nvCxnSpPr>
            <p:cNvPr id="49" name="Connecteur droit 48">
              <a:extLst>
                <a:ext uri="{FF2B5EF4-FFF2-40B4-BE49-F238E27FC236}">
                  <a16:creationId xmlns:a16="http://schemas.microsoft.com/office/drawing/2014/main" id="{D1980D22-D55D-44C8-9602-80212E9906A3}"/>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C3152FDC-5AC7-4931-A28C-5380CD295802}"/>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51" name="Groupe 50">
            <a:extLst>
              <a:ext uri="{FF2B5EF4-FFF2-40B4-BE49-F238E27FC236}">
                <a16:creationId xmlns:a16="http://schemas.microsoft.com/office/drawing/2014/main" id="{B0054F29-87EF-4DE9-B5F0-9286A43F5A9D}"/>
              </a:ext>
            </a:extLst>
          </p:cNvPr>
          <p:cNvGrpSpPr/>
          <p:nvPr/>
        </p:nvGrpSpPr>
        <p:grpSpPr>
          <a:xfrm rot="2497123">
            <a:off x="1573267" y="2117471"/>
            <a:ext cx="175460" cy="158675"/>
            <a:chOff x="8668985" y="-14434"/>
            <a:chExt cx="397178" cy="359180"/>
          </a:xfrm>
        </p:grpSpPr>
        <p:cxnSp>
          <p:nvCxnSpPr>
            <p:cNvPr id="52" name="Connecteur droit 51">
              <a:extLst>
                <a:ext uri="{FF2B5EF4-FFF2-40B4-BE49-F238E27FC236}">
                  <a16:creationId xmlns:a16="http://schemas.microsoft.com/office/drawing/2014/main" id="{29E7CB63-3393-401D-B5E6-BD64049F4996}"/>
                </a:ext>
              </a:extLst>
            </p:cNvPr>
            <p:cNvCxnSpPr/>
            <p:nvPr/>
          </p:nvCxnSpPr>
          <p:spPr>
            <a:xfrm>
              <a:off x="9050803" y="-14434"/>
              <a:ext cx="0" cy="35918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9BE5CEA-C9D7-488F-8D09-CFCE8D46F41F}"/>
                </a:ext>
              </a:extLst>
            </p:cNvPr>
            <p:cNvCxnSpPr>
              <a:cxnSpLocks/>
            </p:cNvCxnSpPr>
            <p:nvPr/>
          </p:nvCxnSpPr>
          <p:spPr>
            <a:xfrm>
              <a:off x="8668985" y="332807"/>
              <a:ext cx="397178" cy="0"/>
            </a:xfrm>
            <a:prstGeom prst="line">
              <a:avLst/>
            </a:prstGeom>
            <a:ln w="25400">
              <a:solidFill>
                <a:srgbClr val="F28E40"/>
              </a:solidFill>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7835D581-0FEA-42DF-88C8-7DF63457A8BE}"/>
              </a:ext>
            </a:extLst>
          </p:cNvPr>
          <p:cNvGrpSpPr/>
          <p:nvPr/>
        </p:nvGrpSpPr>
        <p:grpSpPr>
          <a:xfrm>
            <a:off x="465080" y="1493769"/>
            <a:ext cx="8424000" cy="549771"/>
            <a:chOff x="2652763" y="1012966"/>
            <a:chExt cx="4158021" cy="293147"/>
          </a:xfrm>
        </p:grpSpPr>
        <p:sp>
          <p:nvSpPr>
            <p:cNvPr id="55" name="Rectangle à coins arrondis 55">
              <a:extLst>
                <a:ext uri="{FF2B5EF4-FFF2-40B4-BE49-F238E27FC236}">
                  <a16:creationId xmlns:a16="http://schemas.microsoft.com/office/drawing/2014/main" id="{07D08849-7E11-4118-8E77-C0D55C01C147}"/>
                </a:ext>
              </a:extLst>
            </p:cNvPr>
            <p:cNvSpPr/>
            <p:nvPr/>
          </p:nvSpPr>
          <p:spPr>
            <a:xfrm flipV="1">
              <a:off x="2652763" y="1056739"/>
              <a:ext cx="4158021" cy="218139"/>
            </a:xfrm>
            <a:prstGeom prst="roundRect">
              <a:avLst/>
            </a:prstGeom>
            <a:solidFill>
              <a:srgbClr val="F2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a16="http://schemas.microsoft.com/office/drawing/2014/main" id="{05FF8199-DD9C-49B0-AA79-7DCD59F915CA}"/>
                </a:ext>
              </a:extLst>
            </p:cNvPr>
            <p:cNvSpPr/>
            <p:nvPr/>
          </p:nvSpPr>
          <p:spPr>
            <a:xfrm>
              <a:off x="2959508" y="1012966"/>
              <a:ext cx="3549445" cy="29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400" b="1" dirty="0">
                  <a:solidFill>
                    <a:schemeClr val="bg1"/>
                  </a:solidFill>
                </a:rPr>
                <a:t>Autres informations importantes</a:t>
              </a:r>
            </a:p>
          </p:txBody>
        </p:sp>
      </p:grpSp>
    </p:spTree>
    <p:extLst>
      <p:ext uri="{BB962C8B-B14F-4D97-AF65-F5344CB8AC3E}">
        <p14:creationId xmlns:p14="http://schemas.microsoft.com/office/powerpoint/2010/main" val="174958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20C2EFB2-DC75-4D1E-B86B-C1F312C85012}"/>
              </a:ext>
            </a:extLst>
          </p:cNvPr>
          <p:cNvPicPr>
            <a:picLocks noGrp="1" noChangeAspect="1"/>
          </p:cNvPicPr>
          <p:nvPr>
            <p:ph type="pic" sz="quarter" idx="13"/>
          </p:nvPr>
        </p:nvPicPr>
        <p:blipFill>
          <a:blip r:embed="rId3"/>
          <a:srcRect l="9047" r="9047"/>
          <a:stretch>
            <a:fillRect/>
          </a:stretch>
        </p:blipFill>
        <p:spPr/>
      </p:pic>
      <p:sp>
        <p:nvSpPr>
          <p:cNvPr id="6" name="Titre 5">
            <a:extLst>
              <a:ext uri="{FF2B5EF4-FFF2-40B4-BE49-F238E27FC236}">
                <a16:creationId xmlns:a16="http://schemas.microsoft.com/office/drawing/2014/main" id="{F053C2A0-4D67-974A-B0AF-EE0EBDD4B9A0}"/>
              </a:ext>
            </a:extLst>
          </p:cNvPr>
          <p:cNvSpPr>
            <a:spLocks noGrp="1"/>
          </p:cNvSpPr>
          <p:nvPr>
            <p:ph type="title"/>
          </p:nvPr>
        </p:nvSpPr>
        <p:spPr/>
        <p:txBody>
          <a:bodyPr/>
          <a:lstStyle/>
          <a:p>
            <a:pPr marL="0" indent="0">
              <a:buNone/>
            </a:pPr>
            <a:r>
              <a:rPr lang="fr-FR" dirty="0">
                <a:solidFill>
                  <a:schemeClr val="tx1"/>
                </a:solidFill>
              </a:rPr>
              <a:t>5. Les modalités pratiques d’échanges des données</a:t>
            </a:r>
          </a:p>
        </p:txBody>
      </p:sp>
      <p:sp>
        <p:nvSpPr>
          <p:cNvPr id="5" name="Espace réservé de la date 2">
            <a:extLst>
              <a:ext uri="{FF2B5EF4-FFF2-40B4-BE49-F238E27FC236}">
                <a16:creationId xmlns:a16="http://schemas.microsoft.com/office/drawing/2014/main" id="{D73B614B-3146-400C-9DCC-D9B63FA2DCF5}"/>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8" name="Espace réservé du pied de page 3">
            <a:extLst>
              <a:ext uri="{FF2B5EF4-FFF2-40B4-BE49-F238E27FC236}">
                <a16:creationId xmlns:a16="http://schemas.microsoft.com/office/drawing/2014/main" id="{D58DE541-736D-4AAB-9E2E-BDEB332FD60C}"/>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9" name="Espace réservé du numéro de diapositive 4">
            <a:extLst>
              <a:ext uri="{FF2B5EF4-FFF2-40B4-BE49-F238E27FC236}">
                <a16:creationId xmlns:a16="http://schemas.microsoft.com/office/drawing/2014/main" id="{B3047AF3-B2A7-4B80-9123-EDA011960ACE}"/>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66</a:t>
            </a:fld>
            <a:endParaRPr lang="fr-FR" dirty="0"/>
          </a:p>
        </p:txBody>
      </p:sp>
    </p:spTree>
    <p:extLst>
      <p:ext uri="{BB962C8B-B14F-4D97-AF65-F5344CB8AC3E}">
        <p14:creationId xmlns:p14="http://schemas.microsoft.com/office/powerpoint/2010/main" val="168833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720000"/>
          </a:xfrm>
        </p:spPr>
        <p:txBody>
          <a:bodyPr/>
          <a:lstStyle/>
          <a:p>
            <a:r>
              <a:rPr lang="fr-FR" dirty="0"/>
              <a:t>Ce qu’on attend du pharmacien d’officine</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67</a:t>
            </a:fld>
            <a:endParaRPr lang="fr-FR" dirty="0"/>
          </a:p>
        </p:txBody>
      </p:sp>
      <p:sp>
        <p:nvSpPr>
          <p:cNvPr id="76" name="Espace réservé de la date 2">
            <a:extLst>
              <a:ext uri="{FF2B5EF4-FFF2-40B4-BE49-F238E27FC236}">
                <a16:creationId xmlns:a16="http://schemas.microsoft.com/office/drawing/2014/main" id="{4566C4CF-66EE-4432-BF9E-22D0B5FBFD4C}"/>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77" name="Espace réservé du pied de page 3">
            <a:extLst>
              <a:ext uri="{FF2B5EF4-FFF2-40B4-BE49-F238E27FC236}">
                <a16:creationId xmlns:a16="http://schemas.microsoft.com/office/drawing/2014/main" id="{029FB8E3-6C05-447E-91C0-F54D447AF53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5" name="ZoneTexte 34">
            <a:extLst>
              <a:ext uri="{FF2B5EF4-FFF2-40B4-BE49-F238E27FC236}">
                <a16:creationId xmlns:a16="http://schemas.microsoft.com/office/drawing/2014/main" id="{28232A43-6AAE-4AC5-98EE-2F09CF00F4C6}"/>
              </a:ext>
            </a:extLst>
          </p:cNvPr>
          <p:cNvSpPr txBox="1"/>
          <p:nvPr/>
        </p:nvSpPr>
        <p:spPr>
          <a:xfrm>
            <a:off x="376767" y="1885637"/>
            <a:ext cx="8424000" cy="3062377"/>
          </a:xfrm>
          <a:prstGeom prst="rect">
            <a:avLst/>
          </a:prstGeom>
          <a:noFill/>
        </p:spPr>
        <p:txBody>
          <a:bodyPr wrap="square" lIns="0" rtlCol="0">
            <a:spAutoFit/>
          </a:bodyPr>
          <a:lstStyle/>
          <a:p>
            <a:pPr lvl="1">
              <a:spcAft>
                <a:spcPts val="600"/>
              </a:spcAft>
            </a:pPr>
            <a:endParaRPr lang="fr-FR" sz="950" dirty="0"/>
          </a:p>
          <a:p>
            <a:pPr lvl="1">
              <a:spcAft>
                <a:spcPts val="600"/>
              </a:spcAft>
            </a:pPr>
            <a:endParaRPr lang="fr-FR" sz="950" dirty="0"/>
          </a:p>
          <a:p>
            <a:pPr lvl="1">
              <a:spcAft>
                <a:spcPts val="600"/>
              </a:spcAft>
            </a:pPr>
            <a:endParaRPr lang="fr-FR" sz="950" dirty="0"/>
          </a:p>
          <a:p>
            <a:pPr marL="228600" indent="-228600">
              <a:spcAft>
                <a:spcPts val="600"/>
              </a:spcAft>
              <a:buFont typeface="+mj-lt"/>
              <a:buAutoNum type="arabicPeriod"/>
            </a:pPr>
            <a:r>
              <a:rPr lang="fr-FR" sz="950" dirty="0"/>
              <a:t>Information au CRCDC via le serveur d’éligibilité (sauf opposition de la personne)</a:t>
            </a:r>
          </a:p>
          <a:p>
            <a:pPr>
              <a:spcAft>
                <a:spcPts val="600"/>
              </a:spcAft>
            </a:pPr>
            <a:endParaRPr lang="fr-FR" sz="950" dirty="0"/>
          </a:p>
          <a:p>
            <a:pPr marL="628650" lvl="1" indent="-171450">
              <a:spcAft>
                <a:spcPts val="600"/>
              </a:spcAft>
              <a:buFont typeface="Arial" pitchFamily="34" charset="0"/>
              <a:buChar char="•"/>
            </a:pPr>
            <a:r>
              <a:rPr lang="fr-FR" sz="950" dirty="0"/>
              <a:t>Information d’une inéligibilité et du/des motifs</a:t>
            </a:r>
          </a:p>
          <a:p>
            <a:pPr lvl="1">
              <a:spcAft>
                <a:spcPts val="600"/>
              </a:spcAft>
            </a:pPr>
            <a:endParaRPr lang="fr-FR" sz="950" dirty="0"/>
          </a:p>
          <a:p>
            <a:pPr marL="628650" lvl="1" indent="-171450">
              <a:spcAft>
                <a:spcPts val="600"/>
              </a:spcAft>
              <a:buFont typeface="Arial" pitchFamily="34" charset="0"/>
              <a:buChar char="•"/>
            </a:pPr>
            <a:r>
              <a:rPr lang="fr-FR" sz="950" dirty="0"/>
              <a:t>Information d’une remise de kit</a:t>
            </a:r>
          </a:p>
          <a:p>
            <a:pPr lvl="1">
              <a:spcAft>
                <a:spcPts val="600"/>
              </a:spcAft>
            </a:pPr>
            <a:endParaRPr lang="fr-FR" sz="950" dirty="0"/>
          </a:p>
          <a:p>
            <a:pPr>
              <a:spcAft>
                <a:spcPts val="600"/>
              </a:spcAft>
            </a:pPr>
            <a:endParaRPr lang="fr-FR" sz="950" dirty="0"/>
          </a:p>
          <a:p>
            <a:pPr>
              <a:spcAft>
                <a:spcPts val="600"/>
              </a:spcAft>
            </a:pPr>
            <a:endParaRPr lang="fr-FR" sz="950" dirty="0">
              <a:solidFill>
                <a:schemeClr val="accent1"/>
              </a:solidFill>
            </a:endParaRPr>
          </a:p>
          <a:p>
            <a:pPr marL="228600" indent="-228600">
              <a:spcAft>
                <a:spcPts val="300"/>
              </a:spcAft>
              <a:buFont typeface="+mj-lt"/>
              <a:buAutoNum type="arabicPeriod"/>
            </a:pPr>
            <a:endParaRPr lang="fr-FR" sz="950" dirty="0">
              <a:solidFill>
                <a:schemeClr val="accent1"/>
              </a:solidFill>
            </a:endParaRPr>
          </a:p>
          <a:p>
            <a:pPr marL="72000" indent="-72000">
              <a:spcAft>
                <a:spcPts val="300"/>
              </a:spcAft>
              <a:buFont typeface="Arial" panose="020B0604020202020204" pitchFamily="34" charset="0"/>
              <a:buChar char="•"/>
            </a:pPr>
            <a:endParaRPr lang="fr-FR" sz="950" dirty="0">
              <a:solidFill>
                <a:schemeClr val="accent1"/>
              </a:solidFill>
            </a:endParaRPr>
          </a:p>
          <a:p>
            <a:pPr marL="72000" indent="-72000">
              <a:spcAft>
                <a:spcPts val="300"/>
              </a:spcAft>
              <a:buFont typeface="Arial" panose="020B0604020202020204" pitchFamily="34" charset="0"/>
              <a:buChar char="•"/>
            </a:pPr>
            <a:endParaRPr lang="fr-FR" sz="950" dirty="0">
              <a:solidFill>
                <a:schemeClr val="accent1"/>
              </a:solidFill>
            </a:endParaRPr>
          </a:p>
        </p:txBody>
      </p:sp>
      <p:sp>
        <p:nvSpPr>
          <p:cNvPr id="38" name="Espace réservé du texte 6">
            <a:extLst>
              <a:ext uri="{FF2B5EF4-FFF2-40B4-BE49-F238E27FC236}">
                <a16:creationId xmlns:a16="http://schemas.microsoft.com/office/drawing/2014/main" id="{46C94D8D-160B-4703-AF51-DD28411B8A97}"/>
              </a:ext>
            </a:extLst>
          </p:cNvPr>
          <p:cNvSpPr>
            <a:spLocks noGrp="1"/>
          </p:cNvSpPr>
          <p:nvPr>
            <p:ph type="body" sz="quarter" idx="13"/>
          </p:nvPr>
        </p:nvSpPr>
        <p:spPr>
          <a:xfrm>
            <a:off x="3312000" y="180000"/>
            <a:ext cx="5472000" cy="360000"/>
          </a:xfrm>
        </p:spPr>
        <p:txBody>
          <a:bodyPr/>
          <a:lstStyle/>
          <a:p>
            <a:pPr marL="0" indent="0">
              <a:buNone/>
            </a:pPr>
            <a:r>
              <a:rPr lang="fr-FR" dirty="0"/>
              <a:t>5. Les modalités pratiques d’échanges de données</a:t>
            </a:r>
          </a:p>
        </p:txBody>
      </p:sp>
      <p:grpSp>
        <p:nvGrpSpPr>
          <p:cNvPr id="12" name="Groupe 11">
            <a:extLst>
              <a:ext uri="{FF2B5EF4-FFF2-40B4-BE49-F238E27FC236}">
                <a16:creationId xmlns:a16="http://schemas.microsoft.com/office/drawing/2014/main" id="{D7F92279-AC3D-4B95-A306-8F1CA4CA697E}"/>
              </a:ext>
            </a:extLst>
          </p:cNvPr>
          <p:cNvGrpSpPr/>
          <p:nvPr/>
        </p:nvGrpSpPr>
        <p:grpSpPr>
          <a:xfrm>
            <a:off x="2555776" y="1347614"/>
            <a:ext cx="2880000" cy="392183"/>
            <a:chOff x="347879" y="1162382"/>
            <a:chExt cx="2880000" cy="504000"/>
          </a:xfrm>
        </p:grpSpPr>
        <p:sp>
          <p:nvSpPr>
            <p:cNvPr id="13" name="Rectangle à coins arrondis 43">
              <a:extLst>
                <a:ext uri="{FF2B5EF4-FFF2-40B4-BE49-F238E27FC236}">
                  <a16:creationId xmlns:a16="http://schemas.microsoft.com/office/drawing/2014/main" id="{E73450BF-E519-4D1E-9550-618929FFC904}"/>
                </a:ext>
              </a:extLst>
            </p:cNvPr>
            <p:cNvSpPr/>
            <p:nvPr/>
          </p:nvSpPr>
          <p:spPr>
            <a:xfrm flipV="1">
              <a:off x="347879" y="1162382"/>
              <a:ext cx="2880000" cy="504000"/>
            </a:xfrm>
            <a:prstGeom prst="roundRect">
              <a:avLst>
                <a:gd name="adj" fmla="val 9728"/>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4" name="Rectangle 13">
              <a:extLst>
                <a:ext uri="{FF2B5EF4-FFF2-40B4-BE49-F238E27FC236}">
                  <a16:creationId xmlns:a16="http://schemas.microsoft.com/office/drawing/2014/main" id="{AFC07FBB-7087-4155-971B-73CDF5490FC0}"/>
                </a:ext>
              </a:extLst>
            </p:cNvPr>
            <p:cNvSpPr/>
            <p:nvPr/>
          </p:nvSpPr>
          <p:spPr>
            <a:xfrm>
              <a:off x="527739" y="1222341"/>
              <a:ext cx="2520280" cy="384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fr-FR" sz="1050" b="1" dirty="0">
                  <a:solidFill>
                    <a:schemeClr val="bg1"/>
                  </a:solidFill>
                </a:rPr>
                <a:t>Echanges de données</a:t>
              </a:r>
            </a:p>
          </p:txBody>
        </p:sp>
      </p:grpSp>
    </p:spTree>
    <p:extLst>
      <p:ext uri="{BB962C8B-B14F-4D97-AF65-F5344CB8AC3E}">
        <p14:creationId xmlns:p14="http://schemas.microsoft.com/office/powerpoint/2010/main" val="34900706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720000"/>
          </a:xfrm>
        </p:spPr>
        <p:txBody>
          <a:bodyPr/>
          <a:lstStyle/>
          <a:p>
            <a:r>
              <a:rPr lang="fr-FR" dirty="0"/>
              <a:t>Serveur d’éligibilité du CRCDC</a:t>
            </a:r>
          </a:p>
        </p:txBody>
      </p:sp>
      <p:sp>
        <p:nvSpPr>
          <p:cNvPr id="6" name="Espace réservé du numéro de diapositive 5"/>
          <p:cNvSpPr>
            <a:spLocks noGrp="1"/>
          </p:cNvSpPr>
          <p:nvPr>
            <p:ph type="sldNum" sz="quarter" idx="12"/>
          </p:nvPr>
        </p:nvSpPr>
        <p:spPr/>
        <p:txBody>
          <a:bodyPr/>
          <a:lstStyle/>
          <a:p>
            <a:fld id="{2684EA46-63B8-F44C-953D-BF4FA9E68CB3}" type="slidenum">
              <a:rPr lang="fr-FR" smtClean="0"/>
              <a:pPr/>
              <a:t>68</a:t>
            </a:fld>
            <a:endParaRPr lang="fr-FR" dirty="0"/>
          </a:p>
        </p:txBody>
      </p:sp>
      <p:sp>
        <p:nvSpPr>
          <p:cNvPr id="76" name="Espace réservé de la date 2">
            <a:extLst>
              <a:ext uri="{FF2B5EF4-FFF2-40B4-BE49-F238E27FC236}">
                <a16:creationId xmlns:a16="http://schemas.microsoft.com/office/drawing/2014/main" id="{4566C4CF-66EE-4432-BF9E-22D0B5FBFD4C}"/>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77" name="Espace réservé du pied de page 3">
            <a:extLst>
              <a:ext uri="{FF2B5EF4-FFF2-40B4-BE49-F238E27FC236}">
                <a16:creationId xmlns:a16="http://schemas.microsoft.com/office/drawing/2014/main" id="{029FB8E3-6C05-447E-91C0-F54D447AF539}"/>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35" name="ZoneTexte 34">
            <a:extLst>
              <a:ext uri="{FF2B5EF4-FFF2-40B4-BE49-F238E27FC236}">
                <a16:creationId xmlns:a16="http://schemas.microsoft.com/office/drawing/2014/main" id="{28232A43-6AAE-4AC5-98EE-2F09CF00F4C6}"/>
              </a:ext>
            </a:extLst>
          </p:cNvPr>
          <p:cNvSpPr txBox="1"/>
          <p:nvPr/>
        </p:nvSpPr>
        <p:spPr>
          <a:xfrm>
            <a:off x="376767" y="1885637"/>
            <a:ext cx="8424000" cy="1969770"/>
          </a:xfrm>
          <a:prstGeom prst="rect">
            <a:avLst/>
          </a:prstGeom>
          <a:noFill/>
        </p:spPr>
        <p:txBody>
          <a:bodyPr wrap="square" lIns="0" rtlCol="0">
            <a:spAutoFit/>
          </a:bodyPr>
          <a:lstStyle/>
          <a:p>
            <a:r>
              <a:rPr lang="fr-FR" dirty="0"/>
              <a:t>       Outre-mer :</a:t>
            </a:r>
          </a:p>
          <a:p>
            <a:r>
              <a:rPr lang="fr-FR" dirty="0"/>
              <a:t>                          </a:t>
            </a:r>
            <a:r>
              <a:rPr lang="fr-FR" dirty="0">
                <a:solidFill>
                  <a:srgbClr val="9BB2D7"/>
                </a:solidFill>
                <a:hlinkClick r:id="rId3"/>
              </a:rPr>
              <a:t>https://ssl.voozanoo.net/outre_mer_depistages/scripts/</a:t>
            </a:r>
            <a:endParaRPr lang="fr-FR" dirty="0">
              <a:solidFill>
                <a:srgbClr val="9BB2D7"/>
              </a:solidFill>
            </a:endParaRPr>
          </a:p>
          <a:p>
            <a:endParaRPr lang="fr-FR" sz="1000" b="1" dirty="0"/>
          </a:p>
          <a:p>
            <a:r>
              <a:rPr lang="fr-FR" sz="1000" dirty="0"/>
              <a:t>           </a:t>
            </a:r>
          </a:p>
          <a:p>
            <a:r>
              <a:rPr lang="fr-FR" sz="1000" dirty="0"/>
              <a:t>              </a:t>
            </a:r>
            <a:r>
              <a:rPr lang="fr-FR" sz="1200" dirty="0"/>
              <a:t>En vous munissant de votre numéro </a:t>
            </a:r>
            <a:r>
              <a:rPr lang="fr-FR" sz="1200" dirty="0" err="1"/>
              <a:t>Adeli</a:t>
            </a:r>
            <a:r>
              <a:rPr lang="fr-FR" sz="1200" dirty="0"/>
              <a:t> et le mot de passe créé sur demande auprès du CRCDC</a:t>
            </a:r>
          </a:p>
          <a:p>
            <a:endParaRPr lang="fr-FR" b="1" dirty="0">
              <a:solidFill>
                <a:srgbClr val="9BB2D7"/>
              </a:solidFill>
            </a:endParaRPr>
          </a:p>
          <a:p>
            <a:endParaRPr lang="fr-FR" dirty="0">
              <a:solidFill>
                <a:srgbClr val="9BB2D7"/>
              </a:solidFill>
            </a:endParaRPr>
          </a:p>
          <a:p>
            <a:r>
              <a:rPr lang="fr-FR" b="1" dirty="0">
                <a:solidFill>
                  <a:srgbClr val="9BB2D7"/>
                </a:solidFill>
              </a:rPr>
              <a:t> </a:t>
            </a:r>
          </a:p>
        </p:txBody>
      </p:sp>
      <p:sp>
        <p:nvSpPr>
          <p:cNvPr id="38" name="Espace réservé du texte 6">
            <a:extLst>
              <a:ext uri="{FF2B5EF4-FFF2-40B4-BE49-F238E27FC236}">
                <a16:creationId xmlns:a16="http://schemas.microsoft.com/office/drawing/2014/main" id="{46C94D8D-160B-4703-AF51-DD28411B8A97}"/>
              </a:ext>
            </a:extLst>
          </p:cNvPr>
          <p:cNvSpPr>
            <a:spLocks noGrp="1"/>
          </p:cNvSpPr>
          <p:nvPr>
            <p:ph type="body" sz="quarter" idx="13"/>
          </p:nvPr>
        </p:nvSpPr>
        <p:spPr>
          <a:xfrm>
            <a:off x="3312000" y="180000"/>
            <a:ext cx="5472000" cy="360000"/>
          </a:xfrm>
        </p:spPr>
        <p:txBody>
          <a:bodyPr/>
          <a:lstStyle/>
          <a:p>
            <a:pPr marL="0" indent="0">
              <a:buNone/>
            </a:pPr>
            <a:r>
              <a:rPr lang="fr-FR" dirty="0"/>
              <a:t>5. Les modalités pratiques d’échanges de données</a:t>
            </a:r>
          </a:p>
        </p:txBody>
      </p:sp>
    </p:spTree>
    <p:extLst>
      <p:ext uri="{BB962C8B-B14F-4D97-AF65-F5344CB8AC3E}">
        <p14:creationId xmlns:p14="http://schemas.microsoft.com/office/powerpoint/2010/main" val="1575038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a:extLst>
              <a:ext uri="{FF2B5EF4-FFF2-40B4-BE49-F238E27FC236}">
                <a16:creationId xmlns:a16="http://schemas.microsoft.com/office/drawing/2014/main" id="{BDC50304-D46B-4233-AF3B-F76F8C8E41E6}"/>
              </a:ext>
            </a:extLst>
          </p:cNvPr>
          <p:cNvPicPr>
            <a:picLocks noGrp="1" noChangeAspect="1"/>
          </p:cNvPicPr>
          <p:nvPr>
            <p:ph type="pic" sz="quarter" idx="13"/>
          </p:nvPr>
        </p:nvPicPr>
        <p:blipFill>
          <a:blip r:embed="rId3"/>
          <a:srcRect t="1957" b="1957"/>
          <a:stretch>
            <a:fillRect/>
          </a:stretch>
        </p:blipFill>
        <p:spPr/>
      </p:pic>
      <p:sp>
        <p:nvSpPr>
          <p:cNvPr id="6" name="Titre 5">
            <a:extLst>
              <a:ext uri="{FF2B5EF4-FFF2-40B4-BE49-F238E27FC236}">
                <a16:creationId xmlns:a16="http://schemas.microsoft.com/office/drawing/2014/main" id="{F053C2A0-4D67-974A-B0AF-EE0EBDD4B9A0}"/>
              </a:ext>
            </a:extLst>
          </p:cNvPr>
          <p:cNvSpPr>
            <a:spLocks noGrp="1"/>
          </p:cNvSpPr>
          <p:nvPr>
            <p:ph type="title"/>
          </p:nvPr>
        </p:nvSpPr>
        <p:spPr/>
        <p:txBody>
          <a:bodyPr/>
          <a:lstStyle/>
          <a:p>
            <a:pPr marL="0" indent="0">
              <a:buNone/>
            </a:pPr>
            <a:r>
              <a:rPr lang="fr-FR" dirty="0">
                <a:solidFill>
                  <a:schemeClr val="tx1"/>
                </a:solidFill>
              </a:rPr>
              <a:t>6. Les outils pour votre pratique</a:t>
            </a:r>
          </a:p>
        </p:txBody>
      </p:sp>
      <p:sp>
        <p:nvSpPr>
          <p:cNvPr id="5" name="Espace réservé de la date 2">
            <a:extLst>
              <a:ext uri="{FF2B5EF4-FFF2-40B4-BE49-F238E27FC236}">
                <a16:creationId xmlns:a16="http://schemas.microsoft.com/office/drawing/2014/main" id="{D73B614B-3146-400C-9DCC-D9B63FA2DCF5}"/>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8" name="Espace réservé du pied de page 3">
            <a:extLst>
              <a:ext uri="{FF2B5EF4-FFF2-40B4-BE49-F238E27FC236}">
                <a16:creationId xmlns:a16="http://schemas.microsoft.com/office/drawing/2014/main" id="{D58DE541-736D-4AAB-9E2E-BDEB332FD60C}"/>
              </a:ext>
            </a:extLst>
          </p:cNvPr>
          <p:cNvSpPr>
            <a:spLocks noGrp="1"/>
          </p:cNvSpPr>
          <p:nvPr>
            <p:ph type="ftr" sz="quarter" idx="11"/>
          </p:nvPr>
        </p:nvSpPr>
        <p:spPr>
          <a:xfrm>
            <a:off x="360000" y="4783500"/>
            <a:ext cx="5904000" cy="360000"/>
          </a:xfrm>
        </p:spPr>
        <p:txBody>
          <a:bodyPr/>
          <a:lstStyle/>
          <a:p>
            <a:r>
              <a:rPr lang="fr-FR" dirty="0">
                <a:solidFill>
                  <a:schemeClr val="tx1"/>
                </a:solidFill>
              </a:rPr>
              <a:t>Dépistage du cancer colorectal</a:t>
            </a:r>
          </a:p>
        </p:txBody>
      </p:sp>
      <p:sp>
        <p:nvSpPr>
          <p:cNvPr id="9" name="Espace réservé du numéro de diapositive 4">
            <a:extLst>
              <a:ext uri="{FF2B5EF4-FFF2-40B4-BE49-F238E27FC236}">
                <a16:creationId xmlns:a16="http://schemas.microsoft.com/office/drawing/2014/main" id="{B3047AF3-B2A7-4B80-9123-EDA011960ACE}"/>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69</a:t>
            </a:fld>
            <a:endParaRPr lang="fr-FR" dirty="0"/>
          </a:p>
        </p:txBody>
      </p:sp>
    </p:spTree>
    <p:extLst>
      <p:ext uri="{BB962C8B-B14F-4D97-AF65-F5344CB8AC3E}">
        <p14:creationId xmlns:p14="http://schemas.microsoft.com/office/powerpoint/2010/main" val="141257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re 7">
            <a:extLst>
              <a:ext uri="{FF2B5EF4-FFF2-40B4-BE49-F238E27FC236}">
                <a16:creationId xmlns:a16="http://schemas.microsoft.com/office/drawing/2014/main" id="{480D3D06-ECC7-9140-A41A-B4497F659C6F}"/>
              </a:ext>
            </a:extLst>
          </p:cNvPr>
          <p:cNvSpPr>
            <a:spLocks noGrp="1"/>
          </p:cNvSpPr>
          <p:nvPr>
            <p:ph type="title"/>
          </p:nvPr>
        </p:nvSpPr>
        <p:spPr/>
        <p:txBody>
          <a:bodyPr>
            <a:normAutofit/>
          </a:bodyPr>
          <a:lstStyle/>
          <a:p>
            <a:r>
              <a:rPr lang="fr-FR" dirty="0"/>
              <a:t>L’histoire naturelle de la maladie</a:t>
            </a:r>
          </a:p>
        </p:txBody>
      </p:sp>
      <p:sp>
        <p:nvSpPr>
          <p:cNvPr id="7" name="Espace réservé du numéro de diapositive 6">
            <a:extLst>
              <a:ext uri="{FF2B5EF4-FFF2-40B4-BE49-F238E27FC236}">
                <a16:creationId xmlns:a16="http://schemas.microsoft.com/office/drawing/2014/main" id="{E3F55EFA-31D8-6943-A2F5-4D026FCBACFA}"/>
              </a:ext>
            </a:extLst>
          </p:cNvPr>
          <p:cNvSpPr>
            <a:spLocks noGrp="1"/>
          </p:cNvSpPr>
          <p:nvPr>
            <p:ph type="sldNum" sz="quarter" idx="12"/>
          </p:nvPr>
        </p:nvSpPr>
        <p:spPr/>
        <p:txBody>
          <a:bodyPr/>
          <a:lstStyle/>
          <a:p>
            <a:fld id="{2684EA46-63B8-F44C-953D-BF4FA9E68CB3}" type="slidenum">
              <a:rPr lang="fr-FR" smtClean="0"/>
              <a:pPr/>
              <a:t>7</a:t>
            </a:fld>
            <a:endParaRPr lang="fr-FR" dirty="0"/>
          </a:p>
        </p:txBody>
      </p:sp>
      <p:sp>
        <p:nvSpPr>
          <p:cNvPr id="4" name="Espace réservé du texte 3">
            <a:extLst>
              <a:ext uri="{FF2B5EF4-FFF2-40B4-BE49-F238E27FC236}">
                <a16:creationId xmlns:a16="http://schemas.microsoft.com/office/drawing/2014/main" id="{9460DE52-B9E4-4BA2-8057-13E0E850AFC3}"/>
              </a:ext>
            </a:extLst>
          </p:cNvPr>
          <p:cNvSpPr>
            <a:spLocks noGrp="1"/>
          </p:cNvSpPr>
          <p:nvPr>
            <p:ph type="body" sz="quarter" idx="13"/>
          </p:nvPr>
        </p:nvSpPr>
        <p:spPr/>
        <p:txBody>
          <a:bodyPr/>
          <a:lstStyle/>
          <a:p>
            <a:r>
              <a:rPr lang="fr-FR" dirty="0"/>
              <a:t>Le cancer colorectal : un enjeu de santé publique</a:t>
            </a:r>
          </a:p>
        </p:txBody>
      </p:sp>
      <p:sp>
        <p:nvSpPr>
          <p:cNvPr id="61" name="Rectangle à coins arrondis 60"/>
          <p:cNvSpPr/>
          <p:nvPr/>
        </p:nvSpPr>
        <p:spPr>
          <a:xfrm>
            <a:off x="616359" y="2351268"/>
            <a:ext cx="1585640" cy="623490"/>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Muqueuse colorectale normale</a:t>
            </a:r>
          </a:p>
        </p:txBody>
      </p:sp>
      <p:sp>
        <p:nvSpPr>
          <p:cNvPr id="65" name="Rectangle à coins arrondis 64"/>
          <p:cNvSpPr/>
          <p:nvPr/>
        </p:nvSpPr>
        <p:spPr>
          <a:xfrm>
            <a:off x="2989496" y="2351268"/>
            <a:ext cx="1067572" cy="623490"/>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Adénome**</a:t>
            </a:r>
          </a:p>
        </p:txBody>
      </p:sp>
      <p:sp>
        <p:nvSpPr>
          <p:cNvPr id="67" name="Rectangle à coins arrondis 66"/>
          <p:cNvSpPr/>
          <p:nvPr/>
        </p:nvSpPr>
        <p:spPr>
          <a:xfrm>
            <a:off x="4724632" y="2349384"/>
            <a:ext cx="1219575" cy="625375"/>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Adénome avancé(AA***)</a:t>
            </a:r>
          </a:p>
        </p:txBody>
      </p:sp>
      <p:sp>
        <p:nvSpPr>
          <p:cNvPr id="69" name="Rectangle à coins arrondis 68"/>
          <p:cNvSpPr/>
          <p:nvPr/>
        </p:nvSpPr>
        <p:spPr>
          <a:xfrm>
            <a:off x="6566846" y="2349384"/>
            <a:ext cx="1007440" cy="615453"/>
          </a:xfrm>
          <a:prstGeom prst="roundRect">
            <a:avLst/>
          </a:prstGeom>
          <a:solidFill>
            <a:srgbClr val="3E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Cancer colorectal</a:t>
            </a:r>
          </a:p>
        </p:txBody>
      </p:sp>
      <p:sp>
        <p:nvSpPr>
          <p:cNvPr id="74" name="ZoneTexte 73"/>
          <p:cNvSpPr txBox="1"/>
          <p:nvPr/>
        </p:nvSpPr>
        <p:spPr>
          <a:xfrm>
            <a:off x="2143253" y="2313673"/>
            <a:ext cx="951384" cy="253916"/>
          </a:xfrm>
          <a:prstGeom prst="rect">
            <a:avLst/>
          </a:prstGeom>
          <a:noFill/>
        </p:spPr>
        <p:txBody>
          <a:bodyPr wrap="square" rtlCol="0">
            <a:spAutoFit/>
          </a:bodyPr>
          <a:lstStyle/>
          <a:p>
            <a:pPr algn="ctr"/>
            <a:r>
              <a:rPr lang="fr-FR" sz="1000" dirty="0"/>
              <a:t>1,6 %*</a:t>
            </a:r>
          </a:p>
        </p:txBody>
      </p:sp>
      <p:sp>
        <p:nvSpPr>
          <p:cNvPr id="78" name="Rectangle 77"/>
          <p:cNvSpPr/>
          <p:nvPr/>
        </p:nvSpPr>
        <p:spPr>
          <a:xfrm>
            <a:off x="4437285" y="4259119"/>
            <a:ext cx="4450307" cy="630942"/>
          </a:xfrm>
          <a:prstGeom prst="rect">
            <a:avLst/>
          </a:prstGeom>
        </p:spPr>
        <p:txBody>
          <a:bodyPr wrap="square">
            <a:spAutoFit/>
          </a:bodyPr>
          <a:lstStyle/>
          <a:p>
            <a:r>
              <a:rPr lang="en-US" sz="700" dirty="0"/>
              <a:t>Source : Li et al., A systematic review of worldwide natural history models of colorectal cancer:</a:t>
            </a:r>
            <a:br>
              <a:rPr lang="en-US" sz="700" dirty="0"/>
            </a:br>
            <a:r>
              <a:rPr lang="en-US" sz="700" dirty="0"/>
              <a:t>classification, transition rate and a recommendation for developing Chinese population-specific model, 2017</a:t>
            </a:r>
          </a:p>
          <a:p>
            <a:r>
              <a:rPr lang="fr-FR" sz="700" cap="none" dirty="0"/>
              <a:t>Source : Estimations nationales de l'incidence et de la mortalité par cancer en France métropolitaine entre 1990 et 2018, </a:t>
            </a:r>
            <a:r>
              <a:rPr lang="fr-FR" sz="700" dirty="0"/>
              <a:t>Francim / HCL / SpF / INCa, 2019</a:t>
            </a:r>
          </a:p>
          <a:p>
            <a:endParaRPr lang="fr-FR" sz="700" i="1" strike="sngStrike" cap="none" dirty="0">
              <a:solidFill>
                <a:schemeClr val="accent5">
                  <a:lumMod val="50000"/>
                </a:schemeClr>
              </a:solidFill>
            </a:endParaRPr>
          </a:p>
        </p:txBody>
      </p:sp>
      <p:grpSp>
        <p:nvGrpSpPr>
          <p:cNvPr id="26" name="Groupe 25"/>
          <p:cNvGrpSpPr/>
          <p:nvPr/>
        </p:nvGrpSpPr>
        <p:grpSpPr>
          <a:xfrm>
            <a:off x="2840413" y="1851670"/>
            <a:ext cx="4371917" cy="415050"/>
            <a:chOff x="1301235" y="1805184"/>
            <a:chExt cx="5898579" cy="415050"/>
          </a:xfrm>
        </p:grpSpPr>
        <p:sp>
          <p:nvSpPr>
            <p:cNvPr id="134" name="Flèche droite 133"/>
            <p:cNvSpPr/>
            <p:nvPr/>
          </p:nvSpPr>
          <p:spPr>
            <a:xfrm>
              <a:off x="1301235" y="2006215"/>
              <a:ext cx="5898579" cy="214019"/>
            </a:xfrm>
            <a:prstGeom prst="rightArrow">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5" name="ZoneTexte 134"/>
            <p:cNvSpPr txBox="1"/>
            <p:nvPr/>
          </p:nvSpPr>
          <p:spPr>
            <a:xfrm>
              <a:off x="3681420" y="1805184"/>
              <a:ext cx="951384" cy="261610"/>
            </a:xfrm>
            <a:prstGeom prst="rect">
              <a:avLst/>
            </a:prstGeom>
            <a:noFill/>
            <a:ln>
              <a:noFill/>
            </a:ln>
          </p:spPr>
          <p:txBody>
            <a:bodyPr wrap="square" rtlCol="0">
              <a:spAutoFit/>
            </a:bodyPr>
            <a:lstStyle/>
            <a:p>
              <a:pPr algn="ctr"/>
              <a:r>
                <a:rPr lang="fr-FR" sz="1100" dirty="0"/>
                <a:t>10 ans</a:t>
              </a:r>
            </a:p>
          </p:txBody>
        </p:sp>
      </p:grpSp>
      <p:pic>
        <p:nvPicPr>
          <p:cNvPr id="115" name="Picture 4" descr="poly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368" y="3050680"/>
            <a:ext cx="830240" cy="62349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 name="Picture 5" descr="canc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6388" y="3050680"/>
            <a:ext cx="935677" cy="65241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822" y="3050680"/>
            <a:ext cx="921139" cy="64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384" y="3050680"/>
            <a:ext cx="882662" cy="61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lèche droite 1"/>
          <p:cNvSpPr/>
          <p:nvPr/>
        </p:nvSpPr>
        <p:spPr>
          <a:xfrm>
            <a:off x="2358164" y="2567589"/>
            <a:ext cx="442936" cy="190283"/>
          </a:xfrm>
          <a:prstGeom prst="rightArrow">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Flèche droite 100"/>
          <p:cNvSpPr/>
          <p:nvPr/>
        </p:nvSpPr>
        <p:spPr>
          <a:xfrm>
            <a:off x="4191845" y="2586772"/>
            <a:ext cx="442936" cy="190283"/>
          </a:xfrm>
          <a:prstGeom prst="rightArrow">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 name="ZoneTexte 101"/>
          <p:cNvSpPr txBox="1"/>
          <p:nvPr/>
        </p:nvSpPr>
        <p:spPr>
          <a:xfrm>
            <a:off x="3992030" y="2301736"/>
            <a:ext cx="951384" cy="253916"/>
          </a:xfrm>
          <a:prstGeom prst="rect">
            <a:avLst/>
          </a:prstGeom>
          <a:noFill/>
        </p:spPr>
        <p:txBody>
          <a:bodyPr wrap="square" rtlCol="0">
            <a:spAutoFit/>
          </a:bodyPr>
          <a:lstStyle/>
          <a:p>
            <a:pPr algn="ctr"/>
            <a:r>
              <a:rPr lang="fr-FR" sz="1000" dirty="0"/>
              <a:t>2,0 %*</a:t>
            </a:r>
          </a:p>
        </p:txBody>
      </p:sp>
      <p:sp>
        <p:nvSpPr>
          <p:cNvPr id="103" name="Flèche droite 102"/>
          <p:cNvSpPr/>
          <p:nvPr/>
        </p:nvSpPr>
        <p:spPr>
          <a:xfrm>
            <a:off x="6034058" y="2570688"/>
            <a:ext cx="442936" cy="190283"/>
          </a:xfrm>
          <a:prstGeom prst="rightArrow">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4" name="ZoneTexte 103"/>
          <p:cNvSpPr txBox="1"/>
          <p:nvPr/>
        </p:nvSpPr>
        <p:spPr>
          <a:xfrm>
            <a:off x="5775903" y="2307838"/>
            <a:ext cx="951384" cy="253916"/>
          </a:xfrm>
          <a:prstGeom prst="rect">
            <a:avLst/>
          </a:prstGeom>
          <a:noFill/>
        </p:spPr>
        <p:txBody>
          <a:bodyPr wrap="square" rtlCol="0">
            <a:spAutoFit/>
          </a:bodyPr>
          <a:lstStyle/>
          <a:p>
            <a:pPr algn="ctr"/>
            <a:r>
              <a:rPr lang="fr-FR" sz="1000" dirty="0"/>
              <a:t>4,4 %*</a:t>
            </a:r>
          </a:p>
        </p:txBody>
      </p:sp>
      <p:sp>
        <p:nvSpPr>
          <p:cNvPr id="27" name="Espace réservé du texte 4">
            <a:extLst>
              <a:ext uri="{FF2B5EF4-FFF2-40B4-BE49-F238E27FC236}">
                <a16:creationId xmlns:a16="http://schemas.microsoft.com/office/drawing/2014/main" id="{45E056B7-C123-41D3-8759-4A678B43B20D}"/>
              </a:ext>
            </a:extLst>
          </p:cNvPr>
          <p:cNvSpPr txBox="1">
            <a:spLocks/>
          </p:cNvSpPr>
          <p:nvPr/>
        </p:nvSpPr>
        <p:spPr>
          <a:xfrm>
            <a:off x="370215" y="4083918"/>
            <a:ext cx="4054523" cy="686269"/>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fr-FR" sz="700" cap="none" dirty="0"/>
              <a:t>*Taux de transition annuel médian</a:t>
            </a:r>
          </a:p>
          <a:p>
            <a:pPr>
              <a:spcBef>
                <a:spcPts val="0"/>
              </a:spcBef>
            </a:pPr>
            <a:r>
              <a:rPr lang="fr-FR" sz="700" cap="none" dirty="0"/>
              <a:t>** L’adénome est une tumeur épithéliale bénigne : ses critères morphologiques (taille, composante villeuse, degré de dysplasie) influencent le risque de survenue de cancer</a:t>
            </a:r>
          </a:p>
          <a:p>
            <a:pPr>
              <a:spcBef>
                <a:spcPts val="0"/>
              </a:spcBef>
            </a:pPr>
            <a:r>
              <a:rPr lang="fr-FR" sz="700" cap="none" dirty="0"/>
              <a:t>*** L’adénome avancé est un adénome de taille  ≥ 10 mm ou un contingent villeux supérieur à 25 %, </a:t>
            </a:r>
          </a:p>
          <a:p>
            <a:pPr>
              <a:spcBef>
                <a:spcPts val="0"/>
              </a:spcBef>
            </a:pPr>
            <a:r>
              <a:rPr lang="fr-FR" sz="700" cap="none" dirty="0"/>
              <a:t>ou avec une dysplasie de haut grade, ou un carcinome in situ. Ceux qui se transforment sont appelés adénocarcinomes (tumeur maligne)</a:t>
            </a:r>
          </a:p>
          <a:p>
            <a:pPr>
              <a:spcBef>
                <a:spcPts val="0"/>
              </a:spcBef>
            </a:pPr>
            <a:endParaRPr lang="fr-FR" sz="700" i="1" cap="none" dirty="0">
              <a:solidFill>
                <a:schemeClr val="accent5">
                  <a:lumMod val="50000"/>
                </a:schemeClr>
              </a:solidFill>
            </a:endParaRPr>
          </a:p>
          <a:p>
            <a:pPr>
              <a:spcBef>
                <a:spcPts val="0"/>
              </a:spcBef>
            </a:pPr>
            <a:endParaRPr lang="fr-FR" sz="700" i="1" cap="none" dirty="0">
              <a:solidFill>
                <a:schemeClr val="accent5">
                  <a:lumMod val="50000"/>
                </a:schemeClr>
              </a:solidFill>
            </a:endParaRPr>
          </a:p>
        </p:txBody>
      </p:sp>
      <p:sp>
        <p:nvSpPr>
          <p:cNvPr id="3" name="ZoneTexte 2">
            <a:extLst>
              <a:ext uri="{FF2B5EF4-FFF2-40B4-BE49-F238E27FC236}">
                <a16:creationId xmlns:a16="http://schemas.microsoft.com/office/drawing/2014/main" id="{24745099-AE17-4C53-88D8-A83D402FD5B2}"/>
              </a:ext>
            </a:extLst>
          </p:cNvPr>
          <p:cNvSpPr txBox="1"/>
          <p:nvPr/>
        </p:nvSpPr>
        <p:spPr>
          <a:xfrm>
            <a:off x="4844751" y="3735035"/>
            <a:ext cx="951385" cy="400110"/>
          </a:xfrm>
          <a:prstGeom prst="rect">
            <a:avLst/>
          </a:prstGeom>
          <a:noFill/>
        </p:spPr>
        <p:txBody>
          <a:bodyPr wrap="square" rtlCol="0">
            <a:spAutoFit/>
          </a:bodyPr>
          <a:lstStyle/>
          <a:p>
            <a:pPr algn="ctr"/>
            <a:r>
              <a:rPr lang="fr-FR" sz="1000" dirty="0"/>
              <a:t>20 adénomes avancés</a:t>
            </a:r>
          </a:p>
        </p:txBody>
      </p:sp>
      <p:sp>
        <p:nvSpPr>
          <p:cNvPr id="29" name="Flèche droite 100">
            <a:extLst>
              <a:ext uri="{FF2B5EF4-FFF2-40B4-BE49-F238E27FC236}">
                <a16:creationId xmlns:a16="http://schemas.microsoft.com/office/drawing/2014/main" id="{6709C2BD-1FBC-4F30-BD96-36F3FDEA3ECF}"/>
              </a:ext>
            </a:extLst>
          </p:cNvPr>
          <p:cNvSpPr/>
          <p:nvPr/>
        </p:nvSpPr>
        <p:spPr>
          <a:xfrm>
            <a:off x="4191845" y="3839949"/>
            <a:ext cx="442936" cy="190283"/>
          </a:xfrm>
          <a:prstGeom prst="rightArrow">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91941876-274B-452F-A648-7EB6696B2D35}"/>
              </a:ext>
            </a:extLst>
          </p:cNvPr>
          <p:cNvSpPr txBox="1"/>
          <p:nvPr/>
        </p:nvSpPr>
        <p:spPr>
          <a:xfrm>
            <a:off x="2915816" y="3811980"/>
            <a:ext cx="1136767" cy="246221"/>
          </a:xfrm>
          <a:prstGeom prst="rect">
            <a:avLst/>
          </a:prstGeom>
          <a:noFill/>
        </p:spPr>
        <p:txBody>
          <a:bodyPr wrap="square" rtlCol="0">
            <a:spAutoFit/>
          </a:bodyPr>
          <a:lstStyle/>
          <a:p>
            <a:pPr algn="ctr"/>
            <a:r>
              <a:rPr lang="fr-FR" sz="1000" dirty="0"/>
              <a:t>1 000 adénomes</a:t>
            </a:r>
          </a:p>
        </p:txBody>
      </p:sp>
      <p:sp>
        <p:nvSpPr>
          <p:cNvPr id="31" name="Flèche droite 100">
            <a:extLst>
              <a:ext uri="{FF2B5EF4-FFF2-40B4-BE49-F238E27FC236}">
                <a16:creationId xmlns:a16="http://schemas.microsoft.com/office/drawing/2014/main" id="{A251BF00-EAD7-45A8-81BE-BC0EC81232D7}"/>
              </a:ext>
            </a:extLst>
          </p:cNvPr>
          <p:cNvSpPr/>
          <p:nvPr/>
        </p:nvSpPr>
        <p:spPr>
          <a:xfrm>
            <a:off x="6034058" y="3839949"/>
            <a:ext cx="442936" cy="190283"/>
          </a:xfrm>
          <a:prstGeom prst="rightArrow">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ZoneTexte 31">
            <a:extLst>
              <a:ext uri="{FF2B5EF4-FFF2-40B4-BE49-F238E27FC236}">
                <a16:creationId xmlns:a16="http://schemas.microsoft.com/office/drawing/2014/main" id="{A638A1EA-0325-4E6B-BAB5-33A51B0561F6}"/>
              </a:ext>
            </a:extLst>
          </p:cNvPr>
          <p:cNvSpPr txBox="1"/>
          <p:nvPr/>
        </p:nvSpPr>
        <p:spPr>
          <a:xfrm>
            <a:off x="6594873" y="3811980"/>
            <a:ext cx="951385" cy="246221"/>
          </a:xfrm>
          <a:prstGeom prst="rect">
            <a:avLst/>
          </a:prstGeom>
          <a:noFill/>
        </p:spPr>
        <p:txBody>
          <a:bodyPr wrap="square" rtlCol="0">
            <a:spAutoFit/>
          </a:bodyPr>
          <a:lstStyle/>
          <a:p>
            <a:pPr algn="ctr"/>
            <a:r>
              <a:rPr lang="fr-FR" sz="1000" dirty="0"/>
              <a:t>&lt; 1 CCR</a:t>
            </a:r>
          </a:p>
        </p:txBody>
      </p:sp>
      <p:sp>
        <p:nvSpPr>
          <p:cNvPr id="8" name="ZoneTexte 7">
            <a:extLst>
              <a:ext uri="{FF2B5EF4-FFF2-40B4-BE49-F238E27FC236}">
                <a16:creationId xmlns:a16="http://schemas.microsoft.com/office/drawing/2014/main" id="{BF57E30E-DD2C-48E1-84BB-C5DB2C4FDBF7}"/>
              </a:ext>
            </a:extLst>
          </p:cNvPr>
          <p:cNvSpPr txBox="1"/>
          <p:nvPr/>
        </p:nvSpPr>
        <p:spPr>
          <a:xfrm>
            <a:off x="359999" y="1368000"/>
            <a:ext cx="7606109" cy="438582"/>
          </a:xfrm>
          <a:prstGeom prst="rect">
            <a:avLst/>
          </a:prstGeom>
          <a:noFill/>
        </p:spPr>
        <p:txBody>
          <a:bodyPr wrap="square" lIns="0" tIns="0" rIns="0" bIns="0" rtlCol="0">
            <a:spAutoFit/>
          </a:bodyPr>
          <a:lstStyle/>
          <a:p>
            <a:pPr marL="72000" indent="-72000">
              <a:spcBef>
                <a:spcPts val="300"/>
              </a:spcBef>
              <a:spcAft>
                <a:spcPts val="300"/>
              </a:spcAft>
              <a:buFont typeface="Arial" panose="020B0604020202020204" pitchFamily="34" charset="0"/>
              <a:buChar char="•"/>
            </a:pPr>
            <a:r>
              <a:rPr lang="fr-FR" sz="1050" dirty="0"/>
              <a:t>1 personne sur 20 à 30 va développer un cancer colorectal dans sa vie</a:t>
            </a:r>
          </a:p>
          <a:p>
            <a:pPr marL="72000" indent="-72000">
              <a:spcBef>
                <a:spcPts val="600"/>
              </a:spcBef>
              <a:spcAft>
                <a:spcPts val="600"/>
              </a:spcAft>
              <a:buFont typeface="Arial" panose="020B0604020202020204" pitchFamily="34" charset="0"/>
              <a:buChar char="•"/>
            </a:pPr>
            <a:r>
              <a:rPr lang="fr-FR" sz="1050" dirty="0"/>
              <a:t>Le CCR touche 4 % des hommes et 2 % des femmes (vie entière)</a:t>
            </a:r>
          </a:p>
        </p:txBody>
      </p:sp>
      <p:sp>
        <p:nvSpPr>
          <p:cNvPr id="33" name="Espace réservé de la date 2">
            <a:extLst>
              <a:ext uri="{FF2B5EF4-FFF2-40B4-BE49-F238E27FC236}">
                <a16:creationId xmlns:a16="http://schemas.microsoft.com/office/drawing/2014/main" id="{2D34E066-11E9-4612-A60D-F3E73BC7447A}"/>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34" name="Espace réservé du pied de page 3">
            <a:extLst>
              <a:ext uri="{FF2B5EF4-FFF2-40B4-BE49-F238E27FC236}">
                <a16:creationId xmlns:a16="http://schemas.microsoft.com/office/drawing/2014/main" id="{D2647E79-776B-4E32-9D0F-8977AEC0935F}"/>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Tree>
    <p:extLst>
      <p:ext uri="{BB962C8B-B14F-4D97-AF65-F5344CB8AC3E}">
        <p14:creationId xmlns:p14="http://schemas.microsoft.com/office/powerpoint/2010/main" val="237232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
            <a:extLst>
              <a:ext uri="{FF2B5EF4-FFF2-40B4-BE49-F238E27FC236}">
                <a16:creationId xmlns:a16="http://schemas.microsoft.com/office/drawing/2014/main" id="{24BB821D-DC30-924C-A1E1-80AE6FE13FBB}"/>
              </a:ext>
            </a:extLst>
          </p:cNvPr>
          <p:cNvSpPr>
            <a:spLocks noGrp="1"/>
          </p:cNvSpPr>
          <p:nvPr>
            <p:ph type="title"/>
          </p:nvPr>
        </p:nvSpPr>
        <p:spPr/>
        <p:txBody>
          <a:bodyPr/>
          <a:lstStyle/>
          <a:p>
            <a:r>
              <a:rPr lang="fr-FR" dirty="0"/>
              <a:t>Pour sensibiliser les personnes</a:t>
            </a:r>
          </a:p>
        </p:txBody>
      </p:sp>
      <p:sp>
        <p:nvSpPr>
          <p:cNvPr id="2" name="Espace réservé du numéro de diapositive 1">
            <a:extLst>
              <a:ext uri="{FF2B5EF4-FFF2-40B4-BE49-F238E27FC236}">
                <a16:creationId xmlns:a16="http://schemas.microsoft.com/office/drawing/2014/main" id="{3EDCD5FB-AF9A-1142-BE85-1A6B785A6B2C}"/>
              </a:ext>
            </a:extLst>
          </p:cNvPr>
          <p:cNvSpPr>
            <a:spLocks noGrp="1"/>
          </p:cNvSpPr>
          <p:nvPr>
            <p:ph type="sldNum" sz="quarter" idx="12"/>
          </p:nvPr>
        </p:nvSpPr>
        <p:spPr/>
        <p:txBody>
          <a:bodyPr/>
          <a:lstStyle/>
          <a:p>
            <a:fld id="{2684EA46-63B8-F44C-953D-BF4FA9E68CB3}" type="slidenum">
              <a:rPr lang="fr-FR" smtClean="0"/>
              <a:pPr/>
              <a:t>70</a:t>
            </a:fld>
            <a:endParaRPr lang="fr-FR" dirty="0"/>
          </a:p>
        </p:txBody>
      </p:sp>
      <p:sp>
        <p:nvSpPr>
          <p:cNvPr id="21" name="Espace réservé du texte 4">
            <a:extLst>
              <a:ext uri="{FF2B5EF4-FFF2-40B4-BE49-F238E27FC236}">
                <a16:creationId xmlns:a16="http://schemas.microsoft.com/office/drawing/2014/main" id="{F6A3308C-0B4F-D34D-A67B-EF33858B6240}"/>
              </a:ext>
            </a:extLst>
          </p:cNvPr>
          <p:cNvSpPr txBox="1">
            <a:spLocks/>
          </p:cNvSpPr>
          <p:nvPr/>
        </p:nvSpPr>
        <p:spPr>
          <a:xfrm>
            <a:off x="2421736" y="1491350"/>
            <a:ext cx="4300528" cy="284042"/>
          </a:xfrm>
          <a:prstGeom prst="roundRect">
            <a:avLst/>
          </a:prstGeom>
          <a:solidFill>
            <a:srgbClr val="9BB2D7"/>
          </a:solidFill>
          <a:ln w="12700">
            <a:noFill/>
          </a:ln>
        </p:spPr>
        <p:txBody>
          <a:bodyPr vert="horz" lIns="0" tIns="0" rIns="0" bIns="0" rtlCol="0" anchor="ctr">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fr-FR" sz="1000" b="1" cap="none" dirty="0">
                <a:solidFill>
                  <a:schemeClr val="bg1"/>
                </a:solidFill>
              </a:rPr>
              <a:t>Le mode d’emploi en vidéo sur la chaîne YouTube de l’Institut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88" t="15041" r="27073" b="14702"/>
          <a:stretch/>
        </p:blipFill>
        <p:spPr bwMode="auto">
          <a:xfrm>
            <a:off x="2028967" y="3656390"/>
            <a:ext cx="638424" cy="25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064" y="3885209"/>
            <a:ext cx="3300000" cy="19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Espace réservé de la date 2">
            <a:extLst>
              <a:ext uri="{FF2B5EF4-FFF2-40B4-BE49-F238E27FC236}">
                <a16:creationId xmlns:a16="http://schemas.microsoft.com/office/drawing/2014/main" id="{C3471DBF-B342-4D10-A139-DCE5F6C98FC8}"/>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5" name="Espace réservé du pied de page 3">
            <a:extLst>
              <a:ext uri="{FF2B5EF4-FFF2-40B4-BE49-F238E27FC236}">
                <a16:creationId xmlns:a16="http://schemas.microsoft.com/office/drawing/2014/main" id="{46CC07A7-037D-4C66-9F31-670EDE687C3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16" name="Espace réservé du texte 2">
            <a:extLst>
              <a:ext uri="{FF2B5EF4-FFF2-40B4-BE49-F238E27FC236}">
                <a16:creationId xmlns:a16="http://schemas.microsoft.com/office/drawing/2014/main" id="{BC596440-3C19-4312-ACB4-9D606C42B13D}"/>
              </a:ext>
            </a:extLst>
          </p:cNvPr>
          <p:cNvSpPr>
            <a:spLocks noGrp="1"/>
          </p:cNvSpPr>
          <p:nvPr>
            <p:ph type="body" sz="quarter" idx="13"/>
          </p:nvPr>
        </p:nvSpPr>
        <p:spPr>
          <a:xfrm>
            <a:off x="3312000" y="180000"/>
            <a:ext cx="5472000" cy="360000"/>
          </a:xfrm>
        </p:spPr>
        <p:txBody>
          <a:bodyPr/>
          <a:lstStyle/>
          <a:p>
            <a:pPr marL="0" indent="0">
              <a:buNone/>
            </a:pPr>
            <a:r>
              <a:rPr lang="fr-FR" dirty="0"/>
              <a:t>6. Les outils pour votre pratique</a:t>
            </a:r>
          </a:p>
        </p:txBody>
      </p:sp>
      <p:sp>
        <p:nvSpPr>
          <p:cNvPr id="18" name="ZoneTexte 17">
            <a:extLst>
              <a:ext uri="{FF2B5EF4-FFF2-40B4-BE49-F238E27FC236}">
                <a16:creationId xmlns:a16="http://schemas.microsoft.com/office/drawing/2014/main" id="{A54EDE1D-E7D7-4C30-945D-660A00DF217C}"/>
              </a:ext>
            </a:extLst>
          </p:cNvPr>
          <p:cNvSpPr txBox="1"/>
          <p:nvPr/>
        </p:nvSpPr>
        <p:spPr>
          <a:xfrm>
            <a:off x="359998" y="4282375"/>
            <a:ext cx="7606109" cy="161583"/>
          </a:xfrm>
          <a:prstGeom prst="rect">
            <a:avLst/>
          </a:prstGeom>
          <a:noFill/>
        </p:spPr>
        <p:txBody>
          <a:bodyPr wrap="square" lIns="0" tIns="0" rIns="0" bIns="0" rtlCol="0">
            <a:spAutoFit/>
          </a:bodyPr>
          <a:lstStyle/>
          <a:p>
            <a:pPr marL="72000" indent="-72000">
              <a:spcBef>
                <a:spcPts val="300"/>
              </a:spcBef>
              <a:spcAft>
                <a:spcPts val="300"/>
              </a:spcAft>
              <a:buFont typeface="Arial" panose="020B0604020202020204" pitchFamily="34" charset="0"/>
              <a:buChar char="•"/>
            </a:pPr>
            <a:r>
              <a:rPr lang="fr-FR" sz="1050" dirty="0"/>
              <a:t>Cette vidéo est disponible en version sous-titrée et avec le langage des signes</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072" y="1851670"/>
            <a:ext cx="4272168" cy="17483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720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
            <a:extLst>
              <a:ext uri="{FF2B5EF4-FFF2-40B4-BE49-F238E27FC236}">
                <a16:creationId xmlns:a16="http://schemas.microsoft.com/office/drawing/2014/main" id="{24BB821D-DC30-924C-A1E1-80AE6FE13FBB}"/>
              </a:ext>
            </a:extLst>
          </p:cNvPr>
          <p:cNvSpPr>
            <a:spLocks noGrp="1"/>
          </p:cNvSpPr>
          <p:nvPr>
            <p:ph type="title"/>
          </p:nvPr>
        </p:nvSpPr>
        <p:spPr/>
        <p:txBody>
          <a:bodyPr/>
          <a:lstStyle/>
          <a:p>
            <a:r>
              <a:rPr lang="fr-FR" dirty="0"/>
              <a:t>Pour sensibiliser les personnes</a:t>
            </a:r>
          </a:p>
        </p:txBody>
      </p:sp>
      <p:sp>
        <p:nvSpPr>
          <p:cNvPr id="2" name="Espace réservé du numéro de diapositive 1">
            <a:extLst>
              <a:ext uri="{FF2B5EF4-FFF2-40B4-BE49-F238E27FC236}">
                <a16:creationId xmlns:a16="http://schemas.microsoft.com/office/drawing/2014/main" id="{3EDCD5FB-AF9A-1142-BE85-1A6B785A6B2C}"/>
              </a:ext>
            </a:extLst>
          </p:cNvPr>
          <p:cNvSpPr>
            <a:spLocks noGrp="1"/>
          </p:cNvSpPr>
          <p:nvPr>
            <p:ph type="sldNum" sz="quarter" idx="12"/>
          </p:nvPr>
        </p:nvSpPr>
        <p:spPr/>
        <p:txBody>
          <a:bodyPr/>
          <a:lstStyle/>
          <a:p>
            <a:fld id="{2684EA46-63B8-F44C-953D-BF4FA9E68CB3}" type="slidenum">
              <a:rPr lang="fr-FR" smtClean="0"/>
              <a:pPr/>
              <a:t>71</a:t>
            </a:fld>
            <a:endParaRPr lang="fr-FR" dirty="0"/>
          </a:p>
        </p:txBody>
      </p:sp>
      <p:sp>
        <p:nvSpPr>
          <p:cNvPr id="14" name="ZoneTexte 13">
            <a:extLst>
              <a:ext uri="{FF2B5EF4-FFF2-40B4-BE49-F238E27FC236}">
                <a16:creationId xmlns:a16="http://schemas.microsoft.com/office/drawing/2014/main" id="{3C4F305F-0B31-BD44-8612-6337290484BD}"/>
              </a:ext>
            </a:extLst>
          </p:cNvPr>
          <p:cNvSpPr txBox="1"/>
          <p:nvPr/>
        </p:nvSpPr>
        <p:spPr>
          <a:xfrm>
            <a:off x="1115616" y="4100288"/>
            <a:ext cx="1248579" cy="272415"/>
          </a:xfrm>
          <a:prstGeom prst="roundRect">
            <a:avLst/>
          </a:prstGeom>
          <a:solidFill>
            <a:srgbClr val="3E5FA9"/>
          </a:solidFill>
          <a:ln>
            <a:noFill/>
          </a:ln>
        </p:spPr>
        <p:txBody>
          <a:bodyPr wrap="square" lIns="0" rIns="0" rtlCol="0">
            <a:spAutoFit/>
          </a:bodyPr>
          <a:lstStyle/>
          <a:p>
            <a:pPr algn="ctr"/>
            <a:r>
              <a:rPr lang="fr-FR" sz="1000" b="1" dirty="0">
                <a:solidFill>
                  <a:schemeClr val="bg1"/>
                </a:solidFill>
              </a:rPr>
              <a:t>Dépliant</a:t>
            </a:r>
          </a:p>
        </p:txBody>
      </p:sp>
      <p:sp>
        <p:nvSpPr>
          <p:cNvPr id="17" name="ZoneTexte 16">
            <a:extLst>
              <a:ext uri="{FF2B5EF4-FFF2-40B4-BE49-F238E27FC236}">
                <a16:creationId xmlns:a16="http://schemas.microsoft.com/office/drawing/2014/main" id="{3C4F305F-0B31-BD44-8612-6337290484BD}"/>
              </a:ext>
            </a:extLst>
          </p:cNvPr>
          <p:cNvSpPr txBox="1"/>
          <p:nvPr/>
        </p:nvSpPr>
        <p:spPr>
          <a:xfrm>
            <a:off x="3222311" y="4107292"/>
            <a:ext cx="2149641" cy="272415"/>
          </a:xfrm>
          <a:prstGeom prst="roundRect">
            <a:avLst/>
          </a:prstGeom>
          <a:solidFill>
            <a:srgbClr val="3E5FA9"/>
          </a:solidFill>
          <a:ln>
            <a:noFill/>
          </a:ln>
        </p:spPr>
        <p:txBody>
          <a:bodyPr wrap="square" lIns="0" rIns="0" rtlCol="0">
            <a:spAutoFit/>
          </a:bodyPr>
          <a:lstStyle/>
          <a:p>
            <a:pPr algn="ctr"/>
            <a:r>
              <a:rPr lang="fr-FR" sz="1000" b="1" dirty="0">
                <a:solidFill>
                  <a:schemeClr val="bg1"/>
                </a:solidFill>
              </a:rPr>
              <a:t>Affiche</a:t>
            </a:r>
          </a:p>
        </p:txBody>
      </p:sp>
      <p:sp>
        <p:nvSpPr>
          <p:cNvPr id="19" name="Rectangle 18">
            <a:extLst>
              <a:ext uri="{FF2B5EF4-FFF2-40B4-BE49-F238E27FC236}">
                <a16:creationId xmlns:a16="http://schemas.microsoft.com/office/drawing/2014/main" id="{78D83C1E-711C-4723-905B-51C262014559}"/>
              </a:ext>
            </a:extLst>
          </p:cNvPr>
          <p:cNvSpPr/>
          <p:nvPr/>
        </p:nvSpPr>
        <p:spPr>
          <a:xfrm>
            <a:off x="359999" y="4454991"/>
            <a:ext cx="8423999" cy="246221"/>
          </a:xfrm>
          <a:prstGeom prst="rect">
            <a:avLst/>
          </a:prstGeom>
        </p:spPr>
        <p:txBody>
          <a:bodyPr wrap="square">
            <a:spAutoFit/>
          </a:bodyPr>
          <a:lstStyle/>
          <a:p>
            <a:pPr algn="ctr"/>
            <a:r>
              <a:rPr lang="fr-FR" sz="1000" b="1" dirty="0"/>
              <a:t>Disponibles auprès du CRCDC ou à télécharger/commander gratuitement </a:t>
            </a:r>
            <a:r>
              <a:rPr lang="fr-FR" sz="1000" b="1" i="1" dirty="0"/>
              <a:t>via</a:t>
            </a:r>
            <a:r>
              <a:rPr lang="fr-FR" sz="1000" b="1" dirty="0"/>
              <a:t> le catalogue en ligne de l’INCa</a:t>
            </a:r>
          </a:p>
        </p:txBody>
      </p:sp>
      <p:sp>
        <p:nvSpPr>
          <p:cNvPr id="20" name="Espace réservé de la date 2">
            <a:extLst>
              <a:ext uri="{FF2B5EF4-FFF2-40B4-BE49-F238E27FC236}">
                <a16:creationId xmlns:a16="http://schemas.microsoft.com/office/drawing/2014/main" id="{9E22D06F-EC6A-4A19-BFA8-C88F2EFAA045}"/>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1" name="Espace réservé du pied de page 3">
            <a:extLst>
              <a:ext uri="{FF2B5EF4-FFF2-40B4-BE49-F238E27FC236}">
                <a16:creationId xmlns:a16="http://schemas.microsoft.com/office/drawing/2014/main" id="{ACD664C7-75DF-49B6-A358-C33179F292CD}"/>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2" name="Espace réservé du texte 2">
            <a:extLst>
              <a:ext uri="{FF2B5EF4-FFF2-40B4-BE49-F238E27FC236}">
                <a16:creationId xmlns:a16="http://schemas.microsoft.com/office/drawing/2014/main" id="{5DC65B2E-D888-467C-A9E9-00A03B8BFDBD}"/>
              </a:ext>
            </a:extLst>
          </p:cNvPr>
          <p:cNvSpPr>
            <a:spLocks noGrp="1"/>
          </p:cNvSpPr>
          <p:nvPr>
            <p:ph type="body" sz="quarter" idx="13"/>
          </p:nvPr>
        </p:nvSpPr>
        <p:spPr>
          <a:xfrm>
            <a:off x="3312000" y="180000"/>
            <a:ext cx="5472000" cy="360000"/>
          </a:xfrm>
        </p:spPr>
        <p:txBody>
          <a:bodyPr/>
          <a:lstStyle/>
          <a:p>
            <a:pPr marL="0" indent="0">
              <a:buNone/>
            </a:pPr>
            <a:r>
              <a:rPr lang="fr-FR" dirty="0"/>
              <a:t>6. Les outils pour votre pratique</a:t>
            </a:r>
          </a:p>
        </p:txBody>
      </p:sp>
      <p:sp>
        <p:nvSpPr>
          <p:cNvPr id="4" name="Rectangle 3"/>
          <p:cNvSpPr/>
          <p:nvPr/>
        </p:nvSpPr>
        <p:spPr>
          <a:xfrm>
            <a:off x="7308305" y="3507854"/>
            <a:ext cx="1080119"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Depliant DOCCR Colorectal 148x210 2 volets DEPCCR21 V1 BD.pdf - HP Sure Click Secure View"/>
          <p:cNvPicPr>
            <a:picLocks noChangeAspect="1"/>
          </p:cNvPicPr>
          <p:nvPr/>
        </p:nvPicPr>
        <p:blipFill rotWithShape="1">
          <a:blip r:embed="rId3">
            <a:extLst>
              <a:ext uri="{28A0092B-C50C-407E-A947-70E740481C1C}">
                <a14:useLocalDpi xmlns:a14="http://schemas.microsoft.com/office/drawing/2010/main" val="0"/>
              </a:ext>
            </a:extLst>
          </a:blip>
          <a:srcRect l="38196" t="18814" r="32320"/>
          <a:stretch/>
        </p:blipFill>
        <p:spPr>
          <a:xfrm>
            <a:off x="962787" y="1781767"/>
            <a:ext cx="1485837" cy="2195215"/>
          </a:xfrm>
          <a:prstGeom prst="rect">
            <a:avLst/>
          </a:prstGeom>
          <a:ln>
            <a:solidFill>
              <a:schemeClr val="tx1"/>
            </a:solidFill>
          </a:ln>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428" t="18197" r="34349" b="5877"/>
          <a:stretch/>
        </p:blipFill>
        <p:spPr bwMode="auto">
          <a:xfrm>
            <a:off x="3312000" y="1441533"/>
            <a:ext cx="1875086" cy="25648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a:extLst>
              <a:ext uri="{FF2B5EF4-FFF2-40B4-BE49-F238E27FC236}">
                <a16:creationId xmlns:a16="http://schemas.microsoft.com/office/drawing/2014/main" id="{31B4B8FA-BD9C-4E45-8964-E0DF61C62543}"/>
              </a:ext>
            </a:extLst>
          </p:cNvPr>
          <p:cNvSpPr txBox="1"/>
          <p:nvPr/>
        </p:nvSpPr>
        <p:spPr>
          <a:xfrm>
            <a:off x="6230069" y="4100287"/>
            <a:ext cx="1717593" cy="272415"/>
          </a:xfrm>
          <a:prstGeom prst="roundRect">
            <a:avLst/>
          </a:prstGeom>
          <a:solidFill>
            <a:srgbClr val="3E5FA9"/>
          </a:solidFill>
          <a:ln>
            <a:noFill/>
          </a:ln>
        </p:spPr>
        <p:txBody>
          <a:bodyPr wrap="square" lIns="0" rIns="0" rtlCol="0">
            <a:spAutoFit/>
          </a:bodyPr>
          <a:lstStyle/>
          <a:p>
            <a:pPr algn="ctr"/>
            <a:r>
              <a:rPr lang="fr-FR" sz="1000" b="1" dirty="0">
                <a:solidFill>
                  <a:schemeClr val="bg1"/>
                </a:solidFill>
              </a:rPr>
              <a:t>Affiche</a:t>
            </a:r>
          </a:p>
        </p:txBody>
      </p:sp>
      <p:pic>
        <p:nvPicPr>
          <p:cNvPr id="27" name="Picture 2">
            <a:extLst>
              <a:ext uri="{FF2B5EF4-FFF2-40B4-BE49-F238E27FC236}">
                <a16:creationId xmlns:a16="http://schemas.microsoft.com/office/drawing/2014/main" id="{D59C52CA-9C39-4183-8CAD-698AAD694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490170"/>
            <a:ext cx="1865381" cy="248464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52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1000"/>
                                        <p:tgtEl>
                                          <p:spTgt spid="1027"/>
                                        </p:tgtEl>
                                      </p:cBhvr>
                                    </p:animEffect>
                                    <p:anim calcmode="lin" valueType="num">
                                      <p:cBhvr>
                                        <p:cTn id="24" dur="1000" fill="hold"/>
                                        <p:tgtEl>
                                          <p:spTgt spid="1027"/>
                                        </p:tgtEl>
                                        <p:attrNameLst>
                                          <p:attrName>ppt_x</p:attrName>
                                        </p:attrNameLst>
                                      </p:cBhvr>
                                      <p:tavLst>
                                        <p:tav tm="0">
                                          <p:val>
                                            <p:strVal val="#ppt_x"/>
                                          </p:val>
                                        </p:tav>
                                        <p:tav tm="100000">
                                          <p:val>
                                            <p:strVal val="#ppt_x"/>
                                          </p:val>
                                        </p:tav>
                                      </p:tavLst>
                                    </p:anim>
                                    <p:anim calcmode="lin" valueType="num">
                                      <p:cBhvr>
                                        <p:cTn id="25" dur="1000" fill="hold"/>
                                        <p:tgtEl>
                                          <p:spTgt spid="102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
            <a:extLst>
              <a:ext uri="{FF2B5EF4-FFF2-40B4-BE49-F238E27FC236}">
                <a16:creationId xmlns:a16="http://schemas.microsoft.com/office/drawing/2014/main" id="{24BB821D-DC30-924C-A1E1-80AE6FE13FBB}"/>
              </a:ext>
            </a:extLst>
          </p:cNvPr>
          <p:cNvSpPr>
            <a:spLocks noGrp="1"/>
          </p:cNvSpPr>
          <p:nvPr>
            <p:ph type="title"/>
          </p:nvPr>
        </p:nvSpPr>
        <p:spPr/>
        <p:txBody>
          <a:bodyPr/>
          <a:lstStyle/>
          <a:p>
            <a:r>
              <a:rPr lang="fr-FR" dirty="0"/>
              <a:t>Les outils disponibles pour la pratique</a:t>
            </a:r>
          </a:p>
        </p:txBody>
      </p:sp>
      <p:sp>
        <p:nvSpPr>
          <p:cNvPr id="2" name="Espace réservé du numéro de diapositive 1">
            <a:extLst>
              <a:ext uri="{FF2B5EF4-FFF2-40B4-BE49-F238E27FC236}">
                <a16:creationId xmlns:a16="http://schemas.microsoft.com/office/drawing/2014/main" id="{B6EDD62C-084C-B84F-9E89-7CE3D9CB0521}"/>
              </a:ext>
            </a:extLst>
          </p:cNvPr>
          <p:cNvSpPr>
            <a:spLocks noGrp="1"/>
          </p:cNvSpPr>
          <p:nvPr>
            <p:ph type="sldNum" sz="quarter" idx="12"/>
          </p:nvPr>
        </p:nvSpPr>
        <p:spPr/>
        <p:txBody>
          <a:bodyPr/>
          <a:lstStyle/>
          <a:p>
            <a:fld id="{2684EA46-63B8-F44C-953D-BF4FA9E68CB3}" type="slidenum">
              <a:rPr lang="fr-FR" smtClean="0"/>
              <a:pPr/>
              <a:t>72</a:t>
            </a:fld>
            <a:endParaRPr lang="fr-FR" dirty="0"/>
          </a:p>
        </p:txBody>
      </p:sp>
      <p:sp>
        <p:nvSpPr>
          <p:cNvPr id="21" name="ZoneTexte 20">
            <a:extLst>
              <a:ext uri="{FF2B5EF4-FFF2-40B4-BE49-F238E27FC236}">
                <a16:creationId xmlns:a16="http://schemas.microsoft.com/office/drawing/2014/main" id="{3C4F305F-0B31-BD44-8612-6337290484BD}"/>
              </a:ext>
            </a:extLst>
          </p:cNvPr>
          <p:cNvSpPr txBox="1"/>
          <p:nvPr/>
        </p:nvSpPr>
        <p:spPr>
          <a:xfrm>
            <a:off x="711296" y="4009941"/>
            <a:ext cx="1556448" cy="272415"/>
          </a:xfrm>
          <a:prstGeom prst="roundRect">
            <a:avLst/>
          </a:prstGeom>
          <a:solidFill>
            <a:srgbClr val="3E5FA9"/>
          </a:solidFill>
          <a:ln>
            <a:noFill/>
          </a:ln>
        </p:spPr>
        <p:txBody>
          <a:bodyPr wrap="square" lIns="0" rIns="0" rtlCol="0">
            <a:spAutoFit/>
          </a:bodyPr>
          <a:lstStyle/>
          <a:p>
            <a:pPr algn="ctr"/>
            <a:r>
              <a:rPr lang="fr-FR" sz="1000" b="1" dirty="0">
                <a:solidFill>
                  <a:schemeClr val="bg1"/>
                </a:solidFill>
              </a:rPr>
              <a:t>Fiche pratique</a:t>
            </a:r>
          </a:p>
        </p:txBody>
      </p:sp>
      <p:pic>
        <p:nvPicPr>
          <p:cNvPr id="40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11" y="1881107"/>
            <a:ext cx="1385219" cy="19544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6957" y="1842251"/>
            <a:ext cx="1370313" cy="1954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ZoneTexte 22">
            <a:extLst>
              <a:ext uri="{FF2B5EF4-FFF2-40B4-BE49-F238E27FC236}">
                <a16:creationId xmlns:a16="http://schemas.microsoft.com/office/drawing/2014/main" id="{3C4F305F-0B31-BD44-8612-6337290484BD}"/>
              </a:ext>
            </a:extLst>
          </p:cNvPr>
          <p:cNvSpPr txBox="1"/>
          <p:nvPr/>
        </p:nvSpPr>
        <p:spPr>
          <a:xfrm>
            <a:off x="2672266" y="3962572"/>
            <a:ext cx="1539694" cy="280928"/>
          </a:xfrm>
          <a:prstGeom prst="roundRect">
            <a:avLst/>
          </a:prstGeom>
          <a:solidFill>
            <a:srgbClr val="3E5FA9"/>
          </a:solidFill>
          <a:ln>
            <a:noFill/>
          </a:ln>
        </p:spPr>
        <p:txBody>
          <a:bodyPr wrap="square" lIns="0" rIns="0" rtlCol="0">
            <a:spAutoFit/>
          </a:bodyPr>
          <a:lstStyle/>
          <a:p>
            <a:pPr algn="ctr"/>
            <a:r>
              <a:rPr lang="fr-FR" sz="1050" b="1" dirty="0">
                <a:solidFill>
                  <a:schemeClr val="bg1"/>
                </a:solidFill>
              </a:rPr>
              <a:t>Fiche pratique</a:t>
            </a:r>
          </a:p>
        </p:txBody>
      </p:sp>
      <p:sp>
        <p:nvSpPr>
          <p:cNvPr id="3" name="Rectangle 2">
            <a:extLst>
              <a:ext uri="{FF2B5EF4-FFF2-40B4-BE49-F238E27FC236}">
                <a16:creationId xmlns:a16="http://schemas.microsoft.com/office/drawing/2014/main" id="{7229D659-9CDC-4210-B8C8-A47F6AE74D69}"/>
              </a:ext>
            </a:extLst>
          </p:cNvPr>
          <p:cNvSpPr/>
          <p:nvPr/>
        </p:nvSpPr>
        <p:spPr>
          <a:xfrm>
            <a:off x="359999" y="4454991"/>
            <a:ext cx="8423999" cy="246221"/>
          </a:xfrm>
          <a:prstGeom prst="rect">
            <a:avLst/>
          </a:prstGeom>
        </p:spPr>
        <p:txBody>
          <a:bodyPr wrap="square">
            <a:spAutoFit/>
          </a:bodyPr>
          <a:lstStyle/>
          <a:p>
            <a:pPr algn="ctr"/>
            <a:r>
              <a:rPr lang="fr-FR" sz="1000" b="1" dirty="0"/>
              <a:t>Disponibles auprès du CRCDC ou en</a:t>
            </a:r>
            <a:r>
              <a:rPr lang="fr-FR" sz="1000" b="1" i="1" dirty="0"/>
              <a:t> </a:t>
            </a:r>
            <a:r>
              <a:rPr lang="fr-FR" sz="1000" b="1" dirty="0"/>
              <a:t>téléchargement dans le catalogue en ligne de l’INCa</a:t>
            </a:r>
          </a:p>
        </p:txBody>
      </p:sp>
      <p:sp>
        <p:nvSpPr>
          <p:cNvPr id="22" name="Espace réservé de la date 2">
            <a:extLst>
              <a:ext uri="{FF2B5EF4-FFF2-40B4-BE49-F238E27FC236}">
                <a16:creationId xmlns:a16="http://schemas.microsoft.com/office/drawing/2014/main" id="{2A3DCDC8-E4FF-40C4-8431-BFDEEC776CFB}"/>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24" name="Espace réservé du pied de page 3">
            <a:extLst>
              <a:ext uri="{FF2B5EF4-FFF2-40B4-BE49-F238E27FC236}">
                <a16:creationId xmlns:a16="http://schemas.microsoft.com/office/drawing/2014/main" id="{1508F14A-1645-4776-9EE6-709BDEB4BF5E}"/>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27" name="Espace réservé du texte 2">
            <a:extLst>
              <a:ext uri="{FF2B5EF4-FFF2-40B4-BE49-F238E27FC236}">
                <a16:creationId xmlns:a16="http://schemas.microsoft.com/office/drawing/2014/main" id="{BF2E13B5-E836-448A-BDCD-C6BCC896EB75}"/>
              </a:ext>
            </a:extLst>
          </p:cNvPr>
          <p:cNvSpPr>
            <a:spLocks noGrp="1"/>
          </p:cNvSpPr>
          <p:nvPr>
            <p:ph type="body" sz="quarter" idx="13"/>
          </p:nvPr>
        </p:nvSpPr>
        <p:spPr>
          <a:xfrm>
            <a:off x="3312000" y="180000"/>
            <a:ext cx="5472000" cy="360000"/>
          </a:xfrm>
        </p:spPr>
        <p:txBody>
          <a:bodyPr/>
          <a:lstStyle/>
          <a:p>
            <a:pPr marL="0" indent="0">
              <a:buNone/>
            </a:pPr>
            <a:r>
              <a:rPr lang="fr-FR" dirty="0"/>
              <a:t>6. Les outils pour votre pratique</a:t>
            </a:r>
          </a:p>
        </p:txBody>
      </p:sp>
      <p:sp>
        <p:nvSpPr>
          <p:cNvPr id="16" name="ZoneTexte 15">
            <a:extLst>
              <a:ext uri="{FF2B5EF4-FFF2-40B4-BE49-F238E27FC236}">
                <a16:creationId xmlns:a16="http://schemas.microsoft.com/office/drawing/2014/main" id="{ABE82E9D-0EBC-4EA7-9F18-7F86410EAFE5}"/>
              </a:ext>
            </a:extLst>
          </p:cNvPr>
          <p:cNvSpPr txBox="1"/>
          <p:nvPr/>
        </p:nvSpPr>
        <p:spPr>
          <a:xfrm>
            <a:off x="6704714" y="3962572"/>
            <a:ext cx="1539694" cy="280928"/>
          </a:xfrm>
          <a:prstGeom prst="roundRect">
            <a:avLst/>
          </a:prstGeom>
          <a:solidFill>
            <a:srgbClr val="3E5FA9"/>
          </a:solidFill>
          <a:ln>
            <a:noFill/>
          </a:ln>
        </p:spPr>
        <p:txBody>
          <a:bodyPr wrap="square" lIns="0" rIns="0" rtlCol="0">
            <a:spAutoFit/>
          </a:bodyPr>
          <a:lstStyle/>
          <a:p>
            <a:pPr algn="ctr"/>
            <a:r>
              <a:rPr lang="fr-FR" sz="1050" b="1" dirty="0">
                <a:solidFill>
                  <a:schemeClr val="bg1"/>
                </a:solidFill>
              </a:rPr>
              <a:t>Référentiel national</a:t>
            </a:r>
          </a:p>
        </p:txBody>
      </p:sp>
      <p:pic>
        <p:nvPicPr>
          <p:cNvPr id="5" name="Image 4">
            <a:extLst>
              <a:ext uri="{FF2B5EF4-FFF2-40B4-BE49-F238E27FC236}">
                <a16:creationId xmlns:a16="http://schemas.microsoft.com/office/drawing/2014/main" id="{E7487B7F-8DB8-4404-86C2-14F76E949728}"/>
              </a:ext>
            </a:extLst>
          </p:cNvPr>
          <p:cNvPicPr>
            <a:picLocks noChangeAspect="1"/>
          </p:cNvPicPr>
          <p:nvPr/>
        </p:nvPicPr>
        <p:blipFill>
          <a:blip r:embed="rId7"/>
          <a:stretch>
            <a:fillRect/>
          </a:stretch>
        </p:blipFill>
        <p:spPr>
          <a:xfrm>
            <a:off x="6754231" y="1838094"/>
            <a:ext cx="1464483" cy="1966592"/>
          </a:xfrm>
          <a:prstGeom prst="rect">
            <a:avLst/>
          </a:prstGeom>
          <a:ln>
            <a:solidFill>
              <a:schemeClr val="bg1">
                <a:lumMod val="65000"/>
              </a:schemeClr>
            </a:solidFill>
          </a:ln>
        </p:spPr>
      </p:pic>
      <p:sp>
        <p:nvSpPr>
          <p:cNvPr id="19" name="ZoneTexte 18">
            <a:extLst>
              <a:ext uri="{FF2B5EF4-FFF2-40B4-BE49-F238E27FC236}">
                <a16:creationId xmlns:a16="http://schemas.microsoft.com/office/drawing/2014/main" id="{C1826D64-878D-4B5A-8C4D-05BBEA84AE33}"/>
              </a:ext>
            </a:extLst>
          </p:cNvPr>
          <p:cNvSpPr txBox="1"/>
          <p:nvPr/>
        </p:nvSpPr>
        <p:spPr>
          <a:xfrm>
            <a:off x="4691894" y="3959901"/>
            <a:ext cx="1815467" cy="280928"/>
          </a:xfrm>
          <a:prstGeom prst="roundRect">
            <a:avLst/>
          </a:prstGeom>
          <a:solidFill>
            <a:srgbClr val="3E5FA9"/>
          </a:solidFill>
          <a:ln>
            <a:noFill/>
          </a:ln>
        </p:spPr>
        <p:txBody>
          <a:bodyPr wrap="square" lIns="0" rIns="0" rtlCol="0">
            <a:spAutoFit/>
          </a:bodyPr>
          <a:lstStyle/>
          <a:p>
            <a:pPr algn="ctr"/>
            <a:r>
              <a:rPr lang="fr-FR" sz="1050" b="1" dirty="0">
                <a:solidFill>
                  <a:schemeClr val="bg1"/>
                </a:solidFill>
              </a:rPr>
              <a:t>Diaporamas du programme</a:t>
            </a:r>
          </a:p>
        </p:txBody>
      </p:sp>
      <p:pic>
        <p:nvPicPr>
          <p:cNvPr id="7" name="Image 6">
            <a:extLst>
              <a:ext uri="{FF2B5EF4-FFF2-40B4-BE49-F238E27FC236}">
                <a16:creationId xmlns:a16="http://schemas.microsoft.com/office/drawing/2014/main" id="{0C68A9B1-70AF-46B6-B15E-5597B6E93B57}"/>
              </a:ext>
            </a:extLst>
          </p:cNvPr>
          <p:cNvPicPr>
            <a:picLocks noChangeAspect="1"/>
          </p:cNvPicPr>
          <p:nvPr/>
        </p:nvPicPr>
        <p:blipFill>
          <a:blip r:embed="rId8"/>
          <a:stretch>
            <a:fillRect/>
          </a:stretch>
        </p:blipFill>
        <p:spPr>
          <a:xfrm>
            <a:off x="4832051" y="1842712"/>
            <a:ext cx="1476000" cy="809170"/>
          </a:xfrm>
          <a:prstGeom prst="rect">
            <a:avLst/>
          </a:prstGeom>
          <a:ln>
            <a:solidFill>
              <a:schemeClr val="bg1">
                <a:lumMod val="65000"/>
              </a:schemeClr>
            </a:solidFill>
          </a:ln>
        </p:spPr>
      </p:pic>
      <p:pic>
        <p:nvPicPr>
          <p:cNvPr id="9" name="Image 8">
            <a:extLst>
              <a:ext uri="{FF2B5EF4-FFF2-40B4-BE49-F238E27FC236}">
                <a16:creationId xmlns:a16="http://schemas.microsoft.com/office/drawing/2014/main" id="{E2B20013-0BBD-4810-904A-477C7536FCC2}"/>
              </a:ext>
            </a:extLst>
          </p:cNvPr>
          <p:cNvPicPr>
            <a:picLocks noChangeAspect="1"/>
          </p:cNvPicPr>
          <p:nvPr/>
        </p:nvPicPr>
        <p:blipFill>
          <a:blip r:embed="rId9"/>
          <a:stretch>
            <a:fillRect/>
          </a:stretch>
        </p:blipFill>
        <p:spPr>
          <a:xfrm>
            <a:off x="4829248" y="2805751"/>
            <a:ext cx="1476000" cy="779533"/>
          </a:xfrm>
          <a:prstGeom prst="rect">
            <a:avLst/>
          </a:prstGeom>
          <a:ln>
            <a:solidFill>
              <a:schemeClr val="bg1">
                <a:lumMod val="65000"/>
              </a:schemeClr>
            </a:solidFill>
          </a:ln>
        </p:spPr>
      </p:pic>
    </p:spTree>
    <p:extLst>
      <p:ext uri="{BB962C8B-B14F-4D97-AF65-F5344CB8AC3E}">
        <p14:creationId xmlns:p14="http://schemas.microsoft.com/office/powerpoint/2010/main" val="72552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fade">
                                      <p:cBhvr>
                                        <p:cTn id="23" dur="1000"/>
                                        <p:tgtEl>
                                          <p:spTgt spid="4099"/>
                                        </p:tgtEl>
                                      </p:cBhvr>
                                    </p:animEffect>
                                    <p:anim calcmode="lin" valueType="num">
                                      <p:cBhvr>
                                        <p:cTn id="24" dur="1000" fill="hold"/>
                                        <p:tgtEl>
                                          <p:spTgt spid="4099"/>
                                        </p:tgtEl>
                                        <p:attrNameLst>
                                          <p:attrName>ppt_x</p:attrName>
                                        </p:attrNameLst>
                                      </p:cBhvr>
                                      <p:tavLst>
                                        <p:tav tm="0">
                                          <p:val>
                                            <p:strVal val="#ppt_x"/>
                                          </p:val>
                                        </p:tav>
                                        <p:tav tm="100000">
                                          <p:val>
                                            <p:strVal val="#ppt_x"/>
                                          </p:val>
                                        </p:tav>
                                      </p:tavLst>
                                    </p:anim>
                                    <p:anim calcmode="lin" valueType="num">
                                      <p:cBhvr>
                                        <p:cTn id="25" dur="1000" fill="hold"/>
                                        <p:tgtEl>
                                          <p:spTgt spid="409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16" grpId="0" animBg="1"/>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93D76A41-5349-4015-82E9-CEDE5D96048C}"/>
              </a:ext>
            </a:extLst>
          </p:cNvPr>
          <p:cNvPicPr>
            <a:picLocks noGrp="1" noChangeAspect="1"/>
          </p:cNvPicPr>
          <p:nvPr>
            <p:ph type="pic" sz="quarter" idx="13"/>
          </p:nvPr>
        </p:nvPicPr>
        <p:blipFill>
          <a:blip r:embed="rId2"/>
          <a:srcRect t="13325" b="13325"/>
          <a:stretch>
            <a:fillRect/>
          </a:stretch>
        </p:blipFill>
        <p:spPr>
          <a:xfrm>
            <a:off x="107504" y="843558"/>
            <a:ext cx="9144000" cy="4406400"/>
          </a:xfrm>
        </p:spPr>
      </p:pic>
      <p:sp>
        <p:nvSpPr>
          <p:cNvPr id="8" name="Titre 7">
            <a:extLst>
              <a:ext uri="{FF2B5EF4-FFF2-40B4-BE49-F238E27FC236}">
                <a16:creationId xmlns:a16="http://schemas.microsoft.com/office/drawing/2014/main" id="{D6C84AAD-96BD-4729-AA56-2F6F3580637F}"/>
              </a:ext>
            </a:extLst>
          </p:cNvPr>
          <p:cNvSpPr>
            <a:spLocks noGrp="1"/>
          </p:cNvSpPr>
          <p:nvPr>
            <p:ph type="title"/>
          </p:nvPr>
        </p:nvSpPr>
        <p:spPr/>
        <p:txBody>
          <a:bodyPr/>
          <a:lstStyle/>
          <a:p>
            <a:pPr marL="0" indent="0">
              <a:buNone/>
            </a:pPr>
            <a:r>
              <a:rPr lang="fr-FR" dirty="0">
                <a:solidFill>
                  <a:schemeClr val="tx1"/>
                </a:solidFill>
              </a:rPr>
              <a:t>7. Conclusion</a:t>
            </a:r>
          </a:p>
        </p:txBody>
      </p:sp>
      <p:sp>
        <p:nvSpPr>
          <p:cNvPr id="3" name="Espace réservé de la date 2">
            <a:extLst>
              <a:ext uri="{FF2B5EF4-FFF2-40B4-BE49-F238E27FC236}">
                <a16:creationId xmlns:a16="http://schemas.microsoft.com/office/drawing/2014/main" id="{E48ED818-DD8D-4076-9701-5737AD83EF0D}"/>
              </a:ext>
            </a:extLst>
          </p:cNvPr>
          <p:cNvSpPr>
            <a:spLocks noGrp="1"/>
          </p:cNvSpPr>
          <p:nvPr>
            <p:ph type="dt" sz="half" idx="10"/>
          </p:nvPr>
        </p:nvSpPr>
        <p:spPr/>
        <p:txBody>
          <a:bodyPr/>
          <a:lstStyle/>
          <a:p>
            <a:pPr algn="r"/>
            <a:r>
              <a:rPr lang="fr-FR" cap="all" dirty="0"/>
              <a:t>01/06/2022</a:t>
            </a:r>
          </a:p>
        </p:txBody>
      </p:sp>
      <p:sp>
        <p:nvSpPr>
          <p:cNvPr id="4" name="Espace réservé du pied de page 3">
            <a:extLst>
              <a:ext uri="{FF2B5EF4-FFF2-40B4-BE49-F238E27FC236}">
                <a16:creationId xmlns:a16="http://schemas.microsoft.com/office/drawing/2014/main" id="{ED7FC565-44DC-449F-922B-E530753E1D6D}"/>
              </a:ext>
            </a:extLst>
          </p:cNvPr>
          <p:cNvSpPr>
            <a:spLocks noGrp="1"/>
          </p:cNvSpPr>
          <p:nvPr>
            <p:ph type="ftr" sz="quarter" idx="11"/>
          </p:nvPr>
        </p:nvSpPr>
        <p:spPr/>
        <p:txBody>
          <a:bodyPr/>
          <a:lstStyle/>
          <a:p>
            <a:r>
              <a:rPr lang="fr-FR" dirty="0">
                <a:solidFill>
                  <a:schemeClr val="tx1"/>
                </a:solidFill>
              </a:rPr>
              <a:t>Dépistage du cancer colorectal</a:t>
            </a:r>
          </a:p>
        </p:txBody>
      </p:sp>
      <p:sp>
        <p:nvSpPr>
          <p:cNvPr id="5" name="Espace réservé du numéro de diapositive 4">
            <a:extLst>
              <a:ext uri="{FF2B5EF4-FFF2-40B4-BE49-F238E27FC236}">
                <a16:creationId xmlns:a16="http://schemas.microsoft.com/office/drawing/2014/main" id="{93236719-17FD-443B-93AE-E35A0A843BA1}"/>
              </a:ext>
            </a:extLst>
          </p:cNvPr>
          <p:cNvSpPr>
            <a:spLocks noGrp="1"/>
          </p:cNvSpPr>
          <p:nvPr>
            <p:ph type="sldNum" sz="quarter" idx="12"/>
          </p:nvPr>
        </p:nvSpPr>
        <p:spPr/>
        <p:txBody>
          <a:bodyPr/>
          <a:lstStyle/>
          <a:p>
            <a:fld id="{733122C9-A0B9-462F-8757-0847AD287B63}" type="slidenum">
              <a:rPr lang="fr-FR" smtClean="0"/>
              <a:pPr/>
              <a:t>73</a:t>
            </a:fld>
            <a:endParaRPr lang="fr-FR" dirty="0"/>
          </a:p>
        </p:txBody>
      </p:sp>
    </p:spTree>
    <p:extLst>
      <p:ext uri="{BB962C8B-B14F-4D97-AF65-F5344CB8AC3E}">
        <p14:creationId xmlns:p14="http://schemas.microsoft.com/office/powerpoint/2010/main" val="2692610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3">
            <a:extLst>
              <a:ext uri="{FF2B5EF4-FFF2-40B4-BE49-F238E27FC236}">
                <a16:creationId xmlns:a16="http://schemas.microsoft.com/office/drawing/2014/main" id="{AAD7CFF1-41B1-654A-BC52-E33E407C60EC}"/>
              </a:ext>
            </a:extLst>
          </p:cNvPr>
          <p:cNvSpPr>
            <a:spLocks noGrp="1"/>
          </p:cNvSpPr>
          <p:nvPr>
            <p:ph type="title"/>
          </p:nvPr>
        </p:nvSpPr>
        <p:spPr/>
        <p:txBody>
          <a:bodyPr>
            <a:normAutofit/>
          </a:bodyPr>
          <a:lstStyle/>
          <a:p>
            <a:r>
              <a:rPr lang="fr-FR" dirty="0"/>
              <a:t>Les facteurs de risque</a:t>
            </a:r>
          </a:p>
        </p:txBody>
      </p:sp>
      <p:sp>
        <p:nvSpPr>
          <p:cNvPr id="28" name="Espace réservé du numéro de diapositive 26">
            <a:extLst>
              <a:ext uri="{FF2B5EF4-FFF2-40B4-BE49-F238E27FC236}">
                <a16:creationId xmlns:a16="http://schemas.microsoft.com/office/drawing/2014/main" id="{4BB2310C-6D01-3146-A502-3EFEA6CEC32E}"/>
              </a:ext>
            </a:extLst>
          </p:cNvPr>
          <p:cNvSpPr>
            <a:spLocks noGrp="1"/>
          </p:cNvSpPr>
          <p:nvPr>
            <p:ph type="sldNum" sz="quarter" idx="12"/>
          </p:nvPr>
        </p:nvSpPr>
        <p:spPr/>
        <p:txBody>
          <a:bodyPr/>
          <a:lstStyle/>
          <a:p>
            <a:fld id="{2684EA46-63B8-F44C-953D-BF4FA9E68CB3}" type="slidenum">
              <a:rPr lang="fr-FR" smtClean="0"/>
              <a:pPr/>
              <a:t>8</a:t>
            </a:fld>
            <a:endParaRPr lang="fr-FR" dirty="0"/>
          </a:p>
        </p:txBody>
      </p:sp>
      <p:sp>
        <p:nvSpPr>
          <p:cNvPr id="2" name="Espace réservé du texte 1">
            <a:extLst>
              <a:ext uri="{FF2B5EF4-FFF2-40B4-BE49-F238E27FC236}">
                <a16:creationId xmlns:a16="http://schemas.microsoft.com/office/drawing/2014/main" id="{6DE4EE7D-1C75-49FB-B5DD-9773D81834A2}"/>
              </a:ext>
            </a:extLst>
          </p:cNvPr>
          <p:cNvSpPr>
            <a:spLocks noGrp="1"/>
          </p:cNvSpPr>
          <p:nvPr>
            <p:ph type="body" sz="quarter" idx="13"/>
          </p:nvPr>
        </p:nvSpPr>
        <p:spPr/>
        <p:txBody>
          <a:bodyPr/>
          <a:lstStyle/>
          <a:p>
            <a:r>
              <a:rPr lang="fr-FR" dirty="0"/>
              <a:t>Le cancer colorectal : un enjeu de santé publique</a:t>
            </a:r>
          </a:p>
        </p:txBody>
      </p:sp>
      <p:sp>
        <p:nvSpPr>
          <p:cNvPr id="18" name="Rectangle 17"/>
          <p:cNvSpPr/>
          <p:nvPr/>
        </p:nvSpPr>
        <p:spPr>
          <a:xfrm>
            <a:off x="3347864" y="4574935"/>
            <a:ext cx="7362480" cy="200055"/>
          </a:xfrm>
          <a:prstGeom prst="rect">
            <a:avLst/>
          </a:prstGeom>
        </p:spPr>
        <p:txBody>
          <a:bodyPr wrap="square">
            <a:spAutoFit/>
          </a:bodyPr>
          <a:lstStyle/>
          <a:p>
            <a:r>
              <a:rPr lang="fr-FR" sz="700" dirty="0"/>
              <a:t>Source : Fiche mémo – Cancer colorectal : modalité de dépistage et prévention chez les sujets à risque élevé et très élevé, HAS, 2017</a:t>
            </a:r>
          </a:p>
        </p:txBody>
      </p:sp>
      <p:sp>
        <p:nvSpPr>
          <p:cNvPr id="11" name="Espace réservé de la date 2">
            <a:extLst>
              <a:ext uri="{FF2B5EF4-FFF2-40B4-BE49-F238E27FC236}">
                <a16:creationId xmlns:a16="http://schemas.microsoft.com/office/drawing/2014/main" id="{43F6DFF2-08E8-4294-B721-8E9A82359B1E}"/>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4" name="Espace réservé du pied de page 3">
            <a:extLst>
              <a:ext uri="{FF2B5EF4-FFF2-40B4-BE49-F238E27FC236}">
                <a16:creationId xmlns:a16="http://schemas.microsoft.com/office/drawing/2014/main" id="{55DCF669-634D-4CAA-A22D-76A750FF1A24}"/>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grpSp>
        <p:nvGrpSpPr>
          <p:cNvPr id="3" name="Groupe 2">
            <a:extLst>
              <a:ext uri="{FF2B5EF4-FFF2-40B4-BE49-F238E27FC236}">
                <a16:creationId xmlns:a16="http://schemas.microsoft.com/office/drawing/2014/main" id="{D5FF68E6-1A9D-4C1F-B2A4-4DB22A532FA9}"/>
              </a:ext>
            </a:extLst>
          </p:cNvPr>
          <p:cNvGrpSpPr/>
          <p:nvPr/>
        </p:nvGrpSpPr>
        <p:grpSpPr>
          <a:xfrm>
            <a:off x="350900" y="1548271"/>
            <a:ext cx="3635938" cy="632459"/>
            <a:chOff x="350900" y="1548271"/>
            <a:chExt cx="3168000" cy="632459"/>
          </a:xfrm>
        </p:grpSpPr>
        <p:sp>
          <p:nvSpPr>
            <p:cNvPr id="23" name="Espace réservé du contenu 8"/>
            <p:cNvSpPr txBox="1">
              <a:spLocks/>
            </p:cNvSpPr>
            <p:nvPr/>
          </p:nvSpPr>
          <p:spPr>
            <a:xfrm>
              <a:off x="488162" y="1639931"/>
              <a:ext cx="2519363" cy="356993"/>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050" b="1" cap="none" dirty="0"/>
                <a:t>L’âge</a:t>
              </a:r>
            </a:p>
            <a:p>
              <a:pPr marL="252000" lvl="1" indent="-72000" defTabSz="914400">
                <a:spcBef>
                  <a:spcPts val="300"/>
                </a:spcBef>
                <a:spcAft>
                  <a:spcPts val="300"/>
                </a:spcAft>
                <a:buClr>
                  <a:schemeClr val="tx2"/>
                </a:buClr>
                <a:buFont typeface="Arial" panose="020B0604020202020204" pitchFamily="34" charset="0"/>
                <a:buChar char="•"/>
              </a:pPr>
              <a:r>
                <a:rPr lang="fr-FR" sz="1000" b="0" dirty="0">
                  <a:solidFill>
                    <a:schemeClr val="tx1"/>
                  </a:solidFill>
                </a:rPr>
                <a:t>Plus de 50 ans</a:t>
              </a:r>
            </a:p>
            <a:p>
              <a:endParaRPr lang="fr-FR" sz="1200" dirty="0"/>
            </a:p>
          </p:txBody>
        </p:sp>
        <p:sp>
          <p:nvSpPr>
            <p:cNvPr id="17" name="Rectangle à coins arrondis 50">
              <a:extLst>
                <a:ext uri="{FF2B5EF4-FFF2-40B4-BE49-F238E27FC236}">
                  <a16:creationId xmlns:a16="http://schemas.microsoft.com/office/drawing/2014/main" id="{3B692AB3-0DF2-46D6-936C-36C8DCCA4435}"/>
                </a:ext>
              </a:extLst>
            </p:cNvPr>
            <p:cNvSpPr/>
            <p:nvPr/>
          </p:nvSpPr>
          <p:spPr>
            <a:xfrm flipV="1">
              <a:off x="350900" y="1548271"/>
              <a:ext cx="3168000" cy="632459"/>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8" name="Groupe 7">
            <a:extLst>
              <a:ext uri="{FF2B5EF4-FFF2-40B4-BE49-F238E27FC236}">
                <a16:creationId xmlns:a16="http://schemas.microsoft.com/office/drawing/2014/main" id="{229216B6-58E0-4910-B4C7-4CE07C7DB686}"/>
              </a:ext>
            </a:extLst>
          </p:cNvPr>
          <p:cNvGrpSpPr/>
          <p:nvPr/>
        </p:nvGrpSpPr>
        <p:grpSpPr>
          <a:xfrm>
            <a:off x="359998" y="2355725"/>
            <a:ext cx="4352697" cy="864096"/>
            <a:chOff x="359998" y="2355725"/>
            <a:chExt cx="4352697" cy="864096"/>
          </a:xfrm>
        </p:grpSpPr>
        <p:sp>
          <p:nvSpPr>
            <p:cNvPr id="24" name="Espace réservé du contenu 8"/>
            <p:cNvSpPr txBox="1">
              <a:spLocks/>
            </p:cNvSpPr>
            <p:nvPr/>
          </p:nvSpPr>
          <p:spPr>
            <a:xfrm>
              <a:off x="488162" y="2499742"/>
              <a:ext cx="4224533" cy="635641"/>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050" b="1" cap="none" dirty="0"/>
                <a:t>Mutations génétiques</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Syndrome de Lynch</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Polypose adénomateuse familiale</a:t>
              </a:r>
            </a:p>
            <a:p>
              <a:endParaRPr lang="fr-FR" sz="1200" dirty="0"/>
            </a:p>
          </p:txBody>
        </p:sp>
        <p:sp>
          <p:nvSpPr>
            <p:cNvPr id="4" name="Rectangle à coins arrondis 50">
              <a:extLst>
                <a:ext uri="{FF2B5EF4-FFF2-40B4-BE49-F238E27FC236}">
                  <a16:creationId xmlns:a16="http://schemas.microsoft.com/office/drawing/2014/main" id="{E15A0F41-5E28-47A5-8555-F1A669151018}"/>
                </a:ext>
              </a:extLst>
            </p:cNvPr>
            <p:cNvSpPr/>
            <p:nvPr/>
          </p:nvSpPr>
          <p:spPr>
            <a:xfrm flipV="1">
              <a:off x="359998" y="2355725"/>
              <a:ext cx="3635938" cy="864096"/>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 name="Groupe 8">
            <a:extLst>
              <a:ext uri="{FF2B5EF4-FFF2-40B4-BE49-F238E27FC236}">
                <a16:creationId xmlns:a16="http://schemas.microsoft.com/office/drawing/2014/main" id="{8ACE0A33-C4BD-4F07-9959-D67D3EE4E83C}"/>
              </a:ext>
            </a:extLst>
          </p:cNvPr>
          <p:cNvGrpSpPr/>
          <p:nvPr/>
        </p:nvGrpSpPr>
        <p:grpSpPr>
          <a:xfrm>
            <a:off x="350900" y="3451458"/>
            <a:ext cx="4338609" cy="792042"/>
            <a:chOff x="350900" y="3451458"/>
            <a:chExt cx="4338609" cy="792042"/>
          </a:xfrm>
        </p:grpSpPr>
        <p:sp>
          <p:nvSpPr>
            <p:cNvPr id="13" name="Espace réservé du contenu 8"/>
            <p:cNvSpPr txBox="1">
              <a:spLocks/>
            </p:cNvSpPr>
            <p:nvPr/>
          </p:nvSpPr>
          <p:spPr>
            <a:xfrm>
              <a:off x="488162" y="3532239"/>
              <a:ext cx="4201347" cy="56732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050" b="1" cap="none" dirty="0"/>
                <a:t>Maladies inflammatoires chronique de l’intestin (MICI)</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Maladie de </a:t>
              </a:r>
              <a:r>
                <a:rPr lang="fr-FR" sz="1000" b="0" dirty="0" err="1">
                  <a:solidFill>
                    <a:schemeClr val="tx1"/>
                  </a:solidFill>
                </a:rPr>
                <a:t>Crohn</a:t>
              </a:r>
              <a:r>
                <a:rPr lang="fr-FR" sz="1000" b="0" dirty="0">
                  <a:solidFill>
                    <a:schemeClr val="tx1"/>
                  </a:solidFill>
                </a:rPr>
                <a:t> </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Rectocolite hémorragique</a:t>
              </a:r>
            </a:p>
          </p:txBody>
        </p:sp>
        <p:sp>
          <p:nvSpPr>
            <p:cNvPr id="5" name="Rectangle à coins arrondis 50">
              <a:extLst>
                <a:ext uri="{FF2B5EF4-FFF2-40B4-BE49-F238E27FC236}">
                  <a16:creationId xmlns:a16="http://schemas.microsoft.com/office/drawing/2014/main" id="{F82953F9-2AAB-4F07-A162-26C1C2DD6FBA}"/>
                </a:ext>
              </a:extLst>
            </p:cNvPr>
            <p:cNvSpPr/>
            <p:nvPr/>
          </p:nvSpPr>
          <p:spPr>
            <a:xfrm flipV="1">
              <a:off x="350900" y="3451458"/>
              <a:ext cx="3645036" cy="792042"/>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7" name="Groupe 6">
            <a:extLst>
              <a:ext uri="{FF2B5EF4-FFF2-40B4-BE49-F238E27FC236}">
                <a16:creationId xmlns:a16="http://schemas.microsoft.com/office/drawing/2014/main" id="{70675BD1-4714-4A32-AA81-1C177C8F7B87}"/>
              </a:ext>
            </a:extLst>
          </p:cNvPr>
          <p:cNvGrpSpPr/>
          <p:nvPr/>
        </p:nvGrpSpPr>
        <p:grpSpPr>
          <a:xfrm>
            <a:off x="4356328" y="1548269"/>
            <a:ext cx="4536152" cy="1187567"/>
            <a:chOff x="4356328" y="1548269"/>
            <a:chExt cx="4536152" cy="1187567"/>
          </a:xfrm>
        </p:grpSpPr>
        <p:sp>
          <p:nvSpPr>
            <p:cNvPr id="12" name="Espace réservé du contenu 8"/>
            <p:cNvSpPr txBox="1">
              <a:spLocks/>
            </p:cNvSpPr>
            <p:nvPr/>
          </p:nvSpPr>
          <p:spPr>
            <a:xfrm>
              <a:off x="4503537" y="1707654"/>
              <a:ext cx="4388943" cy="1028182"/>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050" b="1" cap="none" dirty="0"/>
                <a:t>Antécédents familiaux</a:t>
              </a:r>
            </a:p>
            <a:p>
              <a:pPr marL="252000" lvl="1" indent="-72000" defTabSz="914400">
                <a:spcBef>
                  <a:spcPts val="300"/>
                </a:spcBef>
                <a:spcAft>
                  <a:spcPts val="300"/>
                </a:spcAft>
                <a:buClr>
                  <a:schemeClr val="tx1"/>
                </a:buClr>
                <a:buFont typeface="Arial" panose="020B0604020202020204" pitchFamily="34" charset="0"/>
                <a:buChar char="•"/>
              </a:pPr>
              <a:r>
                <a:rPr lang="fr-FR" sz="1000" b="0" dirty="0">
                  <a:solidFill>
                    <a:schemeClr val="tx1"/>
                  </a:solidFill>
                </a:rPr>
                <a:t>Adénome rectocolique &gt; 10 mm ou à contingence villeuse chez un</a:t>
              </a:r>
              <a:br>
                <a:rPr lang="fr-FR" sz="1000" b="0" dirty="0">
                  <a:solidFill>
                    <a:schemeClr val="tx1"/>
                  </a:solidFill>
                </a:rPr>
              </a:br>
              <a:r>
                <a:rPr lang="fr-FR" sz="1000" b="0" dirty="0">
                  <a:solidFill>
                    <a:schemeClr val="tx1"/>
                  </a:solidFill>
                </a:rPr>
                <a:t>ou plusieurs parents du 1</a:t>
              </a:r>
              <a:r>
                <a:rPr lang="fr-FR" sz="1000" b="0" baseline="30000" dirty="0">
                  <a:solidFill>
                    <a:schemeClr val="tx1"/>
                  </a:solidFill>
                </a:rPr>
                <a:t>er</a:t>
              </a:r>
              <a:r>
                <a:rPr lang="fr-FR" sz="1000" b="0" dirty="0">
                  <a:solidFill>
                    <a:schemeClr val="tx1"/>
                  </a:solidFill>
                </a:rPr>
                <a:t> degré avant l'âge de 65 ans</a:t>
              </a:r>
            </a:p>
            <a:p>
              <a:pPr marL="252000" lvl="1" indent="-72000" defTabSz="914400">
                <a:spcBef>
                  <a:spcPts val="300"/>
                </a:spcBef>
                <a:spcAft>
                  <a:spcPts val="300"/>
                </a:spcAft>
                <a:buClr>
                  <a:schemeClr val="tx1"/>
                </a:buClr>
                <a:buFont typeface="Arial" panose="020B0604020202020204" pitchFamily="34" charset="0"/>
                <a:buChar char="•"/>
              </a:pPr>
              <a:r>
                <a:rPr lang="fr-FR" sz="1000" b="0" dirty="0">
                  <a:solidFill>
                    <a:schemeClr val="tx1"/>
                  </a:solidFill>
                </a:rPr>
                <a:t>Cancer colorectal chez un parent du 1</a:t>
              </a:r>
              <a:r>
                <a:rPr lang="fr-FR" sz="1000" b="0" baseline="30000" dirty="0">
                  <a:solidFill>
                    <a:schemeClr val="tx1"/>
                  </a:solidFill>
                </a:rPr>
                <a:t>er</a:t>
              </a:r>
              <a:r>
                <a:rPr lang="fr-FR" sz="1000" b="0" dirty="0">
                  <a:solidFill>
                    <a:schemeClr val="tx1"/>
                  </a:solidFill>
                </a:rPr>
                <a:t> degré avant l'âge de 65 ans</a:t>
              </a:r>
              <a:br>
                <a:rPr lang="fr-FR" sz="1000" b="0" dirty="0">
                  <a:solidFill>
                    <a:schemeClr val="tx1"/>
                  </a:solidFill>
                </a:rPr>
              </a:br>
              <a:r>
                <a:rPr lang="fr-FR" sz="1000" b="0" dirty="0">
                  <a:solidFill>
                    <a:schemeClr val="tx1"/>
                  </a:solidFill>
                </a:rPr>
                <a:t>ou plusieurs parents du 1</a:t>
              </a:r>
              <a:r>
                <a:rPr lang="fr-FR" sz="1000" b="0" baseline="30000" dirty="0">
                  <a:solidFill>
                    <a:schemeClr val="tx1"/>
                  </a:solidFill>
                </a:rPr>
                <a:t>er</a:t>
              </a:r>
              <a:r>
                <a:rPr lang="fr-FR" sz="1000" b="0" dirty="0">
                  <a:solidFill>
                    <a:schemeClr val="tx1"/>
                  </a:solidFill>
                </a:rPr>
                <a:t> degré quelque soit l’âge</a:t>
              </a:r>
            </a:p>
          </p:txBody>
        </p:sp>
        <p:sp>
          <p:nvSpPr>
            <p:cNvPr id="6" name="Rectangle à coins arrondis 50">
              <a:extLst>
                <a:ext uri="{FF2B5EF4-FFF2-40B4-BE49-F238E27FC236}">
                  <a16:creationId xmlns:a16="http://schemas.microsoft.com/office/drawing/2014/main" id="{097E95A7-B214-47B7-941C-111262CF38EF}"/>
                </a:ext>
              </a:extLst>
            </p:cNvPr>
            <p:cNvSpPr/>
            <p:nvPr/>
          </p:nvSpPr>
          <p:spPr>
            <a:xfrm flipV="1">
              <a:off x="4356328" y="1548269"/>
              <a:ext cx="4388942" cy="1187567"/>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7" name="Groupe 26">
            <a:extLst>
              <a:ext uri="{FF2B5EF4-FFF2-40B4-BE49-F238E27FC236}">
                <a16:creationId xmlns:a16="http://schemas.microsoft.com/office/drawing/2014/main" id="{FCB831F2-01D1-4605-89BE-D325CE5678E4}"/>
              </a:ext>
            </a:extLst>
          </p:cNvPr>
          <p:cNvGrpSpPr/>
          <p:nvPr/>
        </p:nvGrpSpPr>
        <p:grpSpPr>
          <a:xfrm>
            <a:off x="4359590" y="2931789"/>
            <a:ext cx="4532889" cy="1311710"/>
            <a:chOff x="4359590" y="2931789"/>
            <a:chExt cx="4532889" cy="1311710"/>
          </a:xfrm>
        </p:grpSpPr>
        <p:sp>
          <p:nvSpPr>
            <p:cNvPr id="19" name="Espace réservé du contenu 8">
              <a:extLst>
                <a:ext uri="{FF2B5EF4-FFF2-40B4-BE49-F238E27FC236}">
                  <a16:creationId xmlns:a16="http://schemas.microsoft.com/office/drawing/2014/main" id="{6DB32F41-9818-403B-A971-EE7793BB9CF4}"/>
                </a:ext>
              </a:extLst>
            </p:cNvPr>
            <p:cNvSpPr txBox="1">
              <a:spLocks/>
            </p:cNvSpPr>
            <p:nvPr/>
          </p:nvSpPr>
          <p:spPr>
            <a:xfrm>
              <a:off x="4503537" y="3055736"/>
              <a:ext cx="4388942" cy="1028182"/>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050" b="1" cap="none" dirty="0"/>
                <a:t>Antécédents personnels</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Adénomes de structure villeuse ou de diamètre &gt; 10 mm,</a:t>
              </a:r>
              <a:br>
                <a:rPr lang="fr-FR" sz="1000" b="0" dirty="0">
                  <a:solidFill>
                    <a:schemeClr val="tx1"/>
                  </a:solidFill>
                </a:rPr>
              </a:br>
              <a:r>
                <a:rPr lang="fr-FR" sz="1000" b="0" dirty="0">
                  <a:solidFill>
                    <a:schemeClr val="tx1"/>
                  </a:solidFill>
                </a:rPr>
                <a:t>ou exérèse d’au moins deux adénomes, quels que soient leur taille</a:t>
              </a:r>
              <a:br>
                <a:rPr lang="fr-FR" sz="1000" b="0" dirty="0">
                  <a:solidFill>
                    <a:schemeClr val="tx1"/>
                  </a:solidFill>
                </a:rPr>
              </a:br>
              <a:r>
                <a:rPr lang="fr-FR" sz="1000" b="0" dirty="0">
                  <a:solidFill>
                    <a:schemeClr val="tx1"/>
                  </a:solidFill>
                </a:rPr>
                <a:t>ou leur caractère villeux.</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Cancer colorectal depuis moins de 5 ans</a:t>
              </a:r>
            </a:p>
            <a:p>
              <a:pPr marL="252000" lvl="1" indent="-72000" defTabSz="914400">
                <a:spcBef>
                  <a:spcPts val="300"/>
                </a:spcBef>
                <a:spcAft>
                  <a:spcPts val="300"/>
                </a:spcAft>
                <a:buFont typeface="Arial" panose="020B0604020202020204" pitchFamily="34" charset="0"/>
                <a:buChar char="•"/>
              </a:pPr>
              <a:r>
                <a:rPr lang="fr-FR" sz="1000" b="0" dirty="0">
                  <a:solidFill>
                    <a:schemeClr val="tx1"/>
                  </a:solidFill>
                </a:rPr>
                <a:t>Acromégalie</a:t>
              </a:r>
            </a:p>
          </p:txBody>
        </p:sp>
        <p:sp>
          <p:nvSpPr>
            <p:cNvPr id="10" name="Rectangle à coins arrondis 50">
              <a:extLst>
                <a:ext uri="{FF2B5EF4-FFF2-40B4-BE49-F238E27FC236}">
                  <a16:creationId xmlns:a16="http://schemas.microsoft.com/office/drawing/2014/main" id="{94CEE0AB-4F1C-4E98-85D3-B56CD868C711}"/>
                </a:ext>
              </a:extLst>
            </p:cNvPr>
            <p:cNvSpPr/>
            <p:nvPr/>
          </p:nvSpPr>
          <p:spPr>
            <a:xfrm flipV="1">
              <a:off x="4359590" y="2931789"/>
              <a:ext cx="4388942" cy="1311710"/>
            </a:xfrm>
            <a:prstGeom prst="roundRect">
              <a:avLst>
                <a:gd name="adj" fmla="val 4693"/>
              </a:avLst>
            </a:prstGeom>
            <a:noFill/>
            <a:ln w="12700">
              <a:solidFill>
                <a:srgbClr val="F8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9787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3">
            <a:extLst>
              <a:ext uri="{FF2B5EF4-FFF2-40B4-BE49-F238E27FC236}">
                <a16:creationId xmlns:a16="http://schemas.microsoft.com/office/drawing/2014/main" id="{AAD7CFF1-41B1-654A-BC52-E33E407C60EC}"/>
              </a:ext>
            </a:extLst>
          </p:cNvPr>
          <p:cNvSpPr>
            <a:spLocks noGrp="1"/>
          </p:cNvSpPr>
          <p:nvPr>
            <p:ph type="title"/>
          </p:nvPr>
        </p:nvSpPr>
        <p:spPr>
          <a:xfrm>
            <a:off x="359999" y="900000"/>
            <a:ext cx="8424000" cy="383322"/>
          </a:xfrm>
        </p:spPr>
        <p:txBody>
          <a:bodyPr>
            <a:normAutofit/>
          </a:bodyPr>
          <a:lstStyle/>
          <a:p>
            <a:r>
              <a:rPr lang="fr-FR" dirty="0"/>
              <a:t>Les facteurs de risque</a:t>
            </a:r>
          </a:p>
        </p:txBody>
      </p:sp>
      <p:sp>
        <p:nvSpPr>
          <p:cNvPr id="28" name="Espace réservé du numéro de diapositive 26">
            <a:extLst>
              <a:ext uri="{FF2B5EF4-FFF2-40B4-BE49-F238E27FC236}">
                <a16:creationId xmlns:a16="http://schemas.microsoft.com/office/drawing/2014/main" id="{4BB2310C-6D01-3146-A502-3EFEA6CEC32E}"/>
              </a:ext>
            </a:extLst>
          </p:cNvPr>
          <p:cNvSpPr>
            <a:spLocks noGrp="1"/>
          </p:cNvSpPr>
          <p:nvPr>
            <p:ph type="sldNum" sz="quarter" idx="12"/>
          </p:nvPr>
        </p:nvSpPr>
        <p:spPr/>
        <p:txBody>
          <a:bodyPr/>
          <a:lstStyle/>
          <a:p>
            <a:fld id="{2684EA46-63B8-F44C-953D-BF4FA9E68CB3}" type="slidenum">
              <a:rPr lang="fr-FR" smtClean="0"/>
              <a:pPr/>
              <a:t>9</a:t>
            </a:fld>
            <a:endParaRPr lang="fr-FR" dirty="0"/>
          </a:p>
        </p:txBody>
      </p:sp>
      <p:sp>
        <p:nvSpPr>
          <p:cNvPr id="2" name="Espace réservé du texte 1">
            <a:extLst>
              <a:ext uri="{FF2B5EF4-FFF2-40B4-BE49-F238E27FC236}">
                <a16:creationId xmlns:a16="http://schemas.microsoft.com/office/drawing/2014/main" id="{DA96E212-2B50-4A08-9B84-8816AC6D7254}"/>
              </a:ext>
            </a:extLst>
          </p:cNvPr>
          <p:cNvSpPr>
            <a:spLocks noGrp="1"/>
          </p:cNvSpPr>
          <p:nvPr>
            <p:ph type="body" sz="quarter" idx="13"/>
          </p:nvPr>
        </p:nvSpPr>
        <p:spPr/>
        <p:txBody>
          <a:bodyPr/>
          <a:lstStyle/>
          <a:p>
            <a:r>
              <a:rPr lang="fr-FR" dirty="0"/>
              <a:t>Le cancer colorectal : un enjeu de santé publique</a:t>
            </a:r>
          </a:p>
        </p:txBody>
      </p:sp>
      <p:sp>
        <p:nvSpPr>
          <p:cNvPr id="18" name="Rectangle 17"/>
          <p:cNvSpPr/>
          <p:nvPr/>
        </p:nvSpPr>
        <p:spPr>
          <a:xfrm>
            <a:off x="4788024" y="4474958"/>
            <a:ext cx="4126031" cy="307777"/>
          </a:xfrm>
          <a:prstGeom prst="rect">
            <a:avLst/>
          </a:prstGeom>
        </p:spPr>
        <p:txBody>
          <a:bodyPr wrap="square">
            <a:spAutoFit/>
          </a:bodyPr>
          <a:lstStyle/>
          <a:p>
            <a:r>
              <a:rPr lang="fr-FR" sz="700" dirty="0"/>
              <a:t>Source : Proportions de cas de cancers incidents diagnostiqués attribuables à des facteurs liés au mode de vie et à l’environnement, CIRC, 2018</a:t>
            </a:r>
          </a:p>
        </p:txBody>
      </p:sp>
      <p:sp>
        <p:nvSpPr>
          <p:cNvPr id="19" name="Rectangle 18">
            <a:extLst>
              <a:ext uri="{FF2B5EF4-FFF2-40B4-BE49-F238E27FC236}">
                <a16:creationId xmlns:a16="http://schemas.microsoft.com/office/drawing/2014/main" id="{472FF1AA-AA85-47E0-8A76-0BEBBE05726A}"/>
              </a:ext>
            </a:extLst>
          </p:cNvPr>
          <p:cNvSpPr/>
          <p:nvPr/>
        </p:nvSpPr>
        <p:spPr>
          <a:xfrm>
            <a:off x="5383593" y="1635646"/>
            <a:ext cx="3530462" cy="892552"/>
          </a:xfrm>
          <a:prstGeom prst="rect">
            <a:avLst/>
          </a:prstGeom>
        </p:spPr>
        <p:txBody>
          <a:bodyPr wrap="square">
            <a:spAutoFit/>
          </a:bodyPr>
          <a:lstStyle/>
          <a:p>
            <a:pPr marL="252000" indent="-72000">
              <a:buFont typeface="Arial" panose="020B0604020202020204" pitchFamily="34" charset="0"/>
              <a:buChar char="•"/>
            </a:pPr>
            <a:r>
              <a:rPr lang="fr-FR" sz="950" dirty="0"/>
              <a:t>Proportion de cas de cancers incidents diagnostiqués</a:t>
            </a:r>
            <a:br>
              <a:rPr lang="fr-FR" sz="950" dirty="0"/>
            </a:br>
            <a:r>
              <a:rPr lang="fr-FR" sz="950" dirty="0"/>
              <a:t>en France en 2015 chez les adultes de plus de 30 ans, attribuables à des facteurs liés au mode de vie</a:t>
            </a:r>
            <a:br>
              <a:rPr lang="fr-FR" sz="950" dirty="0"/>
            </a:br>
            <a:r>
              <a:rPr lang="fr-FR" sz="950" dirty="0"/>
              <a:t>et à l’environnement</a:t>
            </a:r>
          </a:p>
          <a:p>
            <a:pPr marL="285750" indent="-285750" algn="just">
              <a:buClr>
                <a:schemeClr val="tx2"/>
              </a:buClr>
              <a:buFont typeface="Arial" panose="020B0604020202020204" pitchFamily="34" charset="0"/>
              <a:buChar char="&gt;"/>
            </a:pPr>
            <a:endParaRPr lang="fr-FR" sz="1200" dirty="0"/>
          </a:p>
        </p:txBody>
      </p:sp>
      <p:graphicFrame>
        <p:nvGraphicFramePr>
          <p:cNvPr id="21" name="Graphique 20">
            <a:extLst>
              <a:ext uri="{FF2B5EF4-FFF2-40B4-BE49-F238E27FC236}">
                <a16:creationId xmlns:a16="http://schemas.microsoft.com/office/drawing/2014/main" id="{AD7D3005-916E-49B7-B786-1BD840E8E037}"/>
              </a:ext>
            </a:extLst>
          </p:cNvPr>
          <p:cNvGraphicFramePr/>
          <p:nvPr/>
        </p:nvGraphicFramePr>
        <p:xfrm>
          <a:off x="359999" y="1629332"/>
          <a:ext cx="6446066" cy="2936337"/>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Connecteur droit 19">
            <a:extLst>
              <a:ext uri="{FF2B5EF4-FFF2-40B4-BE49-F238E27FC236}">
                <a16:creationId xmlns:a16="http://schemas.microsoft.com/office/drawing/2014/main" id="{8357EEE4-759A-4297-9004-AA2F72A82C22}"/>
              </a:ext>
            </a:extLst>
          </p:cNvPr>
          <p:cNvCxnSpPr/>
          <p:nvPr/>
        </p:nvCxnSpPr>
        <p:spPr>
          <a:xfrm>
            <a:off x="7128750" y="3887144"/>
            <a:ext cx="251562" cy="0"/>
          </a:xfrm>
          <a:prstGeom prst="line">
            <a:avLst/>
          </a:prstGeom>
          <a:ln w="25400"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6A8AC5DE-3E9D-4C24-B0D7-B3E22E6FBCEA}"/>
              </a:ext>
            </a:extLst>
          </p:cNvPr>
          <p:cNvSpPr txBox="1"/>
          <p:nvPr/>
        </p:nvSpPr>
        <p:spPr>
          <a:xfrm>
            <a:off x="7380312" y="3777732"/>
            <a:ext cx="1215968" cy="230832"/>
          </a:xfrm>
          <a:prstGeom prst="rect">
            <a:avLst/>
          </a:prstGeom>
          <a:noFill/>
        </p:spPr>
        <p:txBody>
          <a:bodyPr wrap="square" rtlCol="0">
            <a:spAutoFit/>
          </a:bodyPr>
          <a:lstStyle/>
          <a:p>
            <a:r>
              <a:rPr lang="fr-FR" sz="900" dirty="0"/>
              <a:t>Homme</a:t>
            </a:r>
          </a:p>
        </p:txBody>
      </p:sp>
      <p:cxnSp>
        <p:nvCxnSpPr>
          <p:cNvPr id="24" name="Connecteur droit 23">
            <a:extLst>
              <a:ext uri="{FF2B5EF4-FFF2-40B4-BE49-F238E27FC236}">
                <a16:creationId xmlns:a16="http://schemas.microsoft.com/office/drawing/2014/main" id="{30C42E0B-C34E-4102-B473-54BA021A5275}"/>
              </a:ext>
            </a:extLst>
          </p:cNvPr>
          <p:cNvCxnSpPr/>
          <p:nvPr/>
        </p:nvCxnSpPr>
        <p:spPr>
          <a:xfrm>
            <a:off x="7128750" y="4106514"/>
            <a:ext cx="251562" cy="0"/>
          </a:xfrm>
          <a:prstGeom prst="line">
            <a:avLst/>
          </a:prstGeom>
          <a:ln w="25400" cap="rnd">
            <a:solidFill>
              <a:srgbClr val="3E5FA9"/>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CD7D47F-9114-44D5-8C45-9C11578B99EA}"/>
              </a:ext>
            </a:extLst>
          </p:cNvPr>
          <p:cNvSpPr txBox="1"/>
          <p:nvPr/>
        </p:nvSpPr>
        <p:spPr>
          <a:xfrm>
            <a:off x="7380312" y="3997102"/>
            <a:ext cx="1215968" cy="230832"/>
          </a:xfrm>
          <a:prstGeom prst="rect">
            <a:avLst/>
          </a:prstGeom>
          <a:noFill/>
        </p:spPr>
        <p:txBody>
          <a:bodyPr wrap="square" rtlCol="0">
            <a:spAutoFit/>
          </a:bodyPr>
          <a:lstStyle/>
          <a:p>
            <a:r>
              <a:rPr lang="fr-FR" sz="900" dirty="0"/>
              <a:t>Femme</a:t>
            </a:r>
          </a:p>
        </p:txBody>
      </p:sp>
      <p:sp>
        <p:nvSpPr>
          <p:cNvPr id="31" name="Espace réservé du contenu 8">
            <a:extLst>
              <a:ext uri="{FF2B5EF4-FFF2-40B4-BE49-F238E27FC236}">
                <a16:creationId xmlns:a16="http://schemas.microsoft.com/office/drawing/2014/main" id="{D2AEE4D4-F172-41C1-B2FC-9048115805B5}"/>
              </a:ext>
            </a:extLst>
          </p:cNvPr>
          <p:cNvSpPr txBox="1">
            <a:spLocks/>
          </p:cNvSpPr>
          <p:nvPr/>
        </p:nvSpPr>
        <p:spPr>
          <a:xfrm>
            <a:off x="365772" y="1368000"/>
            <a:ext cx="5148170" cy="567324"/>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tx2"/>
                </a:solidFill>
                <a:latin typeface="+mn-lt"/>
                <a:ea typeface="+mn-ea"/>
                <a:cs typeface="+mn-cs"/>
              </a:defRPr>
            </a:lvl2pPr>
            <a:lvl3pPr marL="180975" indent="-171450" algn="l" defTabSz="685800" rtl="0" eaLnBrk="1" latinLnBrk="0" hangingPunct="1">
              <a:lnSpc>
                <a:spcPct val="100000"/>
              </a:lnSpc>
              <a:spcBef>
                <a:spcPts val="1000"/>
              </a:spcBef>
              <a:buClr>
                <a:schemeClr val="tx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tx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050" b="1" cap="none" dirty="0"/>
              <a:t>Part attribuable (%) au mode de vie et à l’environnement</a:t>
            </a:r>
            <a:endParaRPr lang="fr-FR" sz="1050" b="1" cap="none" dirty="0">
              <a:solidFill>
                <a:schemeClr val="tx2"/>
              </a:solidFill>
            </a:endParaRPr>
          </a:p>
        </p:txBody>
      </p:sp>
      <p:sp>
        <p:nvSpPr>
          <p:cNvPr id="13" name="Espace réservé de la date 2">
            <a:extLst>
              <a:ext uri="{FF2B5EF4-FFF2-40B4-BE49-F238E27FC236}">
                <a16:creationId xmlns:a16="http://schemas.microsoft.com/office/drawing/2014/main" id="{3BE7ED52-0548-4340-A4F4-0BAA37C40C74}"/>
              </a:ext>
            </a:extLst>
          </p:cNvPr>
          <p:cNvSpPr>
            <a:spLocks noGrp="1"/>
          </p:cNvSpPr>
          <p:nvPr>
            <p:ph type="dt" sz="half" idx="10"/>
          </p:nvPr>
        </p:nvSpPr>
        <p:spPr>
          <a:xfrm>
            <a:off x="7614000" y="4783500"/>
            <a:ext cx="1170000" cy="360000"/>
          </a:xfrm>
        </p:spPr>
        <p:txBody>
          <a:bodyPr/>
          <a:lstStyle/>
          <a:p>
            <a:pPr algn="r"/>
            <a:r>
              <a:rPr lang="fr-FR" cap="all" dirty="0"/>
              <a:t>01/06/2022</a:t>
            </a:r>
          </a:p>
        </p:txBody>
      </p:sp>
      <p:sp>
        <p:nvSpPr>
          <p:cNvPr id="14" name="Espace réservé du pied de page 3">
            <a:extLst>
              <a:ext uri="{FF2B5EF4-FFF2-40B4-BE49-F238E27FC236}">
                <a16:creationId xmlns:a16="http://schemas.microsoft.com/office/drawing/2014/main" id="{AADB06A5-CAE4-43F2-9725-0C2BFA6E231C}"/>
              </a:ext>
            </a:extLst>
          </p:cNvPr>
          <p:cNvSpPr>
            <a:spLocks noGrp="1"/>
          </p:cNvSpPr>
          <p:nvPr>
            <p:ph type="ftr" sz="quarter" idx="11"/>
          </p:nvPr>
        </p:nvSpPr>
        <p:spPr>
          <a:xfrm>
            <a:off x="360000" y="4783500"/>
            <a:ext cx="5904000" cy="360000"/>
          </a:xfrm>
        </p:spPr>
        <p:txBody>
          <a:bodyPr/>
          <a:lstStyle/>
          <a:p>
            <a:r>
              <a:rPr lang="fr-FR" dirty="0"/>
              <a:t>Dépistage du cancer colorectal</a:t>
            </a:r>
          </a:p>
        </p:txBody>
      </p:sp>
      <p:sp>
        <p:nvSpPr>
          <p:cNvPr id="4" name="Espace réservé du texte 4">
            <a:extLst>
              <a:ext uri="{FF2B5EF4-FFF2-40B4-BE49-F238E27FC236}">
                <a16:creationId xmlns:a16="http://schemas.microsoft.com/office/drawing/2014/main" id="{D0926ECA-C90B-4332-8467-5B190B1C43E3}"/>
              </a:ext>
            </a:extLst>
          </p:cNvPr>
          <p:cNvSpPr txBox="1">
            <a:spLocks/>
          </p:cNvSpPr>
          <p:nvPr/>
        </p:nvSpPr>
        <p:spPr>
          <a:xfrm rot="16200000">
            <a:off x="-519912" y="2767984"/>
            <a:ext cx="1682830" cy="186866"/>
          </a:xfrm>
          <a:prstGeom prst="rect">
            <a:avLst/>
          </a:prstGeom>
        </p:spPr>
        <p:txBody>
          <a:bodyPr vert="horz" lIns="0" tIns="0" rIns="0" bIns="0" rtlCol="0">
            <a:noAutofit/>
          </a:bodyPr>
          <a:lstStyle>
            <a:lvl1pPr marL="0" indent="0" algn="l" defTabSz="685800" rtl="0" eaLnBrk="1" latinLnBrk="0" hangingPunct="1">
              <a:lnSpc>
                <a:spcPct val="100000"/>
              </a:lnSpc>
              <a:spcBef>
                <a:spcPts val="1000"/>
              </a:spcBef>
              <a:buFont typeface="Arial" panose="020B0604020202020204" pitchFamily="34" charset="0"/>
              <a:buNone/>
              <a:defRPr sz="1500" kern="1200" cap="all" baseline="0">
                <a:solidFill>
                  <a:schemeClr val="tx1"/>
                </a:solidFill>
                <a:latin typeface="+mn-lt"/>
                <a:ea typeface="+mn-ea"/>
                <a:cs typeface="+mn-cs"/>
              </a:defRPr>
            </a:lvl1pPr>
            <a:lvl2pPr marL="9525" indent="0" algn="l" defTabSz="685800" rtl="0" eaLnBrk="1" latinLnBrk="0" hangingPunct="1">
              <a:lnSpc>
                <a:spcPct val="100000"/>
              </a:lnSpc>
              <a:spcBef>
                <a:spcPts val="1000"/>
              </a:spcBef>
              <a:buFont typeface="Arial" panose="020B0604020202020204" pitchFamily="34" charset="0"/>
              <a:buNone/>
              <a:tabLst/>
              <a:defRPr sz="1200" b="1" kern="1200">
                <a:solidFill>
                  <a:schemeClr val="accent6"/>
                </a:solidFill>
                <a:latin typeface="+mn-lt"/>
                <a:ea typeface="+mn-ea"/>
                <a:cs typeface="+mn-cs"/>
              </a:defRPr>
            </a:lvl2pPr>
            <a:lvl3pPr marL="180975" indent="-171450" algn="l" defTabSz="685800" rtl="0" eaLnBrk="1" latinLnBrk="0" hangingPunct="1">
              <a:lnSpc>
                <a:spcPct val="100000"/>
              </a:lnSpc>
              <a:spcBef>
                <a:spcPts val="1000"/>
              </a:spcBef>
              <a:buClr>
                <a:schemeClr val="bg2"/>
              </a:buClr>
              <a:buFont typeface=".HelveticaNeueDeskInterface-Regular"/>
              <a:buChar char="&gt;"/>
              <a:tabLst/>
              <a:defRPr sz="1100" kern="1200">
                <a:solidFill>
                  <a:schemeClr val="tx1"/>
                </a:solidFill>
                <a:latin typeface="+mn-lt"/>
                <a:ea typeface="+mn-ea"/>
                <a:cs typeface="+mn-cs"/>
              </a:defRPr>
            </a:lvl3pPr>
            <a:lvl4pPr marL="274638" indent="-87313" algn="l" defTabSz="685800" rtl="0" eaLnBrk="1" latinLnBrk="0" hangingPunct="1">
              <a:lnSpc>
                <a:spcPct val="100000"/>
              </a:lnSpc>
              <a:spcBef>
                <a:spcPts val="1000"/>
              </a:spcBef>
              <a:buClr>
                <a:schemeClr val="bg2"/>
              </a:buClr>
              <a:buFont typeface="Arial" panose="020B0604020202020204" pitchFamily="34" charset="0"/>
              <a:buChar char="•"/>
              <a:tabLst/>
              <a:defRPr sz="900" kern="1200">
                <a:solidFill>
                  <a:schemeClr val="tx1"/>
                </a:solidFill>
                <a:latin typeface="+mn-lt"/>
                <a:ea typeface="+mn-ea"/>
                <a:cs typeface="+mn-cs"/>
              </a:defRPr>
            </a:lvl4pPr>
            <a:lvl5pPr marL="274638" indent="0" algn="l" defTabSz="685800" rtl="0" eaLnBrk="1" latinLnBrk="0" hangingPunct="1">
              <a:lnSpc>
                <a:spcPct val="90000"/>
              </a:lnSpc>
              <a:spcBef>
                <a:spcPts val="1000"/>
              </a:spcBef>
              <a:buFont typeface="Arial" panose="020B0604020202020204" pitchFamily="34"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fr-FR" sz="700" cap="none" dirty="0"/>
              <a:t>Part attribuable (%)</a:t>
            </a:r>
          </a:p>
        </p:txBody>
      </p:sp>
    </p:spTree>
    <p:extLst>
      <p:ext uri="{BB962C8B-B14F-4D97-AF65-F5344CB8AC3E}">
        <p14:creationId xmlns:p14="http://schemas.microsoft.com/office/powerpoint/2010/main" val="142052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ppt_operateurs_aria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operateurs_marianne" id="{1EB93FB9-5B2A-4444-9D92-666D34DD4FF3}" vid="{9879FAF7-A2DC-4F74-A711-29419AA131B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ca_CC">
    <a:dk1>
      <a:srgbClr val="646469"/>
    </a:dk1>
    <a:lt1>
      <a:sysClr val="window" lastClr="FFFFFF"/>
    </a:lt1>
    <a:dk2>
      <a:srgbClr val="000000"/>
    </a:dk2>
    <a:lt2>
      <a:srgbClr val="EBE6E1"/>
    </a:lt2>
    <a:accent1>
      <a:srgbClr val="007396"/>
    </a:accent1>
    <a:accent2>
      <a:srgbClr val="69325F"/>
    </a:accent2>
    <a:accent3>
      <a:srgbClr val="00A0E1"/>
    </a:accent3>
    <a:accent4>
      <a:srgbClr val="990099"/>
    </a:accent4>
    <a:accent5>
      <a:srgbClr val="00148C"/>
    </a:accent5>
    <a:accent6>
      <a:srgbClr val="D72396"/>
    </a:accent6>
    <a:hlink>
      <a:srgbClr val="990099"/>
    </a:hlink>
    <a:folHlink>
      <a:srgbClr val="99009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nca_CC">
    <a:dk1>
      <a:srgbClr val="646469"/>
    </a:dk1>
    <a:lt1>
      <a:sysClr val="window" lastClr="FFFFFF"/>
    </a:lt1>
    <a:dk2>
      <a:srgbClr val="000000"/>
    </a:dk2>
    <a:lt2>
      <a:srgbClr val="EBE6E1"/>
    </a:lt2>
    <a:accent1>
      <a:srgbClr val="007396"/>
    </a:accent1>
    <a:accent2>
      <a:srgbClr val="69325F"/>
    </a:accent2>
    <a:accent3>
      <a:srgbClr val="00A0E1"/>
    </a:accent3>
    <a:accent4>
      <a:srgbClr val="990099"/>
    </a:accent4>
    <a:accent5>
      <a:srgbClr val="00148C"/>
    </a:accent5>
    <a:accent6>
      <a:srgbClr val="D72396"/>
    </a:accent6>
    <a:hlink>
      <a:srgbClr val="990099"/>
    </a:hlink>
    <a:folHlink>
      <a:srgbClr val="99009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NCa">
    <a:dk1>
      <a:sysClr val="windowText" lastClr="000000"/>
    </a:dk1>
    <a:lt1>
      <a:sysClr val="window" lastClr="FFFFFF"/>
    </a:lt1>
    <a:dk2>
      <a:srgbClr val="000000"/>
    </a:dk2>
    <a:lt2>
      <a:srgbClr val="FFFFFF"/>
    </a:lt2>
    <a:accent1>
      <a:srgbClr val="152253"/>
    </a:accent1>
    <a:accent2>
      <a:srgbClr val="005A7B"/>
    </a:accent2>
    <a:accent3>
      <a:srgbClr val="6F435F"/>
    </a:accent3>
    <a:accent4>
      <a:srgbClr val="89826B"/>
    </a:accent4>
    <a:accent5>
      <a:srgbClr val="65939E"/>
    </a:accent5>
    <a:accent6>
      <a:srgbClr val="8E18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ppt_operateurs_arial</Template>
  <TotalTime>10236</TotalTime>
  <Words>6996</Words>
  <Application>Microsoft Office PowerPoint</Application>
  <PresentationFormat>Affichage à l'écran (16:9)</PresentationFormat>
  <Paragraphs>1196</Paragraphs>
  <Slides>73</Slides>
  <Notes>60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73</vt:i4>
      </vt:variant>
    </vt:vector>
  </HeadingPairs>
  <TitlesOfParts>
    <vt:vector size="80" baseType="lpstr">
      <vt:lpstr>.HelveticaNeueDeskInterface-Regular</vt:lpstr>
      <vt:lpstr>Arial</vt:lpstr>
      <vt:lpstr>Calibri</vt:lpstr>
      <vt:lpstr>Times New Roman</vt:lpstr>
      <vt:lpstr>Verdana</vt:lpstr>
      <vt:lpstr>Wingdings</vt:lpstr>
      <vt:lpstr>ppt_operateurs_arial</vt:lpstr>
      <vt:lpstr>MarsCorona2022! </vt:lpstr>
      <vt:lpstr>Quels sont les objectifs de ce diaporama?</vt:lpstr>
      <vt:lpstr>Sommaire</vt:lpstr>
      <vt:lpstr>Le cancer colorectal : un enjeu de santé publique</vt:lpstr>
      <vt:lpstr>Le cancer colorectal dans le monde</vt:lpstr>
      <vt:lpstr>En France, le cancer colorectal c’est…</vt:lpstr>
      <vt:lpstr>L’histoire naturelle de la maladie</vt:lpstr>
      <vt:lpstr>Les facteurs de risque</vt:lpstr>
      <vt:lpstr>Les facteurs de risque</vt:lpstr>
      <vt:lpstr>La répartition des formes de CCR</vt:lpstr>
      <vt:lpstr>Le stade au diagnostic</vt:lpstr>
      <vt:lpstr>2. Le dépistage du cancer colorectal</vt:lpstr>
      <vt:lpstr>Le dépistage : les principes</vt:lpstr>
      <vt:lpstr>Une stratégie adaptée au niveau de risque </vt:lpstr>
      <vt:lpstr>3. Le dépistage organisé du cancer colorectal (DO CCR)</vt:lpstr>
      <vt:lpstr>Les recommandations pour le DO CCR en France</vt:lpstr>
      <vt:lpstr>Les objectifs du DO CCR</vt:lpstr>
      <vt:lpstr>L’organisation générale du DO CCR</vt:lpstr>
      <vt:lpstr>Le marché public national</vt:lpstr>
      <vt:lpstr>Le centre régional de coordination des dépistages des cancers (CRCDC)</vt:lpstr>
      <vt:lpstr>3.1. Les bénéfices du dépistage organisé</vt:lpstr>
      <vt:lpstr>Pourquoi entre 50 ans et 74 ans ? </vt:lpstr>
      <vt:lpstr>L’impact du DO CCR : réduction du risque </vt:lpstr>
      <vt:lpstr>Une meilleure survie grâce au diagnostic précoce</vt:lpstr>
      <vt:lpstr>Les taux de participation au DO CCR</vt:lpstr>
      <vt:lpstr>Les taux de participation au DO CCR</vt:lpstr>
      <vt:lpstr>Les objectifs du DO CCR</vt:lpstr>
      <vt:lpstr>Un test de dépistage performant, simple et fiable</vt:lpstr>
      <vt:lpstr>Un test de dépistage efficace </vt:lpstr>
      <vt:lpstr>Après un test positif</vt:lpstr>
      <vt:lpstr>3.2. Le dépistage organisé en pratique</vt:lpstr>
      <vt:lpstr>Le kit de dépistage : comment l’obtenir ?</vt:lpstr>
      <vt:lpstr>L’organisation général du parcours</vt:lpstr>
      <vt:lpstr>3.2.1. Les personnes cibles</vt:lpstr>
      <vt:lpstr>Le DO CCR : qui est concerné ?</vt:lpstr>
      <vt:lpstr>Le DO CCR : qui n’est pas concerné ?</vt:lpstr>
      <vt:lpstr>L’invitation au dépistage par le CRCDC</vt:lpstr>
      <vt:lpstr>Rythme des invitations et des relances</vt:lpstr>
      <vt:lpstr>Ce qu’on attend du pharmacien d’officine</vt:lpstr>
      <vt:lpstr>3.2.2. L’évaluation du niveau de risque</vt:lpstr>
      <vt:lpstr>L’évaluation du niveau de risque avant remise du kit</vt:lpstr>
      <vt:lpstr>Ce qu’on attend du pharmacien d’officine</vt:lpstr>
      <vt:lpstr>3.2.3. Le kit de dépistage</vt:lpstr>
      <vt:lpstr>Pour commander des kits de dépistage</vt:lpstr>
      <vt:lpstr>Le kit de dépistage du DO CCR</vt:lpstr>
      <vt:lpstr>Le kit de dépistage : l’enveloppe extérieure</vt:lpstr>
      <vt:lpstr>Le kit de dépistage : l’enveloppe extérieure</vt:lpstr>
      <vt:lpstr>Le kit de dépistage : le test immunologique</vt:lpstr>
      <vt:lpstr>Le kit de dépistage : le test immunologique</vt:lpstr>
      <vt:lpstr>Le kit de dépistage : le mode d’emploi (volet 1)</vt:lpstr>
      <vt:lpstr>Le kit de dépistage : le mode d’emploi (volet 1)</vt:lpstr>
      <vt:lpstr>Le kit de dépistage : la fiche d’identification (volet 2)</vt:lpstr>
      <vt:lpstr>Le kit de dépistage : la fiche d’identification (volet 2)</vt:lpstr>
      <vt:lpstr>Le kit de dépistage : la fiche d’identification (volet 2)</vt:lpstr>
      <vt:lpstr>Le kit de dépistage :  le dispositif de recueil de selles (volet 2)</vt:lpstr>
      <vt:lpstr>Le kit de dépistage : le sachet de protection du tube (volet 3)  </vt:lpstr>
      <vt:lpstr>Le kit de dépistage : l’enveloppe de retour (volet 3)</vt:lpstr>
      <vt:lpstr>Ce qu’on attend du pharmacien d’officine</vt:lpstr>
      <vt:lpstr>3.2.4. L’analyse du test de dépistage</vt:lpstr>
      <vt:lpstr>L’analyse du test immunologique </vt:lpstr>
      <vt:lpstr>La transmission des résultats d’analyse</vt:lpstr>
      <vt:lpstr>4. Communiquer avec la personne</vt:lpstr>
      <vt:lpstr>Les messages à transmettre aux personnes</vt:lpstr>
      <vt:lpstr>Les messages à transmettre aux personnes</vt:lpstr>
      <vt:lpstr>Les messages à transmettre aux personnes</vt:lpstr>
      <vt:lpstr>5. Les modalités pratiques d’échanges des données</vt:lpstr>
      <vt:lpstr>Ce qu’on attend du pharmacien d’officine</vt:lpstr>
      <vt:lpstr>Serveur d’éligibilité du CRCDC</vt:lpstr>
      <vt:lpstr>6. Les outils pour votre pratique</vt:lpstr>
      <vt:lpstr>Pour sensibiliser les personnes</vt:lpstr>
      <vt:lpstr>Pour sensibiliser les personnes</vt:lpstr>
      <vt:lpstr>Les outils disponibles pour la pratique</vt:lpstr>
      <vt:lpstr>7. Conclusion</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Helena BORGES</dc:creator>
  <cp:lastModifiedBy>ARC</cp:lastModifiedBy>
  <cp:revision>556</cp:revision>
  <cp:lastPrinted>2022-09-15T14:56:04Z</cp:lastPrinted>
  <dcterms:created xsi:type="dcterms:W3CDTF">2020-07-24T07:23:13Z</dcterms:created>
  <dcterms:modified xsi:type="dcterms:W3CDTF">2022-09-21T17:59:39Z</dcterms:modified>
</cp:coreProperties>
</file>